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9" r:id="rId6"/>
    <p:sldId id="270" r:id="rId7"/>
    <p:sldId id="271" r:id="rId8"/>
    <p:sldId id="272" r:id="rId9"/>
    <p:sldId id="261" r:id="rId10"/>
    <p:sldId id="262" r:id="rId11"/>
    <p:sldId id="263" r:id="rId12"/>
    <p:sldId id="268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B5E8-A934-49A2-8666-38995A035A0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3BE70-361E-4CD3-84D5-9E1D00C9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3F5B82-DF82-4D05-B75D-CFCAA24172CC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42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218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345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7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429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977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1438-825A-4E47-B957-66F2D8EA5C5B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4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E001-5352-4D4F-A4B0-AB0F70E8197F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79F-FC05-49BC-865A-C05C917AE0EC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915D-7E43-46CA-906C-98F8C53D343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C802-08A6-42FF-83EF-92ED7407A8C7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C0FD-4ED0-4DAD-A770-C49AB20D54D8}" type="datetime1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2F25-8839-46FB-B445-00E8BF0DFF70}" type="datetime1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E076-5CAB-4A9A-BC6A-A3A12903BF4C}" type="datetime1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6A-5095-48D2-9C1B-5387038210FC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8F3E-AE34-4749-A095-4931BD869537}" type="datetime1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166D7-5BE5-49AF-95A2-3C8CBBB7D7F9}" type="datetime1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E910-F3B2-6D6D-1065-6907738A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1" y="81280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Predicting Airline Profitability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2101-35DF-353B-9C02-0A3334759C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3900" dirty="0"/>
              <a:t>A Data-Driven Approach to Optimize Airline Operations</a:t>
            </a:r>
          </a:p>
          <a:p>
            <a:endParaRPr lang="en-US" dirty="0"/>
          </a:p>
          <a:p>
            <a:r>
              <a:rPr lang="en-US" sz="5500" dirty="0"/>
              <a:t>Joshin Mathews joseph</a:t>
            </a:r>
          </a:p>
          <a:p>
            <a:r>
              <a:rPr lang="en-US" sz="5500" dirty="0"/>
              <a:t>Cds05_092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755B-3C22-7738-65AA-FB478C1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0873-34FB-1694-E5C7-021632B6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85"/>
            <a:ext cx="10515600" cy="1543204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/>
              <a:t>Model Selection</a:t>
            </a:r>
            <a:r>
              <a:rPr lang="en-US" dirty="0"/>
              <a:t> </a:t>
            </a:r>
            <a:r>
              <a:rPr lang="en-US" b="1" dirty="0"/>
              <a:t>Chosen Model:</a:t>
            </a:r>
            <a:r>
              <a:rPr lang="en-US" dirty="0"/>
              <a:t> </a:t>
            </a:r>
            <a:r>
              <a:rPr lang="en-US" b="1" dirty="0"/>
              <a:t>Random Forest Regressor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7487-061B-346F-F271-4D4A875D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Model Used:</a:t>
            </a:r>
            <a:r>
              <a:rPr lang="en-US" dirty="0"/>
              <a:t> Random Forest Regressor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Random Forest? </a:t>
            </a:r>
          </a:p>
          <a:p>
            <a:r>
              <a:rPr lang="en-US" dirty="0"/>
              <a:t>Handles non-linearity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to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feature importance</a:t>
            </a:r>
          </a:p>
          <a:p>
            <a:pPr marL="0" indent="0">
              <a:buNone/>
            </a:pPr>
            <a:r>
              <a:rPr lang="en-US" dirty="0"/>
              <a:t>Hyperparameters:</a:t>
            </a:r>
          </a:p>
          <a:p>
            <a:r>
              <a:rPr lang="en-US" dirty="0"/>
              <a:t> </a:t>
            </a:r>
            <a:r>
              <a:rPr lang="en-US" dirty="0" err="1"/>
              <a:t>n_estimators</a:t>
            </a:r>
            <a:r>
              <a:rPr lang="en-US" dirty="0"/>
              <a:t>=100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C0C5BA-1D92-DA28-E8F7-A49EFB84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F77-21AD-AA68-3738-AEDA9E9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94" y="724513"/>
            <a:ext cx="9937955" cy="85899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b="1" dirty="0"/>
              <a:t>Model Training &amp;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D1D3-5FA7-792E-5830-8F4DD166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94" y="794620"/>
            <a:ext cx="11530780" cy="495284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Train-Test Split:</a:t>
            </a:r>
            <a:r>
              <a:rPr lang="en-US" dirty="0"/>
              <a:t> 80% training, 20%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Metrics: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Absolute Error (MAE) = 41.26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Mean Squared Error (MSE) = 2856.72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Root Mean Squared Error (RMSE) = 53.45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R² Score = 0.99999 (high accuracy)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Cross-Validation R² Score:</a:t>
            </a:r>
            <a:r>
              <a:rPr lang="en-US" dirty="0"/>
              <a:t> ~99.99% (consistent performance across folds)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20C4-0E57-0056-489A-6B9D4DC2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112AFD-7FAA-D919-353F-83205051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68" t="26084" r="7279" b="37437"/>
          <a:stretch/>
        </p:blipFill>
        <p:spPr>
          <a:xfrm>
            <a:off x="439994" y="4638368"/>
            <a:ext cx="11970774" cy="199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0067-7969-EF18-2133-8E15F02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43"/>
            <a:ext cx="10515600" cy="1325563"/>
          </a:xfrm>
        </p:spPr>
        <p:txBody>
          <a:bodyPr/>
          <a:lstStyle/>
          <a:p>
            <a:r>
              <a:rPr lang="en-US" dirty="0"/>
              <a:t>                   Deployment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A326-464C-E794-476F-6B90185E71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Deployment Method: </a:t>
            </a:r>
            <a:r>
              <a:rPr lang="en-US" dirty="0" err="1"/>
              <a:t>Streamlit</a:t>
            </a:r>
            <a:r>
              <a:rPr lang="en-US" dirty="0"/>
              <a:t> </a:t>
            </a:r>
          </a:p>
          <a:p>
            <a:r>
              <a:rPr lang="en-US" dirty="0" err="1"/>
              <a:t>Steps:Trained</a:t>
            </a:r>
            <a:r>
              <a:rPr lang="en-US" dirty="0"/>
              <a:t> &amp; saved model (.</a:t>
            </a:r>
            <a:r>
              <a:rPr lang="en-US" dirty="0" err="1"/>
              <a:t>pkl</a:t>
            </a:r>
            <a:r>
              <a:rPr lang="en-US" dirty="0"/>
              <a:t> files)Created a </a:t>
            </a:r>
            <a:r>
              <a:rPr lang="en-US" dirty="0" err="1"/>
              <a:t>Streamlit</a:t>
            </a:r>
            <a:r>
              <a:rPr lang="en-US" dirty="0"/>
              <a:t> web app for user input &amp; predictions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BCE58-ABFC-2F8F-D048-6F8AA946F5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445342"/>
            <a:ext cx="5616677" cy="50475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F2F6-B78D-96C3-276E-68B7C556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1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ECA-6FCA-5DBA-9544-BAAEF933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Challenges &amp;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DD4-6959-7E80-EA03-3ED744EA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Challenges Faced:</a:t>
            </a:r>
          </a:p>
          <a:p>
            <a:r>
              <a:rPr lang="en-US" dirty="0"/>
              <a:t>Handling long execution times in cross-validation</a:t>
            </a:r>
          </a:p>
          <a:p>
            <a:r>
              <a:rPr lang="en-US" dirty="0"/>
              <a:t>Managing categorical variables efficiently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Future Enhancements:</a:t>
            </a:r>
          </a:p>
          <a:p>
            <a:r>
              <a:rPr lang="en-US" dirty="0"/>
              <a:t>Optimize feature selection</a:t>
            </a:r>
          </a:p>
          <a:p>
            <a:r>
              <a:rPr lang="en-US" dirty="0"/>
              <a:t>Experiment with </a:t>
            </a:r>
            <a:r>
              <a:rPr lang="en-US" dirty="0" err="1"/>
              <a:t>XGBoost</a:t>
            </a:r>
            <a:r>
              <a:rPr lang="en-US" dirty="0"/>
              <a:t> / </a:t>
            </a:r>
            <a:r>
              <a:rPr lang="en-US" dirty="0" err="1"/>
              <a:t>LightGBM</a:t>
            </a:r>
            <a:endParaRPr lang="en-US" dirty="0"/>
          </a:p>
          <a:p>
            <a:r>
              <a:rPr lang="en-US" dirty="0"/>
              <a:t>Deploy on AWS / Google Cloud for scalability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2B03-50DB-4492-8326-64EAE2B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3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A2DBE-A6B5-1029-01B0-3D92504A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17831-43EC-A14B-EB07-AB7AB4DC5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Key Takeaways:</a:t>
            </a:r>
          </a:p>
          <a:p>
            <a:r>
              <a:rPr lang="en-US" dirty="0"/>
              <a:t>Random Forest effectively predicts airline profitability.</a:t>
            </a:r>
          </a:p>
          <a:p>
            <a:r>
              <a:rPr lang="en-US" dirty="0"/>
              <a:t>Operational efficiency directly impacts profits.</a:t>
            </a:r>
          </a:p>
          <a:p>
            <a:r>
              <a:rPr lang="en-US" dirty="0"/>
              <a:t>Deployment via </a:t>
            </a:r>
            <a:r>
              <a:rPr lang="en-US" dirty="0" err="1"/>
              <a:t>Streamlit</a:t>
            </a:r>
            <a:r>
              <a:rPr lang="en-US" dirty="0"/>
              <a:t> makes insights accessible.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Experiment with additional models (</a:t>
            </a:r>
            <a:r>
              <a:rPr lang="en-US" dirty="0" err="1"/>
              <a:t>XGBoost</a:t>
            </a:r>
            <a:r>
              <a:rPr lang="en-US" dirty="0"/>
              <a:t>, LSTM for time series).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hyperparameters further.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real-time prediction use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32FEC-BA38-687A-1E9F-B0495722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7D07-3D02-1416-48C3-BDA83C4C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32" y="2103437"/>
            <a:ext cx="10515600" cy="2616047"/>
          </a:xfrm>
        </p:spPr>
        <p:txBody>
          <a:bodyPr/>
          <a:lstStyle/>
          <a:p>
            <a:r>
              <a:rPr lang="en-US" dirty="0"/>
              <a:t>                          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5887F-5915-F378-BBEF-D49FCA8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34F5-C965-85BB-61CB-DB4CE437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EAAB-686C-48C2-2DB4-A88C12A0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Statement</a:t>
            </a:r>
            <a:r>
              <a:rPr lang="en-US" dirty="0"/>
              <a:t> </a:t>
            </a:r>
            <a:r>
              <a:rPr lang="en-US" b="1" dirty="0"/>
              <a:t>Challenges in Airline Profitability: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Profitability depends on multiple operational &amp; financial factors.</a:t>
            </a:r>
          </a:p>
          <a:p>
            <a:r>
              <a:rPr lang="en-US" dirty="0"/>
              <a:t>The goal is to predict </a:t>
            </a:r>
            <a:r>
              <a:rPr lang="en-US" b="1" dirty="0"/>
              <a:t>profit (USD) per flight</a:t>
            </a:r>
            <a:r>
              <a:rPr lang="en-US" dirty="0"/>
              <a:t> based on key variables.</a:t>
            </a:r>
          </a:p>
          <a:p>
            <a:r>
              <a:rPr lang="en-US" dirty="0"/>
              <a:t>Airline operators need a predictive model to optimize decision-making.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189A-AC29-EC31-98F9-AAFB855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150E-CD47-1DD9-BD65-9C776C97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Data Overview</a:t>
            </a:r>
            <a:r>
              <a:rPr lang="en-US" dirty="0"/>
              <a:t> </a:t>
            </a:r>
            <a:r>
              <a:rPr lang="en-US" b="1" dirty="0"/>
              <a:t>Dataset Details: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5F8E-1703-74FD-2123-225DA656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Dataset:</a:t>
            </a:r>
            <a:r>
              <a:rPr lang="en-US" dirty="0"/>
              <a:t> Aviation industry data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 Metrics:</a:t>
            </a:r>
            <a:r>
              <a:rPr lang="en-US" dirty="0"/>
              <a:t> Flight delays, turnaround time, aircraft utilization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Financial Data:</a:t>
            </a:r>
            <a:r>
              <a:rPr lang="en-US" dirty="0"/>
              <a:t> Revenue, operating costs, fuel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Maintenance &amp; Availability:</a:t>
            </a:r>
            <a:r>
              <a:rPr lang="en-US" dirty="0"/>
              <a:t> Fleet availability, downtime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Target Variable:</a:t>
            </a:r>
            <a:r>
              <a:rPr lang="en-US" dirty="0"/>
              <a:t> Profit (USD)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7D274-B22D-AA14-D001-5172ADE5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7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393D-F434-A1B8-B736-5AB22D6F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6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Data Preprocessing</a:t>
            </a:r>
            <a:r>
              <a:rPr lang="en-US" dirty="0"/>
              <a:t> </a:t>
            </a:r>
            <a:r>
              <a:rPr lang="en-US" b="1" dirty="0"/>
              <a:t>Steps Taken: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4AA8-CF67-BBC0-0EDA-5BA4430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913467"/>
            <a:ext cx="10500852" cy="433493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   Handling Missing Values</a:t>
            </a:r>
          </a:p>
          <a:p>
            <a:r>
              <a:rPr lang="en-US" dirty="0"/>
              <a:t>Numerical features filled with median values.</a:t>
            </a:r>
          </a:p>
          <a:p>
            <a:r>
              <a:rPr lang="en-US" dirty="0"/>
              <a:t>Categorical features filled with mode.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2.Feature Engineering:</a:t>
            </a:r>
          </a:p>
          <a:p>
            <a:r>
              <a:rPr lang="en-US" dirty="0"/>
              <a:t>Extracted hour, month, day of the week from time-related features.</a:t>
            </a:r>
          </a:p>
          <a:p>
            <a:r>
              <a:rPr lang="en-US" dirty="0"/>
              <a:t>Computed departure delay as a new feature.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3.Encoding Categorical Variables using Label Encoding.</a:t>
            </a:r>
          </a:p>
          <a:p>
            <a:pPr marL="0" indent="0">
              <a:buNone/>
            </a:pPr>
            <a:r>
              <a:rPr lang="en-US" dirty="0"/>
              <a:t>4.Feature Scaling using </a:t>
            </a:r>
            <a:r>
              <a:rPr lang="en-US" dirty="0" err="1"/>
              <a:t>StandardScaler</a:t>
            </a:r>
            <a:r>
              <a:rPr lang="en-US" dirty="0"/>
              <a:t> for better model performance.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D82BD2-F5EA-DE8C-7FDF-E2FC2DF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0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E0E971-C786-3AE1-B07D-353FDF2BD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-381785"/>
            <a:ext cx="11960942" cy="70628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1C00D-4B16-AE0F-892E-A760C490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6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ACAE46-3792-6C0F-C10B-6676F04D7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709230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55A8C-F036-E7A4-C417-F670A514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3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0EB920-2D46-C691-3204-B943B7FD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54065-F7A5-EFED-E5CD-DD409F89F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60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C11B0-DDAE-3FD9-3D39-FCEBE98E8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4A08-CABE-CDA6-B933-6B08493F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B127-A859-BF3A-26F9-453027C87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Exploratory Data Analysis (EDA)</a:t>
            </a:r>
            <a:r>
              <a:rPr lang="en-US" dirty="0"/>
              <a:t> </a:t>
            </a:r>
            <a:r>
              <a:rPr lang="en-US" b="1" dirty="0"/>
              <a:t>Insights from Data Analysis: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17CA-54CF-66ED-97BC-E37A5C23C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Profitability Trends:</a:t>
            </a:r>
            <a:r>
              <a:rPr lang="en-US" dirty="0"/>
              <a:t> Identified key factors affecting profit.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Correlation Analysis:</a:t>
            </a:r>
            <a:r>
              <a:rPr lang="en-US" dirty="0"/>
              <a:t> Found relationships between features and target variable.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Distributions:</a:t>
            </a:r>
            <a:r>
              <a:rPr lang="en-US" dirty="0"/>
              <a:t> Visualized feature distributions using histograms and heatmaps.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2EF3CC-1ED1-B864-148A-155FC6AA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77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183</TotalTime>
  <Words>455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Garamond</vt:lpstr>
      <vt:lpstr>Organic</vt:lpstr>
      <vt:lpstr>Predicting Airline Profitability Using Machine Learning</vt:lpstr>
      <vt:lpstr>Introduction</vt:lpstr>
      <vt:lpstr>        Data Overview Dataset Details:</vt:lpstr>
      <vt:lpstr>               Data Preprocessing Steps Taken:</vt:lpstr>
      <vt:lpstr>PowerPoint Presentation</vt:lpstr>
      <vt:lpstr>PowerPoint Presentation</vt:lpstr>
      <vt:lpstr>PowerPoint Presentation</vt:lpstr>
      <vt:lpstr>PowerPoint Presentation</vt:lpstr>
      <vt:lpstr>Exploratory Data Analysis (EDA) Insights from Data Analysis:</vt:lpstr>
      <vt:lpstr> Model Selection Chosen Model: Random Forest Regressor </vt:lpstr>
      <vt:lpstr>                    Model Training &amp; Evaluation </vt:lpstr>
      <vt:lpstr>                   Deployment Strategy</vt:lpstr>
      <vt:lpstr>              Challenges &amp; Improvements</vt:lpstr>
      <vt:lpstr>                            Conclusion</vt:lpstr>
      <vt:lpstr>        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joshin joseph</dc:creator>
  <cp:lastModifiedBy>joshin joseph</cp:lastModifiedBy>
  <cp:revision>4</cp:revision>
  <dcterms:created xsi:type="dcterms:W3CDTF">2025-03-02T22:38:17Z</dcterms:created>
  <dcterms:modified xsi:type="dcterms:W3CDTF">2025-03-03T01:41:57Z</dcterms:modified>
</cp:coreProperties>
</file>