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notesMasterIdLst>
    <p:notesMasterId r:id="rId21"/>
  </p:notesMasterIdLst>
  <p:sldIdLst>
    <p:sldId id="256" r:id="rId2"/>
    <p:sldId id="273" r:id="rId3"/>
    <p:sldId id="257" r:id="rId4"/>
    <p:sldId id="259" r:id="rId5"/>
    <p:sldId id="260" r:id="rId6"/>
    <p:sldId id="274" r:id="rId7"/>
    <p:sldId id="275" r:id="rId8"/>
    <p:sldId id="276" r:id="rId9"/>
    <p:sldId id="277" r:id="rId10"/>
    <p:sldId id="262" r:id="rId11"/>
    <p:sldId id="263" r:id="rId12"/>
    <p:sldId id="278" r:id="rId13"/>
    <p:sldId id="279" r:id="rId14"/>
    <p:sldId id="268" r:id="rId15"/>
    <p:sldId id="280" r:id="rId16"/>
    <p:sldId id="265" r:id="rId17"/>
    <p:sldId id="281" r:id="rId18"/>
    <p:sldId id="282" r:id="rId19"/>
    <p:sldId id="26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431BE70-D29A-4B84-BB05-CC82A6F01169}">
          <p14:sldIdLst>
            <p14:sldId id="256"/>
            <p14:sldId id="273"/>
            <p14:sldId id="257"/>
            <p14:sldId id="259"/>
            <p14:sldId id="260"/>
            <p14:sldId id="274"/>
            <p14:sldId id="275"/>
            <p14:sldId id="276"/>
            <p14:sldId id="277"/>
            <p14:sldId id="262"/>
            <p14:sldId id="263"/>
            <p14:sldId id="278"/>
            <p14:sldId id="279"/>
            <p14:sldId id="268"/>
            <p14:sldId id="280"/>
            <p14:sldId id="265"/>
            <p14:sldId id="281"/>
            <p14:sldId id="282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2720" autoAdjust="0"/>
  </p:normalViewPr>
  <p:slideViewPr>
    <p:cSldViewPr snapToGrid="0">
      <p:cViewPr varScale="1">
        <p:scale>
          <a:sx n="65" d="100"/>
          <a:sy n="65" d="100"/>
        </p:scale>
        <p:origin x="91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27B5E8-A934-49A2-8666-38995A035A04}" type="datetimeFigureOut">
              <a:rPr lang="en-US" smtClean="0"/>
              <a:t>4/16/2025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F3BE70-361E-4CD3-84D5-9E1D00C9E8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7128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6D3F5B82-DF82-4D05-B75D-CFCAA24172CC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3923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974241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6821848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6734539"/>
      </p:ext>
    </p:extLst>
  </p:cSld>
  <p:clrMapOvr>
    <a:masterClrMapping/>
  </p:clrMapOvr>
  <p:hf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777040"/>
      </p:ext>
    </p:extLst>
  </p:cSld>
  <p:clrMapOvr>
    <a:masterClrMapping/>
  </p:clrMapOvr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4842959"/>
      </p:ext>
    </p:extLst>
  </p:cSld>
  <p:clrMapOvr>
    <a:masterClrMapping/>
  </p:clrMapOvr>
  <p:hf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166D7-5BE5-49AF-95A2-3C8CBBB7D7F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3697711"/>
      </p:ext>
    </p:extLst>
  </p:cSld>
  <p:clrMapOvr>
    <a:masterClrMapping/>
  </p:clrMapOvr>
  <p:hf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EB1438-825A-4E47-B957-66F2D8EA5C5B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724823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4E001-5352-4D4F-A4B0-AB0F70E8197F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91018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38979F-FC05-49BC-865A-C05C917AE0EC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877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20915D-7E43-46CA-906C-98F8C53D343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714861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C802-08A6-42FF-83EF-92ED7407A8C7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227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83C0FD-4ED0-4DAD-A770-C49AB20D54D8}" type="datetime1">
              <a:rPr lang="en-US" smtClean="0"/>
              <a:t>4/16/2025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5850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AB2F25-8839-46FB-B445-00E8BF0DFF70}" type="datetime1">
              <a:rPr lang="en-US" smtClean="0"/>
              <a:t>4/16/2025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6797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53E076-5CAB-4A9A-BC6A-A3A12903BF4C}" type="datetime1">
              <a:rPr lang="en-US" smtClean="0"/>
              <a:t>4/16/2025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7255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F0326A-5095-48D2-9C1B-5387038210FC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088653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38F3E-AE34-4749-A095-4931BD869537}" type="datetime1">
              <a:rPr lang="en-US" smtClean="0"/>
              <a:t>4/16/2025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98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2166D7-5BE5-49AF-95A2-3C8CBBB7D7F9}" type="datetime1">
              <a:rPr lang="en-US" smtClean="0"/>
              <a:t>4/16/2025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2E71DA0-C157-4AAE-BA90-4124F20054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4143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  <p:sldLayoutId id="2147483730" r:id="rId17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4E910-F3B2-6D6D-1065-6907738AEB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981" y="812803"/>
            <a:ext cx="9144000" cy="2387600"/>
          </a:xfrm>
        </p:spPr>
        <p:txBody>
          <a:bodyPr>
            <a:normAutofit/>
          </a:bodyPr>
          <a:lstStyle/>
          <a:p>
            <a:r>
              <a:rPr lang="en-US" sz="5000" b="1" dirty="0">
                <a:solidFill>
                  <a:srgbClr val="FF0000"/>
                </a:solidFill>
              </a:rPr>
              <a:t>GDP Prediction Using Socioeconomic Indicators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6D2101-35DF-353B-9C02-0A3334759C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92398" y="3657596"/>
            <a:ext cx="6971864" cy="1497727"/>
          </a:xfrm>
        </p:spPr>
        <p:txBody>
          <a:bodyPr>
            <a:normAutofit fontScale="40000" lnSpcReduction="20000"/>
          </a:bodyPr>
          <a:lstStyle/>
          <a:p>
            <a:r>
              <a:rPr lang="en-US" sz="4200" dirty="0"/>
              <a:t>Leveraging Machine Learning to Forecast Economic Strength Across Nations</a:t>
            </a:r>
          </a:p>
          <a:p>
            <a:r>
              <a:rPr lang="en-US" sz="5500" dirty="0"/>
              <a:t>Joshin Mathews joseph</a:t>
            </a:r>
          </a:p>
          <a:p>
            <a:r>
              <a:rPr lang="en-US" sz="3600" dirty="0"/>
              <a:t>Final Project – Masai Construct Week ,</a:t>
            </a:r>
            <a:r>
              <a:rPr lang="en-US" sz="4200" dirty="0"/>
              <a:t>Cds05_092</a:t>
            </a:r>
          </a:p>
          <a:p>
            <a:endParaRPr lang="en-US" sz="55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B8755B-3C22-7738-65AA-FB478C1CE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0748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90873-34FB-1694-E5C7-021632B6C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5407"/>
            <a:ext cx="10515600" cy="1543204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Model Selection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Chosen Model:</a:t>
            </a:r>
            <a:br>
              <a:rPr lang="en-US" dirty="0">
                <a:solidFill>
                  <a:srgbClr val="FF0000"/>
                </a:solidFill>
              </a:rPr>
            </a:b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A47487-061B-346F-F271-4D4A875DD1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39961"/>
            <a:ext cx="10739284" cy="3608439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Model Used:</a:t>
            </a:r>
            <a:r>
              <a:rPr lang="en-US" dirty="0"/>
              <a:t> - Linear Regression</a:t>
            </a:r>
          </a:p>
          <a:p>
            <a:r>
              <a:rPr lang="en-US" dirty="0"/>
              <a:t>- Random Forest</a:t>
            </a:r>
          </a:p>
          <a:p>
            <a:r>
              <a:rPr lang="en-US" dirty="0"/>
              <a:t>- </a:t>
            </a:r>
            <a:r>
              <a:rPr lang="en-US" dirty="0" err="1"/>
              <a:t>XGBoost</a:t>
            </a:r>
            <a:endParaRPr lang="en-US" dirty="0"/>
          </a:p>
          <a:p>
            <a:r>
              <a:rPr lang="en-US" dirty="0"/>
              <a:t>- Gradient Boosting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Final Choice: Gradient Boosting</a:t>
            </a:r>
          </a:p>
          <a:p>
            <a:pPr marL="0" indent="0">
              <a:buNone/>
            </a:pPr>
            <a:r>
              <a:rPr lang="en-US" dirty="0"/>
              <a:t>Performance (R²: 0.91)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CC0C5BA-1D92-DA28-E8F7-A49EFB84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0688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ADF77-21AD-AA68-3738-AEDA9E986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294" y="724513"/>
            <a:ext cx="9937955" cy="858991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</a:t>
            </a:r>
            <a:r>
              <a:rPr lang="en-US" b="1" dirty="0">
                <a:solidFill>
                  <a:srgbClr val="FF0000"/>
                </a:solidFill>
              </a:rPr>
              <a:t>Model Training &amp; Evaluation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7BD1D3-5FA7-792E-5830-8F4DD1661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7294" y="889975"/>
            <a:ext cx="11283480" cy="502295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Train-Test Split:</a:t>
            </a:r>
            <a:r>
              <a:rPr lang="en-US" dirty="0"/>
              <a:t> 80% training, 20% testing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Scaling and preprocessing was consistently applied across all models.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020C4-0E57-0056-489A-6B9D4DC26A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3E5E48-10B1-CF34-0CEB-B0DCBD40E37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423" t="69257" r="6433" b="6215"/>
          <a:stretch/>
        </p:blipFill>
        <p:spPr>
          <a:xfrm>
            <a:off x="521857" y="4006647"/>
            <a:ext cx="11148286" cy="224175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4B5CA26-F7AA-EF67-1C2D-A75A2C342035}"/>
              </a:ext>
            </a:extLst>
          </p:cNvPr>
          <p:cNvSpPr txBox="1"/>
          <p:nvPr/>
        </p:nvSpPr>
        <p:spPr>
          <a:xfrm>
            <a:off x="962332" y="2447955"/>
            <a:ext cx="10379178" cy="14465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/>
              <a:t>Linear Regression underperformed due to the non-linearity in features.</a:t>
            </a:r>
          </a:p>
          <a:p>
            <a:r>
              <a:rPr lang="en-US" sz="2200" dirty="0"/>
              <a:t>Tree-based models (Random Forest, </a:t>
            </a:r>
            <a:r>
              <a:rPr lang="en-US" sz="2200" dirty="0" err="1"/>
              <a:t>XGBoost</a:t>
            </a:r>
            <a:r>
              <a:rPr lang="en-US" sz="2200" dirty="0"/>
              <a:t>, Gradient Boosting) handled feature interactions better.</a:t>
            </a:r>
          </a:p>
          <a:p>
            <a:r>
              <a:rPr lang="en-US" sz="2200" dirty="0"/>
              <a:t>Gradient Boosting showed consistent results across different runs.</a:t>
            </a:r>
          </a:p>
        </p:txBody>
      </p:sp>
    </p:spTree>
    <p:extLst>
      <p:ext uri="{BB962C8B-B14F-4D97-AF65-F5344CB8AC3E}">
        <p14:creationId xmlns:p14="http://schemas.microsoft.com/office/powerpoint/2010/main" val="2661667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890C3-5BDE-AE7C-7422-29A68CE9D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7793" y="436177"/>
            <a:ext cx="9601195" cy="1067894"/>
          </a:xfrm>
        </p:spPr>
        <p:txBody>
          <a:bodyPr>
            <a:normAutofit/>
          </a:bodyPr>
          <a:lstStyle/>
          <a:p>
            <a:r>
              <a:rPr lang="en-US" sz="3000" b="1" dirty="0">
                <a:solidFill>
                  <a:srgbClr val="FF0000"/>
                </a:solidFill>
              </a:rPr>
              <a:t>Optimizing the Gradient Boosting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DF0F0-3AF0-8BA3-E05E-71E19E18DB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0658" y="1198179"/>
            <a:ext cx="10715466" cy="5050223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1600" dirty="0"/>
              <a:t> </a:t>
            </a:r>
            <a:r>
              <a:rPr lang="en-US" sz="2000" b="1" dirty="0"/>
              <a:t>Purpose: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Improve model performance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Prevent overfitting</a:t>
            </a:r>
          </a:p>
          <a:p>
            <a:pPr>
              <a:buNone/>
            </a:pPr>
            <a:r>
              <a:rPr lang="en-US" sz="2000" b="1" dirty="0"/>
              <a:t>Method: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 err="1"/>
              <a:t>RandomizedSearchCV</a:t>
            </a:r>
            <a:endParaRPr lang="en-US" sz="20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5-Fold Cross-Validation</a:t>
            </a:r>
          </a:p>
          <a:p>
            <a:pPr marL="0" indent="0" algn="ctr">
              <a:buNone/>
            </a:pPr>
            <a:endParaRPr lang="en-US" sz="2000" b="1" dirty="0"/>
          </a:p>
          <a:p>
            <a:pPr marL="0" indent="0" algn="ctr">
              <a:buNone/>
            </a:pPr>
            <a:r>
              <a:rPr lang="en-US" sz="2000" b="1" dirty="0"/>
              <a:t>Tuned Parameters:</a:t>
            </a:r>
          </a:p>
          <a:p>
            <a:pPr marL="0" indent="0">
              <a:buNone/>
            </a:pPr>
            <a:endParaRPr lang="en-US" sz="1600" b="1" dirty="0"/>
          </a:p>
          <a:p>
            <a:pPr marL="0" indent="0">
              <a:buNone/>
            </a:pPr>
            <a:r>
              <a:rPr lang="en-US" sz="2000" b="1" dirty="0" err="1"/>
              <a:t>n_estimators</a:t>
            </a:r>
            <a:r>
              <a:rPr lang="en-US" sz="2000" b="1" dirty="0"/>
              <a:t>: 200                                </a:t>
            </a:r>
            <a:r>
              <a:rPr lang="en-US" sz="2000" b="1" dirty="0" err="1"/>
              <a:t>max_depth</a:t>
            </a:r>
            <a:r>
              <a:rPr lang="en-US" sz="2000" b="1" dirty="0"/>
              <a:t>: 7                                       subsample: 0.8</a:t>
            </a:r>
          </a:p>
          <a:p>
            <a:pPr marL="0" indent="0">
              <a:buNone/>
            </a:pPr>
            <a:r>
              <a:rPr lang="en-US" sz="2000" b="1" dirty="0" err="1"/>
              <a:t>learning_rate</a:t>
            </a:r>
            <a:r>
              <a:rPr lang="en-US" sz="2000" b="1" dirty="0"/>
              <a:t>: 0.05                      </a:t>
            </a:r>
            <a:r>
              <a:rPr lang="en-US" sz="2000" b="1" dirty="0" err="1"/>
              <a:t>min_samples_split</a:t>
            </a:r>
            <a:r>
              <a:rPr lang="en-US" sz="2000" b="1" dirty="0"/>
              <a:t>: 10                                </a:t>
            </a:r>
            <a:r>
              <a:rPr lang="en-US" sz="2000" b="1" dirty="0" err="1"/>
              <a:t>min_samples_leaf</a:t>
            </a:r>
            <a:r>
              <a:rPr lang="en-US" sz="2000" b="1" dirty="0"/>
              <a:t>: 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6EAFB-5AA1-E3CC-8B90-7226A576E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22842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3CE72-DBCE-37B2-1326-B147C03CF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13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7B97DE0-7240-DED0-F684-0F41B268E7B2}"/>
              </a:ext>
            </a:extLst>
          </p:cNvPr>
          <p:cNvSpPr txBox="1"/>
          <p:nvPr/>
        </p:nvSpPr>
        <p:spPr>
          <a:xfrm>
            <a:off x="766301" y="587901"/>
            <a:ext cx="107551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000" b="1" dirty="0"/>
              <a:t>Performance After Tuning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MAE</a:t>
            </a:r>
            <a:r>
              <a:rPr lang="en-US" sz="2000" dirty="0"/>
              <a:t>: 1.21 × 10¹²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RMSE</a:t>
            </a:r>
            <a:r>
              <a:rPr lang="en-US" sz="2000" dirty="0"/>
              <a:t>: 1.60 × 10¹²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b="1" dirty="0"/>
              <a:t>R² Score</a:t>
            </a:r>
            <a:r>
              <a:rPr lang="en-US" sz="2000" dirty="0"/>
              <a:t>: 0.8975 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6EBEACB-3DEA-03D8-1F7A-7A05847640E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702" t="57040" r="6603" b="17986"/>
          <a:stretch/>
        </p:blipFill>
        <p:spPr>
          <a:xfrm>
            <a:off x="455539" y="2400300"/>
            <a:ext cx="11280919" cy="386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95457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40067-7969-EF18-2133-8E15F02E1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393" y="160440"/>
            <a:ext cx="10515600" cy="1325563"/>
          </a:xfrm>
        </p:spPr>
        <p:txBody>
          <a:bodyPr/>
          <a:lstStyle/>
          <a:p>
            <a:r>
              <a:rPr lang="en-US" dirty="0"/>
              <a:t>                   </a:t>
            </a:r>
            <a:r>
              <a:rPr lang="en-US" b="1" dirty="0" err="1">
                <a:solidFill>
                  <a:srgbClr val="FF0000"/>
                </a:solidFill>
              </a:rPr>
              <a:t>Streamlit</a:t>
            </a:r>
            <a:r>
              <a:rPr lang="en-US" b="1" dirty="0">
                <a:solidFill>
                  <a:srgbClr val="FF0000"/>
                </a:solidFill>
              </a:rPr>
              <a:t> Web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56A326-464C-E794-476F-6B90185E71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77007" y="945931"/>
            <a:ext cx="4742793" cy="4739316"/>
          </a:xfrm>
        </p:spPr>
        <p:txBody>
          <a:bodyPr>
            <a:normAutofit fontScale="25000" lnSpcReduction="20000"/>
          </a:bodyPr>
          <a:lstStyle/>
          <a:p>
            <a:pPr>
              <a:buNone/>
            </a:pPr>
            <a:r>
              <a:rPr lang="en-US" sz="6200" dirty="0"/>
              <a:t> </a:t>
            </a:r>
            <a:r>
              <a:rPr lang="en-US" sz="6200" b="1" dirty="0"/>
              <a:t>Features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200" dirty="0"/>
              <a:t>Sidebar for user inputs: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200" dirty="0"/>
              <a:t>Year, Population, Life Expectancy, CO₂ Emissions, Unemployment Rate, etc.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200" dirty="0"/>
              <a:t>Real-time </a:t>
            </a:r>
            <a:r>
              <a:rPr lang="en-US" sz="6200" b="1" dirty="0"/>
              <a:t>GDP Prediction</a:t>
            </a:r>
            <a:r>
              <a:rPr lang="en-US" sz="6200" dirty="0"/>
              <a:t> with one click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200" dirty="0"/>
              <a:t>Includes </a:t>
            </a:r>
            <a:r>
              <a:rPr lang="en-US" sz="6200" b="1" dirty="0"/>
              <a:t>derived features</a:t>
            </a:r>
            <a:r>
              <a:rPr lang="en-US" sz="6200" dirty="0"/>
              <a:t> like: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200" dirty="0"/>
              <a:t>GDP per Capita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200" dirty="0"/>
              <a:t>GDP Growth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6200" dirty="0"/>
              <a:t>Inverse Unemployment Rate</a:t>
            </a:r>
          </a:p>
          <a:p>
            <a:endParaRPr lang="en-US" sz="6200" dirty="0"/>
          </a:p>
          <a:p>
            <a:pPr>
              <a:buNone/>
            </a:pPr>
            <a:r>
              <a:rPr lang="en-US" sz="6200" b="1" dirty="0"/>
              <a:t>Deployment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6200" dirty="0"/>
              <a:t>Deployed on </a:t>
            </a:r>
            <a:r>
              <a:rPr lang="en-US" sz="6200" b="1" dirty="0" err="1"/>
              <a:t>Streamlit</a:t>
            </a:r>
            <a:r>
              <a:rPr lang="en-US" sz="6200" b="1" dirty="0"/>
              <a:t> Cloud</a:t>
            </a:r>
            <a:endParaRPr lang="en-US" sz="6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6200" dirty="0"/>
              <a:t>Source code hosted on </a:t>
            </a:r>
            <a:r>
              <a:rPr lang="en-US" sz="6200" b="1" dirty="0"/>
              <a:t>GitHub</a:t>
            </a:r>
            <a:endParaRPr lang="en-US" sz="6200" dirty="0"/>
          </a:p>
          <a:p>
            <a:endParaRPr lang="en-US" sz="6200" dirty="0"/>
          </a:p>
          <a:p>
            <a:r>
              <a:rPr lang="en-US" sz="6200" dirty="0"/>
              <a:t>Live: https://gdp-predictor-app.streamlit.app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AF2F6-B78D-96C3-276E-68B7C556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14</a:t>
            </a:fld>
            <a:endParaRPr 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B7C6FF5-674E-5868-88C1-B4F21CFCD2A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l="-202" t="16653" r="1"/>
          <a:stretch/>
        </p:blipFill>
        <p:spPr>
          <a:xfrm>
            <a:off x="6172202" y="1172753"/>
            <a:ext cx="5399688" cy="5075647"/>
          </a:xfrm>
        </p:spPr>
      </p:pic>
    </p:spTree>
    <p:extLst>
      <p:ext uri="{BB962C8B-B14F-4D97-AF65-F5344CB8AC3E}">
        <p14:creationId xmlns:p14="http://schemas.microsoft.com/office/powerpoint/2010/main" val="231111111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29442-8D6B-FF52-6064-813129FA9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BC8A1-2A70-EC99-3160-7BE574ED03D2}"/>
              </a:ext>
            </a:extLst>
          </p:cNvPr>
          <p:cNvSpPr txBox="1"/>
          <p:nvPr/>
        </p:nvSpPr>
        <p:spPr>
          <a:xfrm>
            <a:off x="3360820" y="609600"/>
            <a:ext cx="822157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u="sng" dirty="0"/>
              <a:t>Optimizing the Gradient Boosting Model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D63F07-2CC8-57AB-3EA2-BFA3F34B58B2}"/>
              </a:ext>
            </a:extLst>
          </p:cNvPr>
          <p:cNvSpPr txBox="1"/>
          <p:nvPr/>
        </p:nvSpPr>
        <p:spPr>
          <a:xfrm>
            <a:off x="850232" y="1071265"/>
            <a:ext cx="10732167" cy="52937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00" b="1" dirty="0" err="1"/>
              <a:t>Purpose:</a:t>
            </a:r>
            <a:r>
              <a:rPr lang="en-US" sz="2600" dirty="0" err="1"/>
              <a:t>To</a:t>
            </a:r>
            <a:r>
              <a:rPr lang="en-US" sz="2600" dirty="0"/>
              <a:t> deploy the trained model and allow users to predict GDP based on socioeconomic inputs interactively.</a:t>
            </a:r>
          </a:p>
          <a:p>
            <a:r>
              <a:rPr lang="en-US" sz="2600" b="1" dirty="0"/>
              <a:t> Features:</a:t>
            </a:r>
          </a:p>
          <a:p>
            <a:r>
              <a:rPr lang="en-US" sz="2600" dirty="0"/>
              <a:t>Sidebar for user </a:t>
            </a:r>
            <a:r>
              <a:rPr lang="en-US" sz="2600" dirty="0" err="1"/>
              <a:t>inputs:Year</a:t>
            </a:r>
            <a:r>
              <a:rPr lang="en-US" sz="2600" dirty="0"/>
              <a:t>, Population, Life Expectancy, CO₂ Emissions, Unemployment Rate, etc.</a:t>
            </a:r>
          </a:p>
          <a:p>
            <a:r>
              <a:rPr lang="en-US" sz="2600" dirty="0"/>
              <a:t>Real-time GDP Prediction with one </a:t>
            </a:r>
            <a:r>
              <a:rPr lang="en-US" sz="2600" dirty="0" err="1"/>
              <a:t>clickIncludes</a:t>
            </a:r>
            <a:r>
              <a:rPr lang="en-US" sz="2600" dirty="0"/>
              <a:t> derived features like:</a:t>
            </a:r>
          </a:p>
          <a:p>
            <a:r>
              <a:rPr lang="en-US" sz="2600" dirty="0"/>
              <a:t>     GDP </a:t>
            </a:r>
            <a:r>
              <a:rPr lang="en-US" sz="2600" dirty="0" err="1"/>
              <a:t>perCapita,GDP</a:t>
            </a:r>
            <a:r>
              <a:rPr lang="en-US" sz="2600" dirty="0"/>
              <a:t> Growth </a:t>
            </a:r>
            <a:r>
              <a:rPr lang="en-US" sz="2600" dirty="0" err="1"/>
              <a:t>Rate,Inverse</a:t>
            </a:r>
            <a:r>
              <a:rPr lang="en-US" sz="2600" dirty="0"/>
              <a:t> Unemployment Rate</a:t>
            </a:r>
          </a:p>
          <a:p>
            <a:r>
              <a:rPr lang="en-US" sz="2600" dirty="0"/>
              <a:t> </a:t>
            </a:r>
          </a:p>
          <a:p>
            <a:r>
              <a:rPr lang="en-US" sz="2600" b="1" dirty="0"/>
              <a:t>Deployment:</a:t>
            </a:r>
          </a:p>
          <a:p>
            <a:r>
              <a:rPr lang="en-US" sz="2600" dirty="0"/>
              <a:t>Deployed on </a:t>
            </a:r>
            <a:r>
              <a:rPr lang="en-US" sz="2600" dirty="0" err="1"/>
              <a:t>Streamlit</a:t>
            </a:r>
            <a:r>
              <a:rPr lang="en-US" sz="2600" dirty="0"/>
              <a:t> Cloud</a:t>
            </a:r>
          </a:p>
          <a:p>
            <a:endParaRPr lang="en-US" sz="2600" dirty="0"/>
          </a:p>
          <a:p>
            <a:r>
              <a:rPr lang="en-US" sz="2600" b="1" dirty="0"/>
              <a:t>Source code hosted on GitHub🔗</a:t>
            </a:r>
          </a:p>
          <a:p>
            <a:r>
              <a:rPr lang="en-US" sz="2600" dirty="0"/>
              <a:t> Live Demo Link👉 https://gdp-predictor-app.streamlit.app</a:t>
            </a:r>
          </a:p>
        </p:txBody>
      </p:sp>
    </p:spTree>
    <p:extLst>
      <p:ext uri="{BB962C8B-B14F-4D97-AF65-F5344CB8AC3E}">
        <p14:creationId xmlns:p14="http://schemas.microsoft.com/office/powerpoint/2010/main" val="5481925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3FECA-6FCA-5DBA-9544-BAAEF933A9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30035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</a:t>
            </a:r>
            <a:r>
              <a:rPr lang="en-US" b="1" u="sng" dirty="0">
                <a:solidFill>
                  <a:srgbClr val="FF0000"/>
                </a:solidFill>
              </a:rPr>
              <a:t>Insights &amp; Observations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               </a:t>
            </a:r>
            <a:r>
              <a:rPr lang="en-US" sz="3300" b="1" dirty="0">
                <a:solidFill>
                  <a:srgbClr val="FF0000"/>
                </a:solidFill>
              </a:rPr>
              <a:t>Key Insights from the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98DD4-6959-7E80-EA03-3ED744EA81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GDP per Capita, Life Expectancy, and Access to Electricity were most impactful</a:t>
            </a:r>
          </a:p>
          <a:p>
            <a:r>
              <a:rPr lang="en-US" dirty="0"/>
              <a:t>Countries with higher life expectancy tend to have higher </a:t>
            </a:r>
            <a:r>
              <a:rPr lang="en-US" dirty="0" err="1"/>
              <a:t>GDPInverse</a:t>
            </a:r>
            <a:endParaRPr lang="en-US" dirty="0"/>
          </a:p>
          <a:p>
            <a:r>
              <a:rPr lang="en-US" dirty="0"/>
              <a:t>Unemployment had a strong positive correlation with GDP</a:t>
            </a:r>
          </a:p>
          <a:p>
            <a:r>
              <a:rPr lang="en-US" dirty="0"/>
              <a:t>CO₂ Emissions reflect industrial strength — moderately associated with GDP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92B03-50DB-4492-8326-64EAE2BD4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253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EC349-74E5-6F27-55EB-FA61767FB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C48522-D0DF-D82C-E9A7-D4217574D2B1}"/>
              </a:ext>
            </a:extLst>
          </p:cNvPr>
          <p:cNvSpPr txBox="1"/>
          <p:nvPr/>
        </p:nvSpPr>
        <p:spPr>
          <a:xfrm>
            <a:off x="851338" y="895269"/>
            <a:ext cx="1134066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solidFill>
                  <a:srgbClr val="FF0000"/>
                </a:solidFill>
              </a:rPr>
              <a:t>Challenges Faced &amp; Solutions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2CD5621-1C83-5DBC-001D-78F3907F33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85069"/>
              </p:ext>
            </p:extLst>
          </p:nvPr>
        </p:nvGraphicFramePr>
        <p:xfrm>
          <a:off x="1040524" y="1545021"/>
          <a:ext cx="9856076" cy="4417710"/>
        </p:xfrm>
        <a:graphic>
          <a:graphicData uri="http://schemas.openxmlformats.org/drawingml/2006/table">
            <a:tbl>
              <a:tblPr/>
              <a:tblGrid>
                <a:gridCol w="5055476">
                  <a:extLst>
                    <a:ext uri="{9D8B030D-6E8A-4147-A177-3AD203B41FA5}">
                      <a16:colId xmlns:a16="http://schemas.microsoft.com/office/drawing/2014/main" val="2111937218"/>
                    </a:ext>
                  </a:extLst>
                </a:gridCol>
                <a:gridCol w="4800600">
                  <a:extLst>
                    <a:ext uri="{9D8B030D-6E8A-4147-A177-3AD203B41FA5}">
                      <a16:colId xmlns:a16="http://schemas.microsoft.com/office/drawing/2014/main" val="1445577375"/>
                    </a:ext>
                  </a:extLst>
                </a:gridCol>
              </a:tblGrid>
              <a:tr h="883542">
                <a:tc>
                  <a:txBody>
                    <a:bodyPr/>
                    <a:lstStyle/>
                    <a:p>
                      <a:r>
                        <a:rPr lang="en-US" sz="2200">
                          <a:solidFill>
                            <a:srgbClr val="FF0000"/>
                          </a:solidFill>
                        </a:rPr>
                        <a:t>Challenge</a:t>
                      </a:r>
                      <a:endParaRPr lang="en-US" sz="2200" dirty="0">
                        <a:solidFill>
                          <a:srgbClr val="FF0000"/>
                        </a:solidFill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>
                          <a:solidFill>
                            <a:srgbClr val="FF0000"/>
                          </a:solidFill>
                        </a:rPr>
                        <a:t>Solution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5340226"/>
                  </a:ext>
                </a:extLst>
              </a:tr>
              <a:tr h="883542">
                <a:tc>
                  <a:txBody>
                    <a:bodyPr/>
                    <a:lstStyle/>
                    <a:p>
                      <a:r>
                        <a:rPr lang="en-US" sz="2200" dirty="0"/>
                        <a:t>Dataset had missing values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Handled with mean/mode imputation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1421806"/>
                  </a:ext>
                </a:extLst>
              </a:tr>
              <a:tr h="883542">
                <a:tc>
                  <a:txBody>
                    <a:bodyPr/>
                    <a:lstStyle/>
                    <a:p>
                      <a:r>
                        <a:rPr lang="en-US" sz="2200" dirty="0"/>
                        <a:t>Negative predictions in deployment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Fixed by scaling &amp; inverse transform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1805097"/>
                  </a:ext>
                </a:extLst>
              </a:tr>
              <a:tr h="883542">
                <a:tc>
                  <a:txBody>
                    <a:bodyPr/>
                    <a:lstStyle/>
                    <a:p>
                      <a:r>
                        <a:rPr lang="en-US" sz="2200" dirty="0"/>
                        <a:t>Model inconsistencies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Solved using </a:t>
                      </a:r>
                      <a:r>
                        <a:rPr lang="en-US" sz="2200" dirty="0" err="1"/>
                        <a:t>RandomizedSearchCV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5253016"/>
                  </a:ext>
                </a:extLst>
              </a:tr>
              <a:tr h="883542">
                <a:tc>
                  <a:txBody>
                    <a:bodyPr/>
                    <a:lstStyle/>
                    <a:p>
                      <a:r>
                        <a:rPr lang="en-US" sz="2200"/>
                        <a:t>Deployment errors (file paths)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2200" dirty="0"/>
                        <a:t>Used relative paths for </a:t>
                      </a:r>
                      <a:r>
                        <a:rPr lang="en-US" sz="2200" dirty="0" err="1"/>
                        <a:t>Streamlit</a:t>
                      </a:r>
                      <a:endParaRPr lang="en-US" sz="22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69146028"/>
                  </a:ext>
                </a:extLst>
              </a:tr>
            </a:tbl>
          </a:graphicData>
        </a:graphic>
      </p:graphicFrame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4B7079D-6E5E-A47C-262E-247B0340974A}"/>
              </a:ext>
            </a:extLst>
          </p:cNvPr>
          <p:cNvCxnSpPr>
            <a:endCxn id="8" idx="2"/>
          </p:cNvCxnSpPr>
          <p:nvPr/>
        </p:nvCxnSpPr>
        <p:spPr>
          <a:xfrm>
            <a:off x="5958348" y="1578077"/>
            <a:ext cx="10214" cy="4384654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AE8EB27-ECCB-528C-C851-DB98F46483B2}"/>
              </a:ext>
            </a:extLst>
          </p:cNvPr>
          <p:cNvCxnSpPr/>
          <p:nvPr/>
        </p:nvCxnSpPr>
        <p:spPr>
          <a:xfrm>
            <a:off x="634181" y="2241755"/>
            <a:ext cx="11031793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23265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C4D2B63-E410-63F5-90FD-87DE45E73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BA6FF8-0EA6-337F-81C7-FEA936BFDC63}"/>
              </a:ext>
            </a:extLst>
          </p:cNvPr>
          <p:cNvSpPr txBox="1"/>
          <p:nvPr/>
        </p:nvSpPr>
        <p:spPr>
          <a:xfrm>
            <a:off x="3039397" y="928837"/>
            <a:ext cx="6113206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 </a:t>
            </a:r>
            <a:r>
              <a:rPr lang="en-US" sz="3000" b="1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31B40A-2821-E06C-48FC-0F3F55B8ADF4}"/>
              </a:ext>
            </a:extLst>
          </p:cNvPr>
          <p:cNvSpPr txBox="1"/>
          <p:nvPr/>
        </p:nvSpPr>
        <p:spPr>
          <a:xfrm>
            <a:off x="1449029" y="1448928"/>
            <a:ext cx="9936725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FF0000"/>
                </a:solidFill>
              </a:rPr>
              <a:t>End-to-End ML Project</a:t>
            </a:r>
          </a:p>
          <a:p>
            <a:r>
              <a:rPr lang="en-US" dirty="0"/>
              <a:t>Successfully built a complete pipeline:</a:t>
            </a:r>
            <a:br>
              <a:rPr lang="en-US" dirty="0"/>
            </a:br>
            <a:r>
              <a:rPr lang="en-US" b="1" dirty="0"/>
              <a:t>Data Preprocessing → EDA → Feature Engineering → Modeling → Deployment</a:t>
            </a:r>
            <a:endParaRPr lang="en-US" dirty="0"/>
          </a:p>
          <a:p>
            <a:pPr>
              <a:buNone/>
            </a:pPr>
            <a:r>
              <a:rPr lang="en-US" b="1" dirty="0"/>
              <a:t>Best Performing Model</a:t>
            </a:r>
          </a:p>
          <a:p>
            <a:pPr>
              <a:buNone/>
            </a:pPr>
            <a:r>
              <a:rPr lang="en-US" b="1" dirty="0"/>
              <a:t>Gradient Boosting Regressor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Achieved </a:t>
            </a:r>
            <a:r>
              <a:rPr lang="en-US" b="1" dirty="0"/>
              <a:t>R² Score: 0.8975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Outperformed all other regression models in accuracy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03A5AA4-20CB-FBD5-8C17-BB041E21CFE9}"/>
              </a:ext>
            </a:extLst>
          </p:cNvPr>
          <p:cNvSpPr txBox="1"/>
          <p:nvPr/>
        </p:nvSpPr>
        <p:spPr>
          <a:xfrm>
            <a:off x="1260988" y="3872075"/>
            <a:ext cx="101247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Real-World Application</a:t>
            </a:r>
          </a:p>
          <a:p>
            <a:r>
              <a:rPr lang="en-US" dirty="0"/>
              <a:t>Predicts GDP based on real-world indicators</a:t>
            </a:r>
          </a:p>
          <a:p>
            <a:r>
              <a:rPr lang="en-US" dirty="0"/>
              <a:t>Can assist in economic analysis and policy-making scenarios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65812DD-97A5-DD82-E70F-7DF343BBFAFC}"/>
              </a:ext>
            </a:extLst>
          </p:cNvPr>
          <p:cNvSpPr txBox="1"/>
          <p:nvPr/>
        </p:nvSpPr>
        <p:spPr>
          <a:xfrm>
            <a:off x="1449029" y="4930847"/>
            <a:ext cx="101247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FF0000"/>
                </a:solidFill>
              </a:rPr>
              <a:t>Deployment </a:t>
            </a:r>
          </a:p>
          <a:p>
            <a:r>
              <a:rPr lang="en-US" dirty="0"/>
              <a:t>Success Built and deployed a </a:t>
            </a:r>
            <a:r>
              <a:rPr lang="en-US" dirty="0" err="1"/>
              <a:t>Streamlit</a:t>
            </a:r>
            <a:r>
              <a:rPr lang="en-US" dirty="0"/>
              <a:t> web app</a:t>
            </a:r>
          </a:p>
          <a:p>
            <a:r>
              <a:rPr lang="en-US" dirty="0"/>
              <a:t>Made the solution interactive and accessible</a:t>
            </a:r>
          </a:p>
        </p:txBody>
      </p:sp>
    </p:spTree>
    <p:extLst>
      <p:ext uri="{BB962C8B-B14F-4D97-AF65-F5344CB8AC3E}">
        <p14:creationId xmlns:p14="http://schemas.microsoft.com/office/powerpoint/2010/main" val="372120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2E7D07-3D02-1416-48C3-BDA83C4C7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432" y="2103437"/>
            <a:ext cx="10515600" cy="2616047"/>
          </a:xfrm>
        </p:spPr>
        <p:txBody>
          <a:bodyPr/>
          <a:lstStyle/>
          <a:p>
            <a:r>
              <a:rPr lang="en-US" dirty="0"/>
              <a:t>                          </a:t>
            </a:r>
            <a:r>
              <a:rPr lang="en-US" b="1" dirty="0">
                <a:solidFill>
                  <a:srgbClr val="FF0000"/>
                </a:solidFill>
              </a:rPr>
              <a:t>Thank You!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3B5887F-5915-F378-BBEF-D49FCA8425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42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AF603-E45B-B101-5F89-69A5CC832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Project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DCD93C-2439-627D-0BB6-22F5974CD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- Built during Masai Construct Week</a:t>
            </a:r>
          </a:p>
          <a:p>
            <a:r>
              <a:rPr lang="en-US" dirty="0"/>
              <a:t>- Objective: Predict GDP using key indicators</a:t>
            </a:r>
          </a:p>
          <a:p>
            <a:r>
              <a:rPr lang="en-US" dirty="0"/>
              <a:t>- Tools: Python, Scikit-learn, </a:t>
            </a:r>
            <a:r>
              <a:rPr lang="en-US" dirty="0" err="1"/>
              <a:t>Streamlit</a:t>
            </a:r>
            <a:endParaRPr lang="en-US" dirty="0"/>
          </a:p>
          <a:p>
            <a:r>
              <a:rPr lang="en-US" dirty="0"/>
              <a:t>- Solo Project (7 Days)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7CDA7A-3474-0716-E6DA-A8A7443C4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6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D34F5-C965-85BB-61CB-DB4CE43721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FF0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8CEAAB-686C-48C2-2DB4-A88C12A008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Understanding and Predicting GDP Growth Using Key Socioeconomic Indicators</a:t>
            </a:r>
          </a:p>
          <a:p>
            <a:r>
              <a:rPr lang="en-US" dirty="0"/>
              <a:t>Predict the economic output (GDP) of nations based on social, demographic, and environmental indicators from 2010–2019.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Approach: Regression-based machine learning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C189A-AC29-EC31-98F9-AAFB855DC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159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B0150E-CD47-1DD9-BD65-9C776C9724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702732"/>
            <a:ext cx="9601196" cy="1303867"/>
          </a:xfrm>
        </p:spPr>
        <p:txBody>
          <a:bodyPr/>
          <a:lstStyle/>
          <a:p>
            <a:r>
              <a:rPr lang="en-US" b="1" dirty="0"/>
              <a:t>        </a:t>
            </a:r>
            <a:r>
              <a:rPr lang="en-US" b="1" dirty="0">
                <a:solidFill>
                  <a:srgbClr val="FF0000"/>
                </a:solidFill>
              </a:rPr>
              <a:t>Data Overview Dataset Details: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F75F8E-1703-74FD-2123-225DA6561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006599"/>
            <a:ext cx="10229192" cy="4148669"/>
          </a:xfrm>
        </p:spPr>
        <p:txBody>
          <a:bodyPr>
            <a:normAutofit fontScale="92500" lnSpcReduction="20000"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- Source: Kaggle (World Bank Simulated)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- 20 Countries | 10 Years (2010–2019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Dimensions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~322 records × 21 features</a:t>
            </a:r>
          </a:p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Granularity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Country-level socioeconomic and environmental indicators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</a:t>
            </a:r>
            <a:r>
              <a:rPr lang="en-US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:GDP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(USD) — Gross Domestic Product in USD 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Selected Features for Prediction: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Demographic: Population, Life Expectancy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Economic: Unemployment Rate (%)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Environmental: CO2 Emissions (metric tons per capita)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Infrastructure: Access to Electricity (%)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A7D274-B22D-AA14-D001-5172ADE574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4872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F393D-F434-A1B8-B736-5AB22D6F2C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609600"/>
            <a:ext cx="9601196" cy="130386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            </a:t>
            </a:r>
            <a:r>
              <a:rPr lang="en-US" b="1" dirty="0">
                <a:solidFill>
                  <a:srgbClr val="FF0000"/>
                </a:solidFill>
              </a:rPr>
              <a:t>Data Preprocessing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b="1" dirty="0">
                <a:solidFill>
                  <a:srgbClr val="FF0000"/>
                </a:solidFill>
              </a:rPr>
              <a:t>Steps Taken: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F4AA8-CF67-BBC0-0EDA-5BA44309A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2890" y="1913467"/>
            <a:ext cx="10500852" cy="4334933"/>
          </a:xfrm>
        </p:spPr>
        <p:txBody>
          <a:bodyPr>
            <a:normAutofit/>
          </a:bodyPr>
          <a:lstStyle/>
          <a:p>
            <a:r>
              <a:rPr lang="en-US" dirty="0"/>
              <a:t> Icon | Step Name | Description (Short &amp; Clear)</a:t>
            </a:r>
          </a:p>
          <a:p>
            <a:r>
              <a:rPr lang="en-US" dirty="0"/>
              <a:t>🧼 | Missing Value Treatment | Filled numerical with mean, categorical with mode</a:t>
            </a:r>
          </a:p>
          <a:p>
            <a:r>
              <a:rPr lang="en-US" dirty="0"/>
              <a:t>📈 | Outlier Handling | Removed or capped extreme values</a:t>
            </a:r>
          </a:p>
          <a:p>
            <a:r>
              <a:rPr lang="en-US" dirty="0"/>
              <a:t>⚖️ | Feature Scaling | Used Min-Max Scaling for continuous features</a:t>
            </a:r>
          </a:p>
          <a:p>
            <a:r>
              <a:rPr lang="en-US" dirty="0"/>
              <a:t>🛠️ | Feature Engineering | Created or dropped columns if needed</a:t>
            </a:r>
          </a:p>
          <a:p>
            <a:r>
              <a:rPr lang="en-US" dirty="0"/>
              <a:t>📊 | Correlation Analysis | Identified highly correlated features</a:t>
            </a:r>
          </a:p>
          <a:p>
            <a:r>
              <a:rPr lang="en-US" dirty="0"/>
              <a:t>🧹 | General Data Cleaning | Removed duplicates, fixed data types</a:t>
            </a:r>
          </a:p>
          <a:p>
            <a:r>
              <a:rPr lang="en-US" dirty="0"/>
              <a:t>🧪 | Train-Test Split | 80/20 split for model training and testing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5FD82BD2-F5EA-DE8C-7FDF-E2FC2DF2C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96090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D6DEC-5C42-A6A2-2DF9-DDF63E903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Performance Indicators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DD0496-6E9B-942C-21DF-2103CD8CB4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Growth Rate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 Unemployment Rate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 to Electricity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CO₂ Emissions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80D713-91B1-9E19-E7AC-2698C98A4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758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87D4F-6B73-5B81-E37F-6B9A8C46E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1" y="609600"/>
            <a:ext cx="9601196" cy="1303867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Feature Engineering</a:t>
            </a:r>
            <a:br>
              <a:rPr lang="en-US" b="1" dirty="0">
                <a:solidFill>
                  <a:srgbClr val="FF0000"/>
                </a:solidFill>
              </a:rPr>
            </a:br>
            <a:r>
              <a:rPr lang="en-US" sz="2800" b="1" dirty="0">
                <a:solidFill>
                  <a:srgbClr val="FF0000"/>
                </a:solidFill>
              </a:rPr>
              <a:t>Enhancing Predictive Power Through Derived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3861C-CFBA-DEBF-D963-271E714B44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1" y="2536723"/>
            <a:ext cx="9601196" cy="3711678"/>
          </a:xfrm>
        </p:spPr>
        <p:txBody>
          <a:bodyPr>
            <a:no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GDP per Capita  -&gt; GDP per Capita = GDP / Population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Normalizes GDP based on population size, helping compare economies more meaningfully.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GDP Growth Rate (%) -&gt; Growth Rate = % Change in GDP (Year over Year)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Captures a country’s economic momentum or slowdown across years. </a:t>
            </a: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Inverse Unemployment Rate -&gt; 1 / (Unemployment Rate + ε)</a:t>
            </a:r>
          </a:p>
          <a:p>
            <a:pPr marL="0" indent="0">
              <a:buNone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better differentiate between low and very low unemployment rates — avoids zero-division errors with a small epsilon.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CD24A0-7AB8-1942-6F1E-96FB80071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93290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0DFB38-8C7E-355B-A5B3-A79393C4F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EE790E-FF6A-60A7-1F8D-E85E4E573ED4}"/>
              </a:ext>
            </a:extLst>
          </p:cNvPr>
          <p:cNvSpPr txBox="1"/>
          <p:nvPr/>
        </p:nvSpPr>
        <p:spPr>
          <a:xfrm>
            <a:off x="762973" y="1285343"/>
            <a:ext cx="611320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Correlation Heatmap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B984FE-767E-5823-C61D-B0FE3668F364}"/>
              </a:ext>
            </a:extLst>
          </p:cNvPr>
          <p:cNvSpPr txBox="1"/>
          <p:nvPr/>
        </p:nvSpPr>
        <p:spPr>
          <a:xfrm>
            <a:off x="732503" y="731345"/>
            <a:ext cx="10844981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000" b="1" u="sng" dirty="0">
                <a:solidFill>
                  <a:srgbClr val="FF0000"/>
                </a:solidFill>
              </a:rPr>
              <a:t>Exploratory Data Analysis (EDA) Insights from Data Analysis: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CA425D7-81D4-80A3-494A-6CF8C4D3A33D}"/>
              </a:ext>
            </a:extLst>
          </p:cNvPr>
          <p:cNvSpPr txBox="1"/>
          <p:nvPr/>
        </p:nvSpPr>
        <p:spPr>
          <a:xfrm>
            <a:off x="1109814" y="1613802"/>
            <a:ext cx="101874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Shows correlation between GDP and features like Population, Life Expectancy, etc. Useful for feature selection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383747C-53C7-A6F8-EC9B-F9C724F70B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44" y="2168104"/>
            <a:ext cx="10814511" cy="395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08562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DFE915-2311-9277-D1CB-E91DAF3A44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E71DA0-C157-4AAE-BA90-4124F200545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245BFB-1173-7892-7A6B-2C550744484A}"/>
              </a:ext>
            </a:extLst>
          </p:cNvPr>
          <p:cNvSpPr txBox="1"/>
          <p:nvPr/>
        </p:nvSpPr>
        <p:spPr>
          <a:xfrm>
            <a:off x="548935" y="485537"/>
            <a:ext cx="946477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000" b="1" dirty="0">
                <a:solidFill>
                  <a:srgbClr val="FF0000"/>
                </a:solidFill>
              </a:rPr>
              <a:t>2. GDP Distribution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34C5104-7241-4E39-EEBF-8CE5700F4B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629" y="1005124"/>
            <a:ext cx="4944570" cy="267799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DF8548-4F67-F4B0-AD40-265EC356BA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199" y="1005123"/>
            <a:ext cx="5980297" cy="242387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B14CE34-B43C-6DFE-0857-B27790348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712" y="3558355"/>
            <a:ext cx="5078362" cy="2677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D1E5CE5-08EA-BF4F-E678-3D178D89FD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677074" y="3429000"/>
            <a:ext cx="5980297" cy="2819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71326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ppt/theme/theme2.xml><?xml version="1.0" encoding="utf-8"?>
<a:theme xmlns:a="http://schemas.openxmlformats.org/drawingml/2006/main" name="Office 2013 - 2022 Theme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2013 -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948</TotalTime>
  <Words>943</Words>
  <Application>Microsoft Office PowerPoint</Application>
  <PresentationFormat>Widescreen</PresentationFormat>
  <Paragraphs>160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Arial</vt:lpstr>
      <vt:lpstr>Calibri</vt:lpstr>
      <vt:lpstr>Garamond</vt:lpstr>
      <vt:lpstr>Times New Roman</vt:lpstr>
      <vt:lpstr>Organic</vt:lpstr>
      <vt:lpstr>GDP Prediction Using Socioeconomic Indicators</vt:lpstr>
      <vt:lpstr>Project Introduction</vt:lpstr>
      <vt:lpstr>Introduction</vt:lpstr>
      <vt:lpstr>        Data Overview Dataset Details:</vt:lpstr>
      <vt:lpstr>               Data Preprocessing Steps Taken:</vt:lpstr>
      <vt:lpstr>Key Performance Indicators</vt:lpstr>
      <vt:lpstr>Feature Engineering Enhancing Predictive Power Through Derived Features</vt:lpstr>
      <vt:lpstr>PowerPoint Presentation</vt:lpstr>
      <vt:lpstr>PowerPoint Presentation</vt:lpstr>
      <vt:lpstr> Model Selection Chosen Model: </vt:lpstr>
      <vt:lpstr>                    Model Training &amp; Evaluation </vt:lpstr>
      <vt:lpstr>Optimizing the Gradient Boosting Model</vt:lpstr>
      <vt:lpstr>PowerPoint Presentation</vt:lpstr>
      <vt:lpstr>                   Streamlit Web App</vt:lpstr>
      <vt:lpstr>PowerPoint Presentation</vt:lpstr>
      <vt:lpstr>              Insights &amp; Observations                Key Insights from the Model</vt:lpstr>
      <vt:lpstr>PowerPoint Presentation</vt:lpstr>
      <vt:lpstr>PowerPoint Presentation</vt:lpstr>
      <vt:lpstr>                          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joshin joseph</dc:creator>
  <cp:lastModifiedBy>joshin joseph</cp:lastModifiedBy>
  <cp:revision>14</cp:revision>
  <dcterms:created xsi:type="dcterms:W3CDTF">2025-03-02T22:38:17Z</dcterms:created>
  <dcterms:modified xsi:type="dcterms:W3CDTF">2025-04-16T12:00:08Z</dcterms:modified>
</cp:coreProperties>
</file>