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8" r:id="rId1"/>
  </p:sldMasterIdLst>
  <p:sldIdLst>
    <p:sldId id="267" r:id="rId2"/>
    <p:sldId id="257" r:id="rId3"/>
    <p:sldId id="258" r:id="rId4"/>
    <p:sldId id="276" r:id="rId5"/>
    <p:sldId id="277" r:id="rId6"/>
    <p:sldId id="27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7A5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330698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15197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28286DD-25E1-482F-8117-0D44691DCDD3}"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59934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3497584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28286DD-25E1-482F-8117-0D44691DCDD3}"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712690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3426347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2533382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35007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59243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111153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975847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76254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147166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140615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374364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18B193-7025-41AB-B11B-4C5F135DA5F4}" type="datetimeFigureOut">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38798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F18B193-7025-41AB-B11B-4C5F135DA5F4}" type="datetimeFigureOut">
              <a:rPr lang="en-US" smtClean="0"/>
              <a:pPr/>
              <a:t>3/4/2020</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228286DD-25E1-482F-8117-0D44691DCDD3}" type="slidenum">
              <a:rPr lang="en-US" smtClean="0"/>
              <a:pPr/>
              <a:t>‹#›</a:t>
            </a:fld>
            <a:endParaRPr lang="en-US" dirty="0"/>
          </a:p>
        </p:txBody>
      </p:sp>
    </p:spTree>
    <p:extLst>
      <p:ext uri="{BB962C8B-B14F-4D97-AF65-F5344CB8AC3E}">
        <p14:creationId xmlns:p14="http://schemas.microsoft.com/office/powerpoint/2010/main" xmlns="" val="688832433"/>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pPr algn="ctr"/>
            <a:r>
              <a:rPr lang="en-US" sz="4400" dirty="0" smtClean="0">
                <a:solidFill>
                  <a:srgbClr val="C00000"/>
                </a:solidFill>
                <a:latin typeface="Times New Roman" pitchFamily="18" charset="0"/>
                <a:cs typeface="Times New Roman" pitchFamily="18" charset="0"/>
              </a:rPr>
              <a:t>Shri Vaishnav Vidyapeeth Vishwavidhalaya</a:t>
            </a:r>
            <a:endParaRPr lang="en-US" sz="4400"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228600" y="1600200"/>
            <a:ext cx="8686800" cy="5105400"/>
          </a:xfrm>
        </p:spPr>
        <p:txBody>
          <a:bodyPr>
            <a:normAutofit fontScale="92500"/>
          </a:bodyPr>
          <a:lstStyle/>
          <a:p>
            <a:endParaRPr lang="en-US" sz="4700" dirty="0" smtClean="0">
              <a:latin typeface="Times New Roman" pitchFamily="18" charset="0"/>
              <a:cs typeface="Times New Roman" pitchFamily="18" charset="0"/>
            </a:endParaRPr>
          </a:p>
          <a:p>
            <a:pPr algn="ctr"/>
            <a:r>
              <a:rPr lang="en-US" sz="4700" dirty="0" smtClean="0">
                <a:latin typeface="Times New Roman" pitchFamily="18" charset="0"/>
                <a:cs typeface="Times New Roman" pitchFamily="18" charset="0"/>
              </a:rPr>
              <a:t>Topic – Crowd Density Management</a:t>
            </a:r>
          </a:p>
          <a:p>
            <a:r>
              <a:rPr lang="en-US" dirty="0" smtClean="0">
                <a:latin typeface="Times New Roman" pitchFamily="18" charset="0"/>
                <a:cs typeface="Times New Roman" pitchFamily="18" charset="0"/>
              </a:rPr>
              <a:t>5</a:t>
            </a:r>
          </a:p>
          <a:p>
            <a:r>
              <a:rPr lang="en-US" sz="6400" dirty="0" smtClean="0">
                <a:solidFill>
                  <a:srgbClr val="002060"/>
                </a:solidFill>
                <a:latin typeface="Times New Roman" pitchFamily="18" charset="0"/>
                <a:cs typeface="Times New Roman" pitchFamily="18" charset="0"/>
              </a:rPr>
              <a:t> </a:t>
            </a:r>
            <a:r>
              <a:rPr lang="en-US" sz="3900" dirty="0" smtClean="0">
                <a:solidFill>
                  <a:srgbClr val="002060"/>
                </a:solidFill>
                <a:latin typeface="Times New Roman" pitchFamily="18" charset="0"/>
                <a:cs typeface="Times New Roman" pitchFamily="18" charset="0"/>
              </a:rPr>
              <a:t>Submitted To                     Submitted By  </a:t>
            </a:r>
          </a:p>
          <a:p>
            <a:r>
              <a:rPr lang="en-US" sz="2600" b="1" dirty="0" smtClean="0">
                <a:solidFill>
                  <a:schemeClr val="tx1"/>
                </a:solidFill>
                <a:latin typeface="Times New Roman" pitchFamily="18" charset="0"/>
                <a:cs typeface="Times New Roman" pitchFamily="18" charset="0"/>
              </a:rPr>
              <a:t>    Mr. </a:t>
            </a:r>
            <a:r>
              <a:rPr lang="en-US" sz="2600" b="1" dirty="0" err="1" smtClean="0">
                <a:solidFill>
                  <a:schemeClr val="tx1"/>
                </a:solidFill>
                <a:latin typeface="Times New Roman" pitchFamily="18" charset="0"/>
                <a:cs typeface="Times New Roman" pitchFamily="18" charset="0"/>
              </a:rPr>
              <a:t>Gaurav</a:t>
            </a:r>
            <a:r>
              <a:rPr lang="en-US" sz="26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Thulla</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Palash</a:t>
            </a:r>
            <a:r>
              <a:rPr lang="en-US" sz="2000" b="1" dirty="0" smtClean="0">
                <a:solidFill>
                  <a:schemeClr val="tx1"/>
                </a:solidFill>
                <a:latin typeface="Times New Roman" pitchFamily="18" charset="0"/>
                <a:cs typeface="Times New Roman" pitchFamily="18" charset="0"/>
              </a:rPr>
              <a:t> Joshi                   :   17100BTCMCI01685</a:t>
            </a:r>
          </a:p>
          <a:p>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Abhishek</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Dubey</a:t>
            </a:r>
            <a:r>
              <a:rPr lang="en-US" sz="2000" b="1" dirty="0" smtClean="0">
                <a:solidFill>
                  <a:schemeClr val="tx1"/>
                </a:solidFill>
                <a:latin typeface="Times New Roman" pitchFamily="18" charset="0"/>
                <a:cs typeface="Times New Roman" pitchFamily="18" charset="0"/>
              </a:rPr>
              <a:t>            :   17100BTCMCI01655</a:t>
            </a:r>
          </a:p>
          <a:p>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Himanshu</a:t>
            </a:r>
            <a:r>
              <a:rPr lang="en-US" sz="2000" b="1" dirty="0" smtClean="0">
                <a:solidFill>
                  <a:schemeClr val="tx1"/>
                </a:solidFill>
                <a:latin typeface="Times New Roman" pitchFamily="18" charset="0"/>
                <a:cs typeface="Times New Roman" pitchFamily="18" charset="0"/>
              </a:rPr>
              <a:t> </a:t>
            </a:r>
            <a:r>
              <a:rPr lang="en-US" sz="2000" b="1" dirty="0" err="1" smtClean="0">
                <a:solidFill>
                  <a:schemeClr val="tx1"/>
                </a:solidFill>
                <a:latin typeface="Times New Roman" pitchFamily="18" charset="0"/>
                <a:cs typeface="Times New Roman" pitchFamily="18" charset="0"/>
              </a:rPr>
              <a:t>Mundhada</a:t>
            </a:r>
            <a:r>
              <a:rPr lang="en-US" sz="2000" b="1" dirty="0" smtClean="0">
                <a:solidFill>
                  <a:schemeClr val="tx1"/>
                </a:solidFill>
                <a:latin typeface="Times New Roman" pitchFamily="18" charset="0"/>
                <a:cs typeface="Times New Roman" pitchFamily="18" charset="0"/>
              </a:rPr>
              <a:t>  :   17100BTCMCI01674</a:t>
            </a:r>
          </a:p>
          <a:p>
            <a:pPr algn="r"/>
            <a:endParaRPr lang="en-US" sz="2600" dirty="0">
              <a:solidFill>
                <a:srgbClr val="00B0F0"/>
              </a:solidFill>
              <a:latin typeface="Times New Roman" pitchFamily="18" charset="0"/>
              <a:cs typeface="Times New Roman" pitchFamily="18" charset="0"/>
            </a:endParaRPr>
          </a:p>
        </p:txBody>
      </p:sp>
    </p:spTree>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39762"/>
            <a:ext cx="7467600" cy="731838"/>
          </a:xfrm>
        </p:spPr>
        <p:txBody>
          <a:bodyPr>
            <a:noAutofit/>
          </a:bodyPr>
          <a:lstStyle/>
          <a:p>
            <a:pPr algn="ctr"/>
            <a:r>
              <a:rPr lang="en-US" sz="4400" b="1" dirty="0" smtClean="0">
                <a:latin typeface="Times New Roman" pitchFamily="18" charset="0"/>
                <a:cs typeface="Times New Roman" pitchFamily="18" charset="0"/>
              </a:rPr>
              <a:t>Problem</a:t>
            </a:r>
            <a:r>
              <a:rPr lang="en-US" sz="4400" b="1" dirty="0" smtClean="0">
                <a:latin typeface="Arial Black" pitchFamily="34" charset="0"/>
              </a:rPr>
              <a:t> </a:t>
            </a:r>
            <a:r>
              <a:rPr lang="en-US" sz="4400" b="1" dirty="0" smtClean="0">
                <a:latin typeface="Times New Roman" pitchFamily="18" charset="0"/>
                <a:cs typeface="Times New Roman" pitchFamily="18" charset="0"/>
              </a:rPr>
              <a:t>Statement</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dirty="0" smtClean="0">
                <a:solidFill>
                  <a:schemeClr val="tx1"/>
                </a:solidFill>
                <a:latin typeface="Times New Roman" pitchFamily="18" charset="0"/>
                <a:cs typeface="Times New Roman" pitchFamily="18" charset="0"/>
              </a:rPr>
              <a:t>Along with the increase in human population, there has been a </a:t>
            </a:r>
            <a:r>
              <a:rPr lang="en-US" sz="2000" dirty="0" err="1" smtClean="0">
                <a:solidFill>
                  <a:schemeClr val="tx1"/>
                </a:solidFill>
                <a:latin typeface="Times New Roman" pitchFamily="18" charset="0"/>
                <a:cs typeface="Times New Roman" pitchFamily="18" charset="0"/>
              </a:rPr>
              <a:t>signiﬁcant</a:t>
            </a:r>
            <a:r>
              <a:rPr lang="en-US" sz="2000" dirty="0" smtClean="0">
                <a:solidFill>
                  <a:schemeClr val="tx1"/>
                </a:solidFill>
                <a:latin typeface="Times New Roman" pitchFamily="18" charset="0"/>
                <a:cs typeface="Times New Roman" pitchFamily="18" charset="0"/>
              </a:rPr>
              <a:t>  growth in the possibility of crowd gathering at public places. This has called for the need of an effective crowd management technique to ensure crowd safety . Monitoring the density of the crowd and keeping it to a safe and permissible limit is required. </a:t>
            </a:r>
            <a:r>
              <a:rPr lang="en-US" sz="2000" dirty="0" err="1" smtClean="0">
                <a:solidFill>
                  <a:schemeClr val="tx1"/>
                </a:solidFill>
                <a:latin typeface="Times New Roman" pitchFamily="18" charset="0"/>
                <a:cs typeface="Times New Roman" pitchFamily="18" charset="0"/>
              </a:rPr>
              <a:t>Difﬁculty</a:t>
            </a:r>
            <a:r>
              <a:rPr lang="en-US" sz="2000" dirty="0" smtClean="0">
                <a:solidFill>
                  <a:schemeClr val="tx1"/>
                </a:solidFill>
                <a:latin typeface="Times New Roman" pitchFamily="18" charset="0"/>
                <a:cs typeface="Times New Roman" pitchFamily="18" charset="0"/>
              </a:rPr>
              <a:t> in manually monitoring the crowd density has led to much emphasis being given to automated video surveillance based crowd density estimation.</a:t>
            </a:r>
          </a:p>
          <a:p>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24612078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868362"/>
            <a:ext cx="7467600" cy="655638"/>
          </a:xfrm>
        </p:spPr>
        <p:txBody>
          <a:bodyPr>
            <a:noAutofit/>
          </a:bodyPr>
          <a:lstStyle/>
          <a:p>
            <a:pPr algn="ctr"/>
            <a:r>
              <a:rPr lang="en-IN" sz="4400" b="1" dirty="0" smtClean="0">
                <a:latin typeface="Times New Roman" pitchFamily="18" charset="0"/>
                <a:cs typeface="Times New Roman" pitchFamily="18" charset="0"/>
              </a:rPr>
              <a:t>Data Used</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0" y="2133600"/>
            <a:ext cx="6591985" cy="3777622"/>
          </a:xfrm>
        </p:spPr>
        <p:txBody>
          <a:bodyPr>
            <a:normAutofit/>
          </a:bodyPr>
          <a:lstStyle/>
          <a:p>
            <a:pPr>
              <a:lnSpc>
                <a:spcPct val="200000"/>
              </a:lnSpc>
              <a:buNone/>
            </a:pPr>
            <a:r>
              <a:rPr lang="en-US" sz="2000" dirty="0" smtClean="0">
                <a:latin typeface="Times New Roman" pitchFamily="18" charset="0"/>
                <a:cs typeface="Times New Roman" pitchFamily="18" charset="0"/>
              </a:rPr>
              <a:t>   Crowd Density Management works in a way that the video file is given as an input to the system. The video is then processed and the number of head counts are given as an output. The video file is recorded with the help of a CCTV camera in which the system is fitted.</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951161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latin typeface="Times New Roman" pitchFamily="18" charset="0"/>
                <a:cs typeface="Times New Roman" pitchFamily="18" charset="0"/>
              </a:rPr>
              <a:t>Technology Used</a:t>
            </a:r>
            <a:endParaRPr lang="en-US" sz="4400" b="1" dirty="0">
              <a:latin typeface="Times New Roman" pitchFamily="18" charset="0"/>
              <a:cs typeface="Times New Roman" pitchFamily="18" charset="0"/>
            </a:endParaRPr>
          </a:p>
        </p:txBody>
      </p:sp>
      <p:pic>
        <p:nvPicPr>
          <p:cNvPr id="1026" name="Picture 2" descr="C:\Users\asus\Desktop\tf_logo_social.png"/>
          <p:cNvPicPr>
            <a:picLocks noChangeAspect="1" noChangeArrowheads="1"/>
          </p:cNvPicPr>
          <p:nvPr/>
        </p:nvPicPr>
        <p:blipFill>
          <a:blip r:embed="rId2" cstate="print"/>
          <a:srcRect/>
          <a:stretch>
            <a:fillRect/>
          </a:stretch>
        </p:blipFill>
        <p:spPr bwMode="auto">
          <a:xfrm>
            <a:off x="6477000" y="2438400"/>
            <a:ext cx="2514600" cy="1414463"/>
          </a:xfrm>
          <a:prstGeom prst="rect">
            <a:avLst/>
          </a:prstGeom>
          <a:noFill/>
        </p:spPr>
      </p:pic>
      <p:pic>
        <p:nvPicPr>
          <p:cNvPr id="1027" name="Picture 3" descr="C:\Users\asus\Desktop\html.jpg"/>
          <p:cNvPicPr>
            <a:picLocks noChangeAspect="1" noChangeArrowheads="1"/>
          </p:cNvPicPr>
          <p:nvPr/>
        </p:nvPicPr>
        <p:blipFill>
          <a:blip r:embed="rId3" cstate="print"/>
          <a:srcRect/>
          <a:stretch>
            <a:fillRect/>
          </a:stretch>
        </p:blipFill>
        <p:spPr bwMode="auto">
          <a:xfrm>
            <a:off x="1066800" y="4267200"/>
            <a:ext cx="2362200" cy="2362200"/>
          </a:xfrm>
          <a:prstGeom prst="rect">
            <a:avLst/>
          </a:prstGeom>
          <a:noFill/>
        </p:spPr>
      </p:pic>
      <p:pic>
        <p:nvPicPr>
          <p:cNvPr id="1028" name="Picture 4" descr="C:\Users\asus\Desktop\maxresdefault-p1.jpg"/>
          <p:cNvPicPr>
            <a:picLocks noChangeAspect="1" noChangeArrowheads="1"/>
          </p:cNvPicPr>
          <p:nvPr/>
        </p:nvPicPr>
        <p:blipFill>
          <a:blip r:embed="rId4" cstate="print"/>
          <a:srcRect/>
          <a:stretch>
            <a:fillRect/>
          </a:stretch>
        </p:blipFill>
        <p:spPr bwMode="auto">
          <a:xfrm>
            <a:off x="4038600" y="4238625"/>
            <a:ext cx="4114800" cy="2314575"/>
          </a:xfrm>
          <a:prstGeom prst="rect">
            <a:avLst/>
          </a:prstGeom>
          <a:noFill/>
        </p:spPr>
      </p:pic>
      <p:pic>
        <p:nvPicPr>
          <p:cNvPr id="1029" name="Picture 5" descr="C:\Users\asus\Desktop\jupyter.png"/>
          <p:cNvPicPr>
            <a:picLocks noChangeAspect="1" noChangeArrowheads="1"/>
          </p:cNvPicPr>
          <p:nvPr/>
        </p:nvPicPr>
        <p:blipFill>
          <a:blip r:embed="rId5" cstate="print"/>
          <a:srcRect/>
          <a:stretch>
            <a:fillRect/>
          </a:stretch>
        </p:blipFill>
        <p:spPr bwMode="auto">
          <a:xfrm>
            <a:off x="762000" y="2438400"/>
            <a:ext cx="2590800" cy="1287304"/>
          </a:xfrm>
          <a:prstGeom prst="rect">
            <a:avLst/>
          </a:prstGeom>
          <a:noFill/>
        </p:spPr>
      </p:pic>
      <p:pic>
        <p:nvPicPr>
          <p:cNvPr id="8" name="Picture 7" descr="p.jfif"/>
          <p:cNvPicPr>
            <a:picLocks noChangeAspect="1"/>
          </p:cNvPicPr>
          <p:nvPr/>
        </p:nvPicPr>
        <p:blipFill>
          <a:blip r:embed="rId6" cstate="print"/>
          <a:stretch>
            <a:fillRect/>
          </a:stretch>
        </p:blipFill>
        <p:spPr>
          <a:xfrm>
            <a:off x="3505200" y="2438400"/>
            <a:ext cx="2719039" cy="1447800"/>
          </a:xfrm>
          <a:prstGeom prst="rect">
            <a:avLst/>
          </a:prstGeom>
        </p:spPr>
      </p:pic>
    </p:spTree>
    <p:extLst>
      <p:ext uri="{BB962C8B-B14F-4D97-AF65-F5344CB8AC3E}">
        <p14:creationId xmlns:p14="http://schemas.microsoft.com/office/powerpoint/2010/main" xmlns="" val="3917769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smtClean="0">
                <a:latin typeface="Times New Roman" pitchFamily="18" charset="0"/>
                <a:cs typeface="Times New Roman" pitchFamily="18" charset="0"/>
              </a:rPr>
              <a:t>Outcome</a:t>
            </a:r>
            <a:endParaRPr lang="en-US" sz="4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The idea behind our project is to develop an intelligen</a:t>
            </a:r>
            <a:r>
              <a:rPr lang="en-IN" sz="2000" dirty="0" smtClean="0">
                <a:latin typeface="Times New Roman" pitchFamily="18" charset="0"/>
                <a:cs typeface="Times New Roman" pitchFamily="18" charset="0"/>
              </a:rPr>
              <a:t>t and automated management system . The view of project is to control the crowd with the help of CCTV cameras installed at public places. </a:t>
            </a:r>
            <a:r>
              <a:rPr lang="en-IN" sz="2000" dirty="0" smtClean="0">
                <a:latin typeface="Times New Roman" pitchFamily="18" charset="0"/>
                <a:cs typeface="Times New Roman" pitchFamily="18" charset="0"/>
              </a:rPr>
              <a:t>The outcome is generated through the processed video file which will give us the idea about the number of people entering the area thus helping in limiting the crowd to a </a:t>
            </a:r>
            <a:r>
              <a:rPr lang="en-IN" sz="2000" smtClean="0">
                <a:latin typeface="Times New Roman" pitchFamily="18" charset="0"/>
                <a:cs typeface="Times New Roman" pitchFamily="18" charset="0"/>
              </a:rPr>
              <a:t>particular extent.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895600"/>
            <a:ext cx="6589199" cy="1280890"/>
          </a:xfrm>
        </p:spPr>
        <p:txBody>
          <a:bodyPr>
            <a:normAutofit/>
          </a:bodyPr>
          <a:lstStyle/>
          <a:p>
            <a:pPr algn="ctr"/>
            <a:r>
              <a:rPr lang="en-IN" sz="4800" b="1" dirty="0" smtClean="0">
                <a:latin typeface="Times New Roman" pitchFamily="18" charset="0"/>
                <a:cs typeface="Times New Roman" pitchFamily="18" charset="0"/>
              </a:rPr>
              <a:t>Thank You !</a:t>
            </a:r>
            <a:endParaRPr lang="en-US" sz="4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546</TotalTime>
  <Words>253</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Wisp</vt:lpstr>
      <vt:lpstr>Shri Vaishnav Vidyapeeth Vishwavidhalaya</vt:lpstr>
      <vt:lpstr>Problem Statement</vt:lpstr>
      <vt:lpstr>Data Used</vt:lpstr>
      <vt:lpstr>Technology Used</vt:lpstr>
      <vt:lpstr>Outcome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60</cp:revision>
  <dcterms:created xsi:type="dcterms:W3CDTF">2019-04-11T08:00:32Z</dcterms:created>
  <dcterms:modified xsi:type="dcterms:W3CDTF">2020-03-04T08:56:03Z</dcterms:modified>
</cp:coreProperties>
</file>