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nashShukla\AppData\Local\Microsoft\Windows\INetCache\Content.Outlook\BA6UC955\MyCo%20Anatomy%20%20Cost%20proposal%20(version%206)_28%20March%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/>
            </a:pPr>
            <a:r>
              <a:rPr lang="en-IN"/>
              <a:t>Profit Margins</a:t>
            </a:r>
          </a:p>
        </c:rich>
      </c:tx>
      <c:layout>
        <c:manualLayout>
          <c:xMode val="edge"/>
          <c:yMode val="edge"/>
          <c:x val="0.39521800000000001"/>
          <c:y val="0"/>
          <c:w val="0.209564"/>
          <c:h val="9.9067699999999995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8.2277699999999995E-2"/>
          <c:y val="9.9067699999999995E-2"/>
          <c:w val="0.86697000000000002"/>
          <c:h val="0.78624099999999997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Gross Profit %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0.131579</c:v>
                </c:pt>
                <c:pt idx="1">
                  <c:v>0.16</c:v>
                </c:pt>
                <c:pt idx="2">
                  <c:v>0.17894699999999999</c:v>
                </c:pt>
                <c:pt idx="3">
                  <c:v>0.19248100000000001</c:v>
                </c:pt>
                <c:pt idx="4">
                  <c:v>0.377193</c:v>
                </c:pt>
                <c:pt idx="5">
                  <c:v>0.38113999999999998</c:v>
                </c:pt>
                <c:pt idx="6">
                  <c:v>0.38569500000000001</c:v>
                </c:pt>
                <c:pt idx="7">
                  <c:v>0.38867600000000002</c:v>
                </c:pt>
                <c:pt idx="8">
                  <c:v>0.48947400000000002</c:v>
                </c:pt>
                <c:pt idx="9">
                  <c:v>0.49624099999999999</c:v>
                </c:pt>
                <c:pt idx="10">
                  <c:v>0.49894699999999997</c:v>
                </c:pt>
                <c:pt idx="11">
                  <c:v>0.50131599999999998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C5-4914-A44D-ECC5217D8BF0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CM(1)  %</c:v>
                </c:pt>
              </c:strCache>
            </c:strRef>
          </c:tx>
          <c:spPr>
            <a:ln w="28575" cap="rnd">
              <a:solidFill>
                <a:srgbClr val="2C4D7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0.77526300000000004</c:v>
                </c:pt>
                <c:pt idx="1">
                  <c:v>0.77526300000000004</c:v>
                </c:pt>
                <c:pt idx="2">
                  <c:v>0.77526300000000004</c:v>
                </c:pt>
                <c:pt idx="3">
                  <c:v>0.77526300000000004</c:v>
                </c:pt>
                <c:pt idx="4">
                  <c:v>0.70789500000000005</c:v>
                </c:pt>
                <c:pt idx="5">
                  <c:v>0.70789500000000005</c:v>
                </c:pt>
                <c:pt idx="6">
                  <c:v>0.70789500000000005</c:v>
                </c:pt>
                <c:pt idx="7">
                  <c:v>0.70789500000000005</c:v>
                </c:pt>
                <c:pt idx="8">
                  <c:v>0.71052599999999999</c:v>
                </c:pt>
                <c:pt idx="9">
                  <c:v>0.71052599999999999</c:v>
                </c:pt>
                <c:pt idx="10">
                  <c:v>0.71052599999999999</c:v>
                </c:pt>
                <c:pt idx="11">
                  <c:v>0.71052599999999999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C5-4914-A44D-ECC5217D8BF0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EBIDTA</c:v>
                </c:pt>
              </c:strCache>
            </c:strRef>
          </c:tx>
          <c:spPr>
            <a:ln w="28575" cap="rnd">
              <a:solidFill>
                <a:srgbClr val="772C2A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-0.15011099999999999</c:v>
                </c:pt>
                <c:pt idx="1">
                  <c:v>-0.12168900000000001</c:v>
                </c:pt>
                <c:pt idx="2">
                  <c:v>-0.102742</c:v>
                </c:pt>
                <c:pt idx="3">
                  <c:v>-8.9207999999999996E-2</c:v>
                </c:pt>
                <c:pt idx="4">
                  <c:v>3.1113999999999999E-2</c:v>
                </c:pt>
                <c:pt idx="5">
                  <c:v>3.5061000000000002E-2</c:v>
                </c:pt>
                <c:pt idx="6">
                  <c:v>3.9615999999999998E-2</c:v>
                </c:pt>
                <c:pt idx="7">
                  <c:v>4.2597000000000003E-2</c:v>
                </c:pt>
                <c:pt idx="8">
                  <c:v>0.14899999999999999</c:v>
                </c:pt>
                <c:pt idx="9">
                  <c:v>0.15576699999999999</c:v>
                </c:pt>
                <c:pt idx="10">
                  <c:v>0.158474</c:v>
                </c:pt>
                <c:pt idx="11">
                  <c:v>0.16084200000000001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C5-4914-A44D-ECC5217D8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lineChart>
        <c:grouping val="standard"/>
        <c:varyColors val="0"/>
        <c:ser>
          <c:idx val="0"/>
          <c:order val="3"/>
          <c:tx>
            <c:strRef>
              <c:f>Sheet1!$A$2</c:f>
              <c:strCache>
                <c:ptCount val="1"/>
                <c:pt idx="0">
                  <c:v>Production (In Units)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45</c:v>
                </c:pt>
                <c:pt idx="5">
                  <c:v>48</c:v>
                </c:pt>
                <c:pt idx="6">
                  <c:v>52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C5-4914-A44D-ECC5217D8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5"/>
        <c:axId val="2094734556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%" sourceLinked="0"/>
        <c:majorTickMark val="in"/>
        <c:minorTickMark val="in"/>
        <c:tickLblPos val="nextTo"/>
        <c:spPr>
          <a:ln w="12700" cap="flat">
            <a:solidFill>
              <a:schemeClr val="accent1"/>
            </a:solidFill>
            <a:prstDash val="solid"/>
            <a:round/>
          </a:ln>
        </c:spPr>
        <c:txPr>
          <a:bodyPr rot="0"/>
          <a:lstStyle/>
          <a:p>
            <a:pPr algn="ctr">
              <a:defRPr/>
            </a:pPr>
            <a:endParaRPr lang="en-US"/>
          </a:p>
        </c:txPr>
        <c:crossAx val="2094734552"/>
        <c:crosses val="autoZero"/>
        <c:crossBetween val="between"/>
        <c:majorUnit val="0.25"/>
        <c:minorUnit val="0.125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5"/>
        <c:crosses val="max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9.7204700000000005E-2"/>
          <c:y val="0.95275900000000002"/>
          <c:w val="0.83227399999999996"/>
          <c:h val="4.72414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noFill/>
    <a:ln w="12700" cap="flat">
      <a:solidFill>
        <a:schemeClr val="accent1"/>
      </a:solidFill>
      <a:prstDash val="solid"/>
      <a:round/>
    </a:ln>
    <a:effectLst/>
  </c:spPr>
  <c:txPr>
    <a:bodyPr/>
    <a:lstStyle/>
    <a:p>
      <a:pPr>
        <a:defRPr lang="en-US" sz="1000" b="1" i="1" u="none" strike="noStrike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/>
            </a:pPr>
            <a:r>
              <a:rPr lang="en-IN"/>
              <a:t>Revenue</a:t>
            </a:r>
          </a:p>
        </c:rich>
      </c:tx>
      <c:layout>
        <c:manualLayout>
          <c:xMode val="edge"/>
          <c:yMode val="edge"/>
          <c:x val="0.43418800000000002"/>
          <c:y val="0"/>
          <c:w val="0.13162299999999999"/>
          <c:h val="9.8096799999999998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3549800000000001"/>
          <c:y val="9.8096799999999998E-2"/>
          <c:w val="0.81235800000000002"/>
          <c:h val="0.7126154634232608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380000</c:v>
                </c:pt>
                <c:pt idx="1">
                  <c:v>475000</c:v>
                </c:pt>
                <c:pt idx="2">
                  <c:v>570000</c:v>
                </c:pt>
                <c:pt idx="3">
                  <c:v>665000</c:v>
                </c:pt>
                <c:pt idx="4">
                  <c:v>855000</c:v>
                </c:pt>
                <c:pt idx="5">
                  <c:v>912000</c:v>
                </c:pt>
                <c:pt idx="6">
                  <c:v>988000</c:v>
                </c:pt>
                <c:pt idx="7">
                  <c:v>1045000</c:v>
                </c:pt>
                <c:pt idx="8">
                  <c:v>1140000</c:v>
                </c:pt>
                <c:pt idx="9">
                  <c:v>1330000</c:v>
                </c:pt>
                <c:pt idx="10">
                  <c:v>1425000</c:v>
                </c:pt>
                <c:pt idx="11">
                  <c:v>1520000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1-4EAE-A4BA-172F20D21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2"/>
        <c:axId val="2094734553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Production (In Units)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45</c:v>
                </c:pt>
                <c:pt idx="5">
                  <c:v>48</c:v>
                </c:pt>
                <c:pt idx="6">
                  <c:v>52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1-4EAE-A4BA-172F20D21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5"/>
        <c:axId val="2094734556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&quot; &quot;#,##0&quot; &quot;;&quot; '(&quot;#,##0\);&quot; '-&quot;??&quot; &quot;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2"/>
        <c:crosses val="autoZero"/>
        <c:crossBetween val="between"/>
        <c:majorUnit val="400000"/>
        <c:minorUnit val="200000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5"/>
        <c:crosses val="max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0626"/>
          <c:y val="0.95272100000000004"/>
          <c:w val="0.41874800000000001"/>
          <c:h val="4.72788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12700" cap="flat">
      <a:solidFill>
        <a:schemeClr val="accent1"/>
      </a:solidFill>
      <a:prstDash val="solid"/>
      <a:round/>
    </a:ln>
    <a:effectLst/>
  </c:spPr>
  <c:txPr>
    <a:bodyPr/>
    <a:lstStyle/>
    <a:p>
      <a:pPr>
        <a:defRPr lang="en-US" sz="1000" b="1" i="1" u="none" strike="noStrike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>
                <a:latin typeface="+mn-lt"/>
              </a:defRPr>
            </a:pPr>
            <a:r>
              <a:rPr lang="en-IN" sz="1400">
                <a:latin typeface="+mn-lt"/>
              </a:rPr>
              <a:t>EBIDTA</a:t>
            </a:r>
          </a:p>
        </c:rich>
      </c:tx>
      <c:layout>
        <c:manualLayout>
          <c:xMode val="edge"/>
          <c:yMode val="edge"/>
          <c:x val="0.44117800000000001"/>
          <c:y val="0"/>
          <c:w val="0.117644"/>
          <c:h val="0.1041789999999999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7.9475100000000007E-2"/>
          <c:y val="0.10417899999999999"/>
          <c:w val="0.86639699999999997"/>
          <c:h val="0.865053999999999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EBIDTA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-0.15011099999999999</c:v>
                </c:pt>
                <c:pt idx="1">
                  <c:v>-0.12168900000000001</c:v>
                </c:pt>
                <c:pt idx="2">
                  <c:v>-0.102742</c:v>
                </c:pt>
                <c:pt idx="3">
                  <c:v>-8.9207999999999996E-2</c:v>
                </c:pt>
                <c:pt idx="4">
                  <c:v>3.1113999999999999E-2</c:v>
                </c:pt>
                <c:pt idx="5">
                  <c:v>3.5061000000000002E-2</c:v>
                </c:pt>
                <c:pt idx="6">
                  <c:v>3.9615999999999998E-2</c:v>
                </c:pt>
                <c:pt idx="7">
                  <c:v>4.2597000000000003E-2</c:v>
                </c:pt>
                <c:pt idx="8">
                  <c:v>0.14899999999999999</c:v>
                </c:pt>
                <c:pt idx="9">
                  <c:v>0.15576699999999999</c:v>
                </c:pt>
                <c:pt idx="10">
                  <c:v>0.158474</c:v>
                </c:pt>
                <c:pt idx="11">
                  <c:v>0.16084200000000001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4-4F6B-B449-D44911C53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2094734552"/>
        <c:axId val="2094734553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Production (In Units)</c:v>
                </c:pt>
              </c:strCache>
            </c:strRef>
          </c:tx>
          <c:spPr>
            <a:ln w="3810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45</c:v>
                </c:pt>
                <c:pt idx="5">
                  <c:v>48</c:v>
                </c:pt>
                <c:pt idx="6">
                  <c:v>52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4-4F6B-B449-D44911C53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5"/>
        <c:axId val="2094734556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000">
                <a:latin typeface="+mn-lt"/>
              </a:defRPr>
            </a:pPr>
            <a:endParaRPr lang="en-US"/>
          </a:p>
        </c:txPr>
        <c:crossAx val="2094734552"/>
        <c:crosses val="autoZero"/>
        <c:crossBetween val="between"/>
        <c:majorUnit val="0.09"/>
        <c:minorUnit val="4.4999999999999998E-2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000">
                <a:latin typeface="+mn-lt"/>
              </a:defRPr>
            </a:pPr>
            <a:endParaRPr lang="en-US"/>
          </a:p>
        </c:txPr>
        <c:crossAx val="2094734555"/>
        <c:crosses val="max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12700" cap="flat">
      <a:solidFill>
        <a:schemeClr val="accent1">
          <a:lumMod val="75000"/>
        </a:schemeClr>
      </a:solidFill>
      <a:prstDash val="solid"/>
      <a:round/>
    </a:ln>
    <a:effectLst/>
  </c:spPr>
  <c:txPr>
    <a:bodyPr/>
    <a:lstStyle/>
    <a:p>
      <a:pPr algn="ctr">
        <a:defRPr lang="en-US" sz="900" b="1" i="1" u="none" strike="noStrike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>
                <a:latin typeface="+mn-lt"/>
              </a:defRPr>
            </a:pPr>
            <a:r>
              <a:rPr lang="en-IN" sz="1400">
                <a:latin typeface="+mn-lt"/>
              </a:rPr>
              <a:t>Expenses Vs. Profit</a:t>
            </a:r>
          </a:p>
        </c:rich>
      </c:tx>
      <c:layout>
        <c:manualLayout>
          <c:xMode val="edge"/>
          <c:yMode val="edge"/>
          <c:x val="0.35926400000000003"/>
          <c:y val="0"/>
          <c:w val="0.28147100000000003"/>
          <c:h val="9.2846499999999998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03796"/>
          <c:y val="9.2846499999999998E-2"/>
          <c:w val="0.79336648731840909"/>
          <c:h val="0.72390438696502712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Expenses Per unit</c:v>
                </c:pt>
              </c:strCache>
            </c:strRef>
          </c:tx>
          <c:spPr>
            <a:ln w="38100" cap="rnd">
              <a:solidFill>
                <a:srgbClr val="B6570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21852.1</c:v>
                </c:pt>
                <c:pt idx="1">
                  <c:v>21312.1</c:v>
                </c:pt>
                <c:pt idx="2">
                  <c:v>20952.099999999999</c:v>
                </c:pt>
                <c:pt idx="3">
                  <c:v>20694.957143</c:v>
                </c:pt>
                <c:pt idx="4">
                  <c:v>19095.5</c:v>
                </c:pt>
                <c:pt idx="5">
                  <c:v>19020.5</c:v>
                </c:pt>
                <c:pt idx="6">
                  <c:v>18933.961538</c:v>
                </c:pt>
                <c:pt idx="7">
                  <c:v>18877.318181999999</c:v>
                </c:pt>
                <c:pt idx="8">
                  <c:v>16684</c:v>
                </c:pt>
                <c:pt idx="9">
                  <c:v>16555.428571</c:v>
                </c:pt>
                <c:pt idx="10">
                  <c:v>16504</c:v>
                </c:pt>
                <c:pt idx="11">
                  <c:v>16459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1C-49D5-B0FD-966A52F89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Net Profit Per Unit</c:v>
                </c:pt>
              </c:strCache>
            </c:strRef>
          </c:tx>
          <c:spPr>
            <a:ln w="3810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Q1'24</c:v>
                </c:pt>
                <c:pt idx="1">
                  <c:v>Q2'24</c:v>
                </c:pt>
                <c:pt idx="2">
                  <c:v>Q3'24</c:v>
                </c:pt>
                <c:pt idx="3">
                  <c:v>Q4'24</c:v>
                </c:pt>
                <c:pt idx="4">
                  <c:v>Q1'25</c:v>
                </c:pt>
                <c:pt idx="5">
                  <c:v>Q2'25</c:v>
                </c:pt>
                <c:pt idx="6">
                  <c:v>Q3'25</c:v>
                </c:pt>
                <c:pt idx="7">
                  <c:v>Q4'25</c:v>
                </c:pt>
                <c:pt idx="8">
                  <c:v>Q1'26</c:v>
                </c:pt>
                <c:pt idx="9">
                  <c:v>Q2'26</c:v>
                </c:pt>
                <c:pt idx="10">
                  <c:v>Q3'26</c:v>
                </c:pt>
                <c:pt idx="11">
                  <c:v>Q4'26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-2477.1</c:v>
                </c:pt>
                <c:pt idx="1">
                  <c:v>-1637.1</c:v>
                </c:pt>
                <c:pt idx="2">
                  <c:v>-1014.6</c:v>
                </c:pt>
                <c:pt idx="3">
                  <c:v>-516.38571400000001</c:v>
                </c:pt>
                <c:pt idx="4">
                  <c:v>1196.166667</c:v>
                </c:pt>
                <c:pt idx="5">
                  <c:v>1565.4375</c:v>
                </c:pt>
                <c:pt idx="6">
                  <c:v>1904.980769</c:v>
                </c:pt>
                <c:pt idx="7">
                  <c:v>2236.318182</c:v>
                </c:pt>
                <c:pt idx="8">
                  <c:v>4628.5</c:v>
                </c:pt>
                <c:pt idx="9">
                  <c:v>4801.7142860000004</c:v>
                </c:pt>
                <c:pt idx="10">
                  <c:v>5071</c:v>
                </c:pt>
                <c:pt idx="11">
                  <c:v>5330.0625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49D5-B0FD-966A52F89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5"/>
        <c:axId val="2094734556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-5400000" vert="horz"/>
          <a:lstStyle/>
          <a:p>
            <a:pPr>
              <a:defRPr sz="1000">
                <a:latin typeface="+mn-l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&quot; &quot;#,##0&quot; &quot;;&quot; '(&quot;#,##0\);&quot; '-&quot;??&quot; &quot;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000">
                <a:latin typeface="+mn-lt"/>
              </a:defRPr>
            </a:pPr>
            <a:endParaRPr lang="en-US"/>
          </a:p>
        </c:txPr>
        <c:crossAx val="2094734552"/>
        <c:crosses val="autoZero"/>
        <c:crossBetween val="between"/>
        <c:majorUnit val="5500"/>
        <c:minorUnit val="2750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&quot; &quot;#,##0&quot; &quot;;&quot; '(&quot;#,##0\);&quot; '-&quot;??&quot; &quot;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000">
                <a:latin typeface="+mn-lt"/>
              </a:defRPr>
            </a:pPr>
            <a:endParaRPr lang="en-US"/>
          </a:p>
        </c:txPr>
        <c:crossAx val="2094734555"/>
        <c:crosses val="max"/>
        <c:crossBetween val="between"/>
        <c:majorUnit val="2250"/>
        <c:minorUnit val="1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3580400000000001"/>
          <c:y val="0.952519"/>
          <c:w val="0.51422100000000004"/>
          <c:h val="4.7481299999999997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>
              <a:latin typeface="+mn-lt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12700">
      <a:solidFill>
        <a:schemeClr val="accent1">
          <a:lumMod val="75000"/>
        </a:schemeClr>
      </a:solidFill>
    </a:ln>
    <a:effectLst/>
  </c:spPr>
  <c:txPr>
    <a:bodyPr/>
    <a:lstStyle/>
    <a:p>
      <a:pPr algn="ctr">
        <a:defRPr lang="en-US" sz="900" b="1" i="1" u="none" strike="noStrike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 dirty="0"/>
              <a:t>NPV with 5% Cost</a:t>
            </a:r>
            <a:r>
              <a:rPr lang="en-IN" b="1" i="1" baseline="0" dirty="0"/>
              <a:t> of Capital</a:t>
            </a:r>
            <a:endParaRPr lang="en-IN" b="1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NPV!$J$27</c:f>
              <c:strCache>
                <c:ptCount val="1"/>
                <c:pt idx="0">
                  <c:v>5%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855-4F52-B030-5CC1035DC38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55-4F52-B030-5CC1035DC38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855-4F52-B030-5CC1035DC389}"/>
              </c:ext>
            </c:extLst>
          </c:dPt>
          <c:cat>
            <c:strRef>
              <c:f>NPV!$I$28:$I$30</c:f>
              <c:strCache>
                <c:ptCount val="3"/>
                <c:pt idx="0">
                  <c:v>NPV For FY 2024</c:v>
                </c:pt>
                <c:pt idx="1">
                  <c:v>NPV For FY 2025</c:v>
                </c:pt>
                <c:pt idx="2">
                  <c:v>NPV For FY 2026</c:v>
                </c:pt>
              </c:strCache>
            </c:strRef>
          </c:cat>
          <c:val>
            <c:numRef>
              <c:f>NPV!$J$28:$J$30</c:f>
              <c:numCache>
                <c:formatCode>_(* #,##0_);_(* \(#,##0\);_(* "-"??_);_(@_)</c:formatCode>
                <c:ptCount val="3"/>
                <c:pt idx="0">
                  <c:v>-111996.63232912213</c:v>
                </c:pt>
                <c:pt idx="1">
                  <c:v>287368.56618533115</c:v>
                </c:pt>
                <c:pt idx="2">
                  <c:v>908853.83732383698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5B-4DC5-A5C3-8259E4D52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6066847"/>
        <c:axId val="1436067263"/>
      </c:barChart>
      <c:catAx>
        <c:axId val="1436066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accent1">
                <a:alpha val="96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067263"/>
        <c:crosses val="autoZero"/>
        <c:auto val="1"/>
        <c:lblAlgn val="ctr"/>
        <c:lblOffset val="50"/>
        <c:noMultiLvlLbl val="0"/>
      </c:catAx>
      <c:valAx>
        <c:axId val="1436067263"/>
        <c:scaling>
          <c:orientation val="minMax"/>
          <c:max val="1050000"/>
          <c:min val="-15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066847"/>
        <c:crosses val="autoZero"/>
        <c:crossBetween val="between"/>
        <c:majorUnit val="200000"/>
        <c:minorUnit val="500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31B77-7A19-42D1-AF5E-68BD85C9809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C4C-4A76-47BE-9922-12F12AE8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9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C019-227E-C21D-A8AF-5F0591F3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3E50-D637-5541-32E0-0B479863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D501-0EDE-0534-A75D-194BFBF9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DEF6-7775-BBDF-0BD3-B209FB2B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2094-7335-EDA4-D0BC-57E0653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9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B75-E7B0-3959-E05E-B9CC9E53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338D-66C1-BF65-E583-E61B78E0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3950-7497-BE43-E9ED-67CF8A5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F88D-8F5B-E8D6-49B5-EEC43E5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1606-E0B9-26AA-6A79-A5AE300A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BD54B-68ED-7805-D6FB-F9363C6A1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639E5-1869-CAD0-4A07-A8C72D98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C5BD-F6F5-A26B-8026-25B5F856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C813-45B9-0051-A444-7AF42D04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1CEA-D2AC-0B04-B88B-53DE1DF4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EA1D-7CB2-EA31-56B1-7BDEAA1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F5E7-8823-627E-79CB-A5B50D1D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9B68-FFE2-CA2A-72C5-2073842F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4D82-225B-1466-4198-B1CC80D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14D1-5D5F-B9B5-6110-0BE621B0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45B7-DA30-C227-42E3-1852A628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FFA5-BDA6-0427-8CF2-52DDB955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EFA7-87B8-1A77-DD0E-23FB0F9F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9FA7-9934-5442-27CB-5FA32F2F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EB3-0860-7CF5-AE8D-C7763C7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0CDF-75A2-ED3E-54C7-B461F6D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F79F-0DC7-2C03-0DAE-2AB52012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B02D8-720D-788E-78E2-8A2B2BB8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AE38-441A-20AE-EF16-27CCBCF4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052-0EF7-A56F-108E-D5E9D109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85834-BC8B-AFFD-B59D-4C7606FC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7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255E-DD59-A9A0-DA33-CB8731E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6F1-A2BE-4BBC-528C-001103B13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7083C-541E-53BA-84F9-99A0C0D3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33D45-39AE-064F-431C-475141E71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1997C-1065-C7DE-D61E-2931ADF9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E9250-78A2-5FF8-5875-7C5C25F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816E8-E79B-8870-7E43-3D47FFB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D70AF-6A0F-2F95-8851-3D9A244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4C79-BE21-4528-3647-B82BD817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C2E2A-829A-E3A8-B241-9F1CBE80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F5A5-B34D-C4E6-B0D8-4BAABDEF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F949-6C87-0A3F-7DA1-2FF1B078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2300C-7687-7330-3440-8CB3D7F4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86554-D547-C383-07EB-8099D353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FF40-08E1-D672-8EC3-8EE857A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4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E567-0899-9D4C-5A20-3B87AF80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BF8-4631-7A58-7EB0-3AB11BF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8CE4-CE7F-1512-055C-A64883DA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5486-3834-CA8F-739F-578ECFFA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D5979-DE5B-A68E-5270-71F89AE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027E-BB72-E49A-2797-DE0BB2B7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99C3-23EC-928A-4A75-B03A0A1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FD664-10B2-2AD2-3B35-4BF1C62F8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32E5-FE09-D8BA-3B97-134E9AD9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C9262-364C-24B3-195E-80D79527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62064-B435-EF38-B9F8-F37CF9E2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0182-849E-D5B9-6C7D-14FCFA7E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8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64AF0-D84A-A3A9-AF7A-D592102F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857C-935A-7E93-CB60-8DE0FE8B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CF10-C7B1-F011-0702-226D491D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C8D8-3A10-406B-B066-D02A7F88A4BD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4BF2-211E-341C-EE62-FFA435EB6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9309-481D-F1FB-4DC9-3A099009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004D-A44D-4B48-BDBE-1643918C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Rectangle 10"/>
          <p:cNvSpPr/>
          <p:nvPr/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rgbClr val="D9D9D9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6" name="Rounded Rectangle 5"/>
          <p:cNvSpPr/>
          <p:nvPr/>
        </p:nvSpPr>
        <p:spPr>
          <a:xfrm>
            <a:off x="587760" y="2163097"/>
            <a:ext cx="10822172" cy="44337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867" name="Chart 8"/>
          <p:cNvGraphicFramePr/>
          <p:nvPr/>
        </p:nvGraphicFramePr>
        <p:xfrm>
          <a:off x="1088493" y="2347238"/>
          <a:ext cx="4910353" cy="344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68" name="Chart 6"/>
          <p:cNvGraphicFramePr/>
          <p:nvPr/>
        </p:nvGraphicFramePr>
        <p:xfrm>
          <a:off x="6193156" y="2347238"/>
          <a:ext cx="4779329" cy="344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/>
          <a:lstStyle>
            <a:lvl1pPr defTabSz="914400"/>
          </a:lstStyle>
          <a:p>
            <a:r>
              <a:t>Market Analysis</a:t>
            </a:r>
          </a:p>
        </p:txBody>
      </p:sp>
      <p:sp>
        <p:nvSpPr>
          <p:cNvPr id="870" name="Rectangle 2"/>
          <p:cNvSpPr/>
          <p:nvPr/>
        </p:nvSpPr>
        <p:spPr>
          <a:xfrm>
            <a:off x="-2" y="-1"/>
            <a:ext cx="12192000" cy="1540758"/>
          </a:xfrm>
          <a:prstGeom prst="rect">
            <a:avLst/>
          </a:prstGeom>
          <a:solidFill>
            <a:srgbClr val="002060"/>
          </a:solidFill>
          <a:ln w="25400">
            <a:solidFill>
              <a:srgbClr val="21365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IN" sz="3600" dirty="0"/>
              <a:t>Revenue &amp; Margins</a:t>
            </a:r>
          </a:p>
        </p:txBody>
      </p:sp>
      <p:pic>
        <p:nvPicPr>
          <p:cNvPr id="87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626" y="-21274"/>
            <a:ext cx="1762372" cy="1562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" name="Chart 9"/>
          <p:cNvGraphicFramePr/>
          <p:nvPr/>
        </p:nvGraphicFramePr>
        <p:xfrm>
          <a:off x="1975319" y="83546"/>
          <a:ext cx="4958881" cy="319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77" name="Rectangle 10"/>
          <p:cNvSpPr/>
          <p:nvPr/>
        </p:nvSpPr>
        <p:spPr>
          <a:xfrm>
            <a:off x="-2" y="0"/>
            <a:ext cx="1843558" cy="6756400"/>
          </a:xfrm>
          <a:prstGeom prst="rect">
            <a:avLst/>
          </a:prstGeom>
          <a:solidFill>
            <a:srgbClr val="002060"/>
          </a:solidFill>
          <a:ln w="25400">
            <a:solidFill>
              <a:srgbClr val="213650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9" name="Title 1"/>
          <p:cNvSpPr txBox="1"/>
          <p:nvPr/>
        </p:nvSpPr>
        <p:spPr>
          <a:xfrm>
            <a:off x="598612" y="426135"/>
            <a:ext cx="646329" cy="467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vert270" wrap="square" lIns="45719" rIns="45719" anchor="ctr">
            <a:spAutoFit/>
          </a:bodyPr>
          <a:lstStyle>
            <a:lvl1pPr>
              <a:lnSpc>
                <a:spcPct val="90000"/>
              </a:lnSpc>
              <a:defRPr sz="4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Profitability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80" name="Chart 1"/>
          <p:cNvGraphicFramePr/>
          <p:nvPr/>
        </p:nvGraphicFramePr>
        <p:xfrm>
          <a:off x="7065963" y="83546"/>
          <a:ext cx="4958881" cy="3190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D2CD8D-492D-03E8-BA09-B985E1D2C961}"/>
              </a:ext>
            </a:extLst>
          </p:cNvPr>
          <p:cNvGraphicFramePr>
            <a:graphicFrameLocks/>
          </p:cNvGraphicFramePr>
          <p:nvPr/>
        </p:nvGraphicFramePr>
        <p:xfrm>
          <a:off x="3736603" y="3557901"/>
          <a:ext cx="7279820" cy="318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 descr="Picture 3">
            <a:extLst>
              <a:ext uri="{FF2B5EF4-FFF2-40B4-BE49-F238E27FC236}">
                <a16:creationId xmlns:a16="http://schemas.microsoft.com/office/drawing/2014/main" id="{2911C2A1-6F92-3601-B69B-245363CD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228658"/>
            <a:ext cx="1843558" cy="1562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Market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Pradyumna Joshi</dc:creator>
  <cp:lastModifiedBy>Pradyumna Joshi</cp:lastModifiedBy>
  <cp:revision>2</cp:revision>
  <dcterms:created xsi:type="dcterms:W3CDTF">2025-02-04T03:15:12Z</dcterms:created>
  <dcterms:modified xsi:type="dcterms:W3CDTF">2025-02-04T03:17:55Z</dcterms:modified>
</cp:coreProperties>
</file>