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1" r:id="rId1"/>
  </p:sldMasterIdLst>
  <p:notesMasterIdLst>
    <p:notesMasterId r:id="rId3"/>
  </p:notesMasterIdLst>
  <p:sldIdLst>
    <p:sldId id="26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46"/>
    <p:restoredTop sz="94681"/>
  </p:normalViewPr>
  <p:slideViewPr>
    <p:cSldViewPr snapToGrid="0" snapToObjects="1">
      <p:cViewPr varScale="1">
        <p:scale>
          <a:sx n="115" d="100"/>
          <a:sy n="115" d="100"/>
        </p:scale>
        <p:origin x="4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0DF66-B51F-094C-B0E6-E884B01C99DC}" type="datetimeFigureOut">
              <a:rPr lang="en-US" smtClean="0"/>
              <a:t>5/13/18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D0270-5CCC-3B49-902B-8CBE55D229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679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D49CA-969E-C54E-9CF8-7EBD94043E22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13.05.18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1596B-A0A6-B043-B11F-B8FD26072D65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056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D49CA-969E-C54E-9CF8-7EBD94043E22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13.05.18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1596B-A0A6-B043-B11F-B8FD26072D65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76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D49CA-969E-C54E-9CF8-7EBD94043E22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13.05.18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1596B-A0A6-B043-B11F-B8FD26072D65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01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>
            <a:spLocks noGrp="1"/>
          </p:cNvSpPr>
          <p:nvPr>
            <p:ph type="title"/>
          </p:nvPr>
        </p:nvSpPr>
        <p:spPr>
          <a:xfrm>
            <a:off x="844553" y="476251"/>
            <a:ext cx="10502900" cy="1143000"/>
          </a:xfrm>
          <a:prstGeom prst="rect">
            <a:avLst/>
          </a:prstGeom>
        </p:spPr>
        <p:txBody>
          <a:bodyPr lIns="19050" tIns="19050" rIns="19050" bIns="19050"/>
          <a:lstStyle>
            <a:lvl1pPr defTabSz="412730">
              <a:defRPr sz="56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18" name="Shape 518"/>
          <p:cNvSpPr>
            <a:spLocks noGrp="1"/>
          </p:cNvSpPr>
          <p:nvPr>
            <p:ph type="body" idx="1"/>
          </p:nvPr>
        </p:nvSpPr>
        <p:spPr>
          <a:xfrm>
            <a:off x="844553" y="1619251"/>
            <a:ext cx="10502900" cy="4603751"/>
          </a:xfrm>
          <a:prstGeom prst="rect">
            <a:avLst/>
          </a:prstGeom>
        </p:spPr>
        <p:txBody>
          <a:bodyPr lIns="19050" tIns="19050" rIns="19050" bIns="19050" anchor="ctr">
            <a:normAutofit/>
          </a:bodyPr>
          <a:lstStyle>
            <a:lvl1pPr marL="317484" indent="-317484" defTabSz="412730">
              <a:spcBef>
                <a:spcPts val="2951"/>
              </a:spcBef>
              <a:buSzPct val="75000"/>
              <a:defRPr sz="2667"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634968" indent="-317484" defTabSz="412730">
              <a:spcBef>
                <a:spcPts val="2951"/>
              </a:spcBef>
              <a:buSzPct val="75000"/>
              <a:buChar char="•"/>
              <a:defRPr sz="2667"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952452" indent="-317484" defTabSz="412730">
              <a:spcBef>
                <a:spcPts val="2951"/>
              </a:spcBef>
              <a:buSzPct val="75000"/>
              <a:defRPr sz="2667"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1269936" indent="-317484" defTabSz="412730">
              <a:spcBef>
                <a:spcPts val="2951"/>
              </a:spcBef>
              <a:buSzPct val="75000"/>
              <a:buChar char="•"/>
              <a:defRPr sz="2667"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1587420" indent="-317484" defTabSz="412730">
              <a:spcBef>
                <a:spcPts val="2951"/>
              </a:spcBef>
              <a:buSzPct val="75000"/>
              <a:buChar char="•"/>
              <a:defRPr sz="2667"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19" name="Shape 519"/>
          <p:cNvSpPr>
            <a:spLocks noGrp="1"/>
          </p:cNvSpPr>
          <p:nvPr>
            <p:ph type="sldNum" sz="quarter" idx="2"/>
          </p:nvPr>
        </p:nvSpPr>
        <p:spPr>
          <a:xfrm>
            <a:off x="5964541" y="6540500"/>
            <a:ext cx="256580" cy="235963"/>
          </a:xfrm>
          <a:prstGeom prst="rect">
            <a:avLst/>
          </a:prstGeom>
        </p:spPr>
        <p:txBody>
          <a:bodyPr lIns="19050" tIns="19050" rIns="19050" bIns="19050"/>
          <a:lstStyle>
            <a:lvl1pPr>
              <a:defRPr sz="1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871121"/>
      </p:ext>
    </p:extLst>
  </p:cSld>
  <p:clrMapOvr>
    <a:masterClrMapping/>
  </p:clrMapOvr>
  <p:transition spd="med"/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D49CA-969E-C54E-9CF8-7EBD94043E22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13.05.18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1596B-A0A6-B043-B11F-B8FD26072D65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849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D49CA-969E-C54E-9CF8-7EBD94043E22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13.05.18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1596B-A0A6-B043-B11F-B8FD26072D65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746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D49CA-969E-C54E-9CF8-7EBD94043E22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13.05.18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1596B-A0A6-B043-B11F-B8FD26072D65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016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D49CA-969E-C54E-9CF8-7EBD94043E22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13.05.18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1596B-A0A6-B043-B11F-B8FD26072D65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93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D49CA-969E-C54E-9CF8-7EBD94043E22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13.05.18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1596B-A0A6-B043-B11F-B8FD26072D65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114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D49CA-969E-C54E-9CF8-7EBD94043E22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13.05.18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1596B-A0A6-B043-B11F-B8FD26072D65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250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D49CA-969E-C54E-9CF8-7EBD94043E22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13.05.18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1596B-A0A6-B043-B11F-B8FD26072D65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92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D49CA-969E-C54E-9CF8-7EBD94043E22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13.05.18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1596B-A0A6-B043-B11F-B8FD26072D65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948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D49CA-969E-C54E-9CF8-7EBD94043E22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13.05.18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1596B-A0A6-B043-B11F-B8FD26072D65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564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/>
          <p:cNvCxnSpPr/>
          <p:nvPr/>
        </p:nvCxnSpPr>
        <p:spPr>
          <a:xfrm flipH="1">
            <a:off x="1780303" y="3226181"/>
            <a:ext cx="9326" cy="547903"/>
          </a:xfrm>
          <a:prstGeom prst="straightConnector1">
            <a:avLst/>
          </a:prstGeom>
          <a:ln w="38100" cmpd="sng">
            <a:solidFill>
              <a:schemeClr val="tx1"/>
            </a:solidFill>
            <a:headEnd type="triangl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1711282" y="4015314"/>
            <a:ext cx="1891861" cy="1435914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noProof="1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12808" y="4952918"/>
            <a:ext cx="1500909" cy="27700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200" b="1" noProof="1">
                <a:solidFill>
                  <a:srgbClr val="000000"/>
                </a:solidFill>
                <a:ea typeface="MS PGothic" panose="020B0600070205080204" pitchFamily="34" charset="-128"/>
              </a:rPr>
              <a:t>ascp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65467" y="4549045"/>
            <a:ext cx="1500909" cy="27700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200" b="1" noProof="1">
                <a:solidFill>
                  <a:srgbClr val="000000"/>
                </a:solidFill>
                <a:ea typeface="MS PGothic" panose="020B0600070205080204" pitchFamily="34" charset="-128"/>
              </a:rPr>
              <a:t>Aspera Connect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619755" y="1068449"/>
            <a:ext cx="2092499" cy="2178713"/>
          </a:xfrm>
          <a:prstGeom prst="rect">
            <a:avLst/>
          </a:prstGeom>
          <a:noFill/>
          <a:ln w="25400" cmpd="sng">
            <a:solidFill>
              <a:schemeClr val="bg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de-DE" noProof="1">
              <a:solidFill>
                <a:srgbClr val="008ABF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164057" y="1028466"/>
            <a:ext cx="188738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de-DE" sz="900" noProof="1">
                <a:solidFill>
                  <a:srgbClr val="000000"/>
                </a:solidFill>
                <a:ea typeface="MS PGothic" panose="020B0600070205080204" pitchFamily="34" charset="-128"/>
              </a:rPr>
              <a:t>Browser  / Angular SPA</a:t>
            </a:r>
            <a:endParaRPr lang="de-DE" sz="1000" noProof="1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610963" y="3907857"/>
            <a:ext cx="2092499" cy="1634551"/>
          </a:xfrm>
          <a:prstGeom prst="rect">
            <a:avLst/>
          </a:prstGeom>
          <a:noFill/>
          <a:ln w="25400" cmpd="sng">
            <a:solidFill>
              <a:schemeClr val="bg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de-DE" noProof="1">
              <a:solidFill>
                <a:srgbClr val="008AB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03320" y="1036540"/>
            <a:ext cx="2382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200" b="1" noProof="1">
                <a:solidFill>
                  <a:schemeClr val="accent6"/>
                </a:solidFill>
                <a:ea typeface="MS PGothic" panose="020B0600070205080204" pitchFamily="34" charset="-128"/>
              </a:rPr>
              <a:t>Web-Client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178" y="4069555"/>
            <a:ext cx="506889" cy="479490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1814225" y="3281345"/>
            <a:ext cx="17956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noProof="1">
                <a:solidFill>
                  <a:srgbClr val="FF0000"/>
                </a:solidFill>
                <a:latin typeface="Lucida Grande" charset="0"/>
              </a:rPr>
              <a:t>Aspera connect API javascript</a:t>
            </a:r>
          </a:p>
          <a:p>
            <a:r>
              <a:rPr lang="en-US" sz="800" noProof="1">
                <a:latin typeface="Lucida Grande" charset="0"/>
              </a:rPr>
              <a:t>https://local.connectme.us  </a:t>
            </a:r>
          </a:p>
          <a:p>
            <a:r>
              <a:rPr lang="en-US" sz="800" noProof="1">
                <a:latin typeface="Lucida Grande" charset="0"/>
              </a:rPr>
              <a:t>DNS resolves to </a:t>
            </a:r>
            <a:r>
              <a:rPr lang="nb-NO" sz="800" noProof="1">
                <a:latin typeface="Lucida Grande" charset="0"/>
              </a:rPr>
              <a:t>127.0.0.1</a:t>
            </a:r>
            <a:endParaRPr lang="en-US" sz="800" noProof="1">
              <a:latin typeface="Lucida Grande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756928" y="5086652"/>
            <a:ext cx="1842483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triangl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892496" y="4821420"/>
            <a:ext cx="144492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de-DE" sz="900" b="1" noProof="1">
                <a:solidFill>
                  <a:srgbClr val="000000"/>
                </a:solidFill>
                <a:ea typeface="MS PGothic" panose="020B0600070205080204" pitchFamily="34" charset="-128"/>
              </a:rPr>
              <a:t> Aspera FASP     tcp &amp; udp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5714034" y="2365621"/>
            <a:ext cx="1891861" cy="420272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826352" y="2357716"/>
            <a:ext cx="1583488" cy="43088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200" b="1" noProof="1">
                <a:ea typeface="MS PGothic" panose="020B0600070205080204" pitchFamily="34" charset="-128"/>
              </a:rPr>
              <a:t>node.js api proxy</a:t>
            </a:r>
          </a:p>
          <a:p>
            <a:pPr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000" noProof="1">
                <a:ea typeface="MS PGothic" panose="020B0600070205080204" pitchFamily="34" charset="-128"/>
              </a:rPr>
              <a:t>dynamic REST API forward  </a:t>
            </a:r>
          </a:p>
        </p:txBody>
      </p:sp>
      <p:sp>
        <p:nvSpPr>
          <p:cNvPr id="71" name="Rectangle 70"/>
          <p:cNvSpPr/>
          <p:nvPr/>
        </p:nvSpPr>
        <p:spPr>
          <a:xfrm>
            <a:off x="5613718" y="1068451"/>
            <a:ext cx="2092499" cy="1842696"/>
          </a:xfrm>
          <a:prstGeom prst="rect">
            <a:avLst/>
          </a:prstGeom>
          <a:noFill/>
          <a:ln w="25400" cmpd="sng">
            <a:solidFill>
              <a:schemeClr val="bg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de-DE" noProof="1">
              <a:solidFill>
                <a:srgbClr val="008ABF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692543" y="1037273"/>
            <a:ext cx="109891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de-DE" sz="900" noProof="1">
                <a:solidFill>
                  <a:srgbClr val="000000"/>
                </a:solidFill>
                <a:ea typeface="MS PGothic" panose="020B0600070205080204" pitchFamily="34" charset="-128"/>
              </a:rPr>
              <a:t>( e.g. IBM Bluemix)</a:t>
            </a:r>
            <a:endParaRPr lang="de-DE" sz="1000" noProof="1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532174" y="1029803"/>
            <a:ext cx="2382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200" b="1" noProof="1">
                <a:solidFill>
                  <a:srgbClr val="008ABF"/>
                </a:solidFill>
                <a:ea typeface="MS PGothic" panose="020B0600070205080204" pitchFamily="34" charset="-128"/>
              </a:rPr>
              <a:t> node.js server 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5714035" y="1378061"/>
            <a:ext cx="1891861" cy="766077"/>
            <a:chOff x="6457280" y="2438535"/>
            <a:chExt cx="1891861" cy="528717"/>
          </a:xfrm>
        </p:grpSpPr>
        <p:sp>
          <p:nvSpPr>
            <p:cNvPr id="76" name="Rounded Rectangle 75"/>
            <p:cNvSpPr/>
            <p:nvPr/>
          </p:nvSpPr>
          <p:spPr>
            <a:xfrm>
              <a:off x="6457280" y="2438535"/>
              <a:ext cx="1891861" cy="420272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US" noProof="1">
                <a:solidFill>
                  <a:srgbClr val="FFFFFF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611466" y="2505587"/>
              <a:ext cx="1583488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US" sz="1200" b="1" noProof="1">
                  <a:solidFill>
                    <a:srgbClr val="000000"/>
                  </a:solidFill>
                  <a:ea typeface="MS PGothic" panose="020B0600070205080204" pitchFamily="34" charset="-128"/>
                </a:rPr>
                <a:t>Static Angular App  (SPA content)</a:t>
              </a:r>
            </a:p>
          </p:txBody>
        </p:sp>
      </p:grpSp>
      <p:cxnSp>
        <p:nvCxnSpPr>
          <p:cNvPr id="78" name="Straight Arrow Connector 77"/>
          <p:cNvCxnSpPr/>
          <p:nvPr/>
        </p:nvCxnSpPr>
        <p:spPr>
          <a:xfrm>
            <a:off x="3764922" y="1682536"/>
            <a:ext cx="1984283" cy="6578"/>
          </a:xfrm>
          <a:prstGeom prst="straightConnector1">
            <a:avLst/>
          </a:prstGeom>
          <a:ln w="38100" cmpd="sng">
            <a:solidFill>
              <a:schemeClr val="tx1"/>
            </a:solidFill>
            <a:headEnd type="triangle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2284981" y="4916274"/>
            <a:ext cx="1444927" cy="369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de-DE" sz="900" b="1" noProof="1">
                <a:solidFill>
                  <a:srgbClr val="000000"/>
                </a:solidFill>
                <a:ea typeface="MS PGothic" panose="020B0600070205080204" pitchFamily="34" charset="-128"/>
              </a:rPr>
              <a:t>Connect ssh key</a:t>
            </a:r>
            <a:br>
              <a:rPr lang="de-DE" sz="900" b="1" noProof="1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de-DE" sz="900" noProof="1">
                <a:solidFill>
                  <a:srgbClr val="000000"/>
                </a:solidFill>
                <a:ea typeface="MS PGothic" panose="020B0600070205080204" pitchFamily="34" charset="-128"/>
              </a:rPr>
              <a:t>(for tokenauth)</a:t>
            </a:r>
            <a:endParaRPr lang="de-DE" sz="900" b="1" noProof="1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80" name="Folded Corner 79"/>
          <p:cNvSpPr/>
          <p:nvPr/>
        </p:nvSpPr>
        <p:spPr>
          <a:xfrm>
            <a:off x="2434667" y="4934521"/>
            <a:ext cx="122362" cy="152131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grpSp>
        <p:nvGrpSpPr>
          <p:cNvPr id="81" name="Group 80"/>
          <p:cNvGrpSpPr/>
          <p:nvPr/>
        </p:nvGrpSpPr>
        <p:grpSpPr>
          <a:xfrm>
            <a:off x="1711080" y="2769985"/>
            <a:ext cx="5934178" cy="2480755"/>
            <a:chOff x="2414963" y="378052"/>
            <a:chExt cx="5934178" cy="2480755"/>
          </a:xfrm>
        </p:grpSpPr>
        <p:sp>
          <p:nvSpPr>
            <p:cNvPr id="82" name="Rounded Rectangle 81"/>
            <p:cNvSpPr/>
            <p:nvPr/>
          </p:nvSpPr>
          <p:spPr>
            <a:xfrm>
              <a:off x="6457280" y="2438535"/>
              <a:ext cx="1891861" cy="420272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US" noProof="1">
                <a:solidFill>
                  <a:srgbClr val="FFFFFF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6611466" y="2505587"/>
              <a:ext cx="1583488" cy="276999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US" sz="1200" b="1" noProof="1">
                  <a:solidFill>
                    <a:srgbClr val="000000"/>
                  </a:solidFill>
                  <a:ea typeface="MS PGothic" panose="020B0600070205080204" pitchFamily="34" charset="-128"/>
                </a:rPr>
                <a:t>ascp </a:t>
              </a:r>
            </a:p>
          </p:txBody>
        </p:sp>
        <p:sp>
          <p:nvSpPr>
            <p:cNvPr id="98" name="Rounded Rectangle 97"/>
            <p:cNvSpPr/>
            <p:nvPr/>
          </p:nvSpPr>
          <p:spPr>
            <a:xfrm>
              <a:off x="2414963" y="416550"/>
              <a:ext cx="1891861" cy="360426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US" noProof="1">
                <a:solidFill>
                  <a:srgbClr val="FFFFFF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552377" y="378052"/>
              <a:ext cx="1583488" cy="41549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US" sz="1200" noProof="1">
                  <a:solidFill>
                    <a:srgbClr val="000000"/>
                  </a:solidFill>
                  <a:ea typeface="MS PGothic" panose="020B0600070205080204" pitchFamily="34" charset="-128"/>
                </a:rPr>
                <a:t>Angular HttpClient</a:t>
              </a:r>
            </a:p>
            <a:p>
              <a:pPr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US" sz="800" noProof="1">
                  <a:solidFill>
                    <a:srgbClr val="000000"/>
                  </a:solidFill>
                  <a:ea typeface="MS PGothic" panose="020B0600070205080204" pitchFamily="34" charset="-128"/>
                </a:rPr>
                <a:t>nodeAPI.service.ts</a:t>
              </a:r>
            </a:p>
          </p:txBody>
        </p:sp>
      </p:grpSp>
      <p:sp>
        <p:nvSpPr>
          <p:cNvPr id="84" name="Rectangle 83"/>
          <p:cNvSpPr/>
          <p:nvPr/>
        </p:nvSpPr>
        <p:spPr>
          <a:xfrm>
            <a:off x="5648888" y="3907857"/>
            <a:ext cx="2092499" cy="1634551"/>
          </a:xfrm>
          <a:prstGeom prst="rect">
            <a:avLst/>
          </a:prstGeom>
          <a:noFill/>
          <a:ln w="25400" cmpd="sng">
            <a:solidFill>
              <a:schemeClr val="bg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de-DE" noProof="1">
              <a:solidFill>
                <a:srgbClr val="008ABF"/>
              </a:solidFill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5755753" y="4107987"/>
            <a:ext cx="1907840" cy="608947"/>
            <a:chOff x="6457280" y="2438535"/>
            <a:chExt cx="1907840" cy="420272"/>
          </a:xfrm>
        </p:grpSpPr>
        <p:sp>
          <p:nvSpPr>
            <p:cNvPr id="87" name="Rounded Rectangle 86"/>
            <p:cNvSpPr/>
            <p:nvPr/>
          </p:nvSpPr>
          <p:spPr>
            <a:xfrm>
              <a:off x="6457280" y="2438535"/>
              <a:ext cx="1891861" cy="420272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US" noProof="1">
                <a:solidFill>
                  <a:srgbClr val="FFFFFF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508431" y="2479180"/>
              <a:ext cx="1856689" cy="31862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US" sz="1200" b="1" noProof="1">
                  <a:solidFill>
                    <a:srgbClr val="000000"/>
                  </a:solidFill>
                  <a:ea typeface="MS PGothic" panose="020B0600070205080204" pitchFamily="34" charset="-128"/>
                </a:rPr>
                <a:t>NodeAPI</a:t>
              </a:r>
            </a:p>
            <a:p>
              <a:pPr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US" sz="1200" b="1" noProof="1">
                  <a:solidFill>
                    <a:srgbClr val="000000"/>
                  </a:solidFill>
                  <a:ea typeface="MS PGothic" panose="020B0600070205080204" pitchFamily="34" charset="-128"/>
                </a:rPr>
                <a:t>asperanoded</a:t>
              </a: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5598045" y="3863839"/>
            <a:ext cx="2382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200" b="1" noProof="1">
                <a:solidFill>
                  <a:srgbClr val="FF0000"/>
                </a:solidFill>
                <a:ea typeface="MS PGothic" panose="020B0600070205080204" pitchFamily="34" charset="-128"/>
              </a:rPr>
              <a:t> Aspera Transfer Server </a:t>
            </a:r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449" y="1290902"/>
            <a:ext cx="2028379" cy="1424447"/>
          </a:xfrm>
          <a:prstGeom prst="rect">
            <a:avLst/>
          </a:prstGeom>
        </p:spPr>
      </p:pic>
      <p:cxnSp>
        <p:nvCxnSpPr>
          <p:cNvPr id="94" name="Straight Arrow Connector 93"/>
          <p:cNvCxnSpPr/>
          <p:nvPr/>
        </p:nvCxnSpPr>
        <p:spPr>
          <a:xfrm>
            <a:off x="3659331" y="3338343"/>
            <a:ext cx="1889238" cy="977139"/>
          </a:xfrm>
          <a:prstGeom prst="straightConnector1">
            <a:avLst/>
          </a:prstGeom>
          <a:ln w="19050" cmpd="sng">
            <a:solidFill>
              <a:schemeClr val="bg2">
                <a:lumMod val="25000"/>
              </a:schemeClr>
            </a:solidFill>
            <a:prstDash val="dash"/>
            <a:headEnd type="triangl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3727522" y="2633526"/>
            <a:ext cx="1848796" cy="3983"/>
          </a:xfrm>
          <a:prstGeom prst="straightConnector1">
            <a:avLst/>
          </a:prstGeom>
          <a:ln w="38100" cmpd="sng">
            <a:solidFill>
              <a:schemeClr val="tx1"/>
            </a:solidFill>
            <a:headEnd type="triangl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V="1">
            <a:off x="7427498" y="2994682"/>
            <a:ext cx="4542" cy="683947"/>
          </a:xfrm>
          <a:prstGeom prst="straightConnector1">
            <a:avLst/>
          </a:prstGeom>
          <a:ln w="38100" cmpd="sng">
            <a:solidFill>
              <a:schemeClr val="tx1"/>
            </a:solidFill>
            <a:headEnd type="triangl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0" name="Picture 89" descr="aspera_bug_red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743" y="3932835"/>
            <a:ext cx="351327" cy="351327"/>
          </a:xfrm>
          <a:prstGeom prst="rect">
            <a:avLst/>
          </a:prstGeom>
        </p:spPr>
      </p:pic>
      <p:sp>
        <p:nvSpPr>
          <p:cNvPr id="123" name="Rectangle 122"/>
          <p:cNvSpPr/>
          <p:nvPr/>
        </p:nvSpPr>
        <p:spPr>
          <a:xfrm>
            <a:off x="3885636" y="2719168"/>
            <a:ext cx="24743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noProof="1">
                <a:solidFill>
                  <a:srgbClr val="FF0000"/>
                </a:solidFill>
                <a:latin typeface="Lucida Grande" charset="0"/>
              </a:rPr>
              <a:t>Aspera node API  REST </a:t>
            </a:r>
          </a:p>
          <a:p>
            <a:r>
              <a:rPr lang="en-US" sz="800" noProof="1">
                <a:latin typeface="Lucida Grande" charset="0"/>
              </a:rPr>
              <a:t>https://</a:t>
            </a:r>
            <a:r>
              <a:rPr lang="mr-IN" sz="800" noProof="1">
                <a:latin typeface="Lucida Grande" charset="0"/>
              </a:rPr>
              <a:t>…</a:t>
            </a:r>
            <a:r>
              <a:rPr lang="de-DE" sz="800" noProof="1">
                <a:latin typeface="Lucida Grande" charset="0"/>
              </a:rPr>
              <a:t>:9092</a:t>
            </a:r>
          </a:p>
          <a:p>
            <a:r>
              <a:rPr lang="de-DE" sz="800" noProof="1">
                <a:latin typeface="Lucida Grande" charset="0"/>
              </a:rPr>
              <a:t>info, browse, delete</a:t>
            </a:r>
          </a:p>
          <a:p>
            <a:r>
              <a:rPr lang="de-DE" sz="800" noProof="1">
                <a:latin typeface="Lucida Grande" charset="0"/>
              </a:rPr>
              <a:t>get upload / download  transfer spec + token </a:t>
            </a:r>
            <a:r>
              <a:rPr lang="en-US" sz="800" noProof="1">
                <a:latin typeface="Lucida Grande" charset="0"/>
              </a:rPr>
              <a:t>   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3906707" y="5149300"/>
            <a:ext cx="17944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noProof="1">
                <a:latin typeface="Lucida Grande" charset="0"/>
              </a:rPr>
              <a:t>ssh key + token auth </a:t>
            </a:r>
          </a:p>
          <a:p>
            <a:r>
              <a:rPr lang="de-DE" sz="800" noProof="1">
                <a:latin typeface="Lucida Grande" charset="0"/>
              </a:rPr>
              <a:t>( user/password if no token)   </a:t>
            </a:r>
            <a:r>
              <a:rPr lang="en-US" sz="800" noProof="1">
                <a:latin typeface="Lucida Grande" charset="0"/>
              </a:rPr>
              <a:t>   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6548855" y="2997372"/>
            <a:ext cx="9481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noProof="1">
                <a:latin typeface="Lucida Grande" charset="0"/>
              </a:rPr>
              <a:t>API redirect to avoid CORS  Browser issue</a:t>
            </a:r>
            <a:endParaRPr lang="de-DE" sz="800" noProof="1">
              <a:latin typeface="Lucida Grande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1463133" y="800100"/>
            <a:ext cx="6451345" cy="2964492"/>
          </a:xfrm>
          <a:prstGeom prst="rect">
            <a:avLst/>
          </a:prstGeom>
          <a:noFill/>
          <a:ln w="25400" cmpd="sng">
            <a:solidFill>
              <a:schemeClr val="bg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de-DE" noProof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1362343" y="540993"/>
            <a:ext cx="3554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200" b="1" noProof="1">
                <a:solidFill>
                  <a:schemeClr val="tx1">
                    <a:lumMod val="50000"/>
                    <a:lumOff val="50000"/>
                  </a:schemeClr>
                </a:solidFill>
                <a:ea typeface="MS PGothic" panose="020B0600070205080204" pitchFamily="34" charset="-128"/>
              </a:rPr>
              <a:t> AsperaBrowser - components</a:t>
            </a:r>
          </a:p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br>
              <a:rPr lang="en-US" sz="1200" b="1" noProof="1">
                <a:solidFill>
                  <a:schemeClr val="tx1">
                    <a:lumMod val="50000"/>
                    <a:lumOff val="50000"/>
                  </a:schemeClr>
                </a:solidFill>
                <a:ea typeface="MS PGothic" panose="020B0600070205080204" pitchFamily="34" charset="-128"/>
              </a:rPr>
            </a:br>
            <a:endParaRPr lang="en-US" sz="1200" b="1" noProof="1">
              <a:solidFill>
                <a:schemeClr val="tx1">
                  <a:lumMod val="50000"/>
                  <a:lumOff val="50000"/>
                </a:schemeClr>
              </a:solidFill>
              <a:ea typeface="MS PGothic" panose="020B0600070205080204" pitchFamily="34" charset="-128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BE7E9F4-E1EF-4045-A638-EF0CDD0A0B3A}"/>
              </a:ext>
            </a:extLst>
          </p:cNvPr>
          <p:cNvSpPr/>
          <p:nvPr/>
        </p:nvSpPr>
        <p:spPr>
          <a:xfrm>
            <a:off x="4608577" y="1681225"/>
            <a:ext cx="104031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noProof="1">
                <a:latin typeface="Lucida Grande" charset="0"/>
              </a:rPr>
              <a:t>Angular Web App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E8515F1-CEA6-0C46-B66C-2B888373AF2F}"/>
              </a:ext>
            </a:extLst>
          </p:cNvPr>
          <p:cNvSpPr/>
          <p:nvPr/>
        </p:nvSpPr>
        <p:spPr>
          <a:xfrm>
            <a:off x="4276342" y="3919536"/>
            <a:ext cx="11640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600" noProof="1">
                <a:latin typeface="Lucida Grande" charset="0"/>
              </a:rPr>
              <a:t>„direct“</a:t>
            </a:r>
          </a:p>
          <a:p>
            <a:r>
              <a:rPr lang="de-DE" sz="600" noProof="1">
                <a:latin typeface="Lucida Grande" charset="0"/>
              </a:rPr>
              <a:t>clientconfig</a:t>
            </a:r>
          </a:p>
          <a:p>
            <a:r>
              <a:rPr lang="de-DE" sz="600" noProof="1">
                <a:latin typeface="Lucida Grande" charset="0"/>
              </a:rPr>
              <a:t>apiConnectProxy</a:t>
            </a:r>
          </a:p>
          <a:p>
            <a:endParaRPr lang="de-DE" sz="600" noProof="1">
              <a:latin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111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1650</TotalTime>
  <Words>129</Words>
  <Application>Microsoft Macintosh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MS PGothic</vt:lpstr>
      <vt:lpstr>Arial</vt:lpstr>
      <vt:lpstr>Calibri</vt:lpstr>
      <vt:lpstr>Calibri Light</vt:lpstr>
      <vt:lpstr>Helvetica Light</vt:lpstr>
      <vt:lpstr>Lucida Grande</vt:lpstr>
      <vt:lpstr>Mangal</vt:lpstr>
      <vt:lpstr>Office-Design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 Options: Presence Insights</dc:title>
  <dc:creator>Michael Hoffmann</dc:creator>
  <cp:lastModifiedBy>Michael Hoffmann</cp:lastModifiedBy>
  <cp:revision>34</cp:revision>
  <dcterms:created xsi:type="dcterms:W3CDTF">2016-09-15T14:16:31Z</dcterms:created>
  <dcterms:modified xsi:type="dcterms:W3CDTF">2018-05-13T16:21:09Z</dcterms:modified>
</cp:coreProperties>
</file>