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2ED03A-AC27-4B0C-A2BA-964C77D8945E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5F24C47-32D7-4A1E-9D74-48DF1FDFD82E}">
      <dgm:prSet phldrT="[Text]" custT="1"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…for student and professionals to showcase their knowledge and skills via practical implementation of data science problems and live cases</a:t>
          </a:r>
          <a:endParaRPr lang="en-CA" sz="2000" dirty="0">
            <a:solidFill>
              <a:schemeClr val="tx1"/>
            </a:solidFill>
          </a:endParaRPr>
        </a:p>
      </dgm:t>
    </dgm:pt>
    <dgm:pt modelId="{4B6E761E-67C6-4AB9-B642-89478A572BD3}" type="parTrans" cxnId="{44B196E7-997C-4561-BE93-79161F846271}">
      <dgm:prSet/>
      <dgm:spPr/>
      <dgm:t>
        <a:bodyPr/>
        <a:lstStyle/>
        <a:p>
          <a:endParaRPr lang="en-CA"/>
        </a:p>
      </dgm:t>
    </dgm:pt>
    <dgm:pt modelId="{4A04FE78-7EA7-4F5A-A07A-7CF212E764C1}" type="sibTrans" cxnId="{44B196E7-997C-4561-BE93-79161F846271}">
      <dgm:prSet/>
      <dgm:spPr/>
      <dgm:t>
        <a:bodyPr/>
        <a:lstStyle/>
        <a:p>
          <a:endParaRPr lang="en-CA"/>
        </a:p>
      </dgm:t>
    </dgm:pt>
    <dgm:pt modelId="{7DA3EA9A-09A8-40EF-8626-9753A8DC8A29}">
      <dgm:prSet phldrT="[Text]" custT="1"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CA" sz="2000" dirty="0">
              <a:solidFill>
                <a:schemeClr val="tx1"/>
              </a:solidFill>
            </a:rPr>
            <a:t>Development</a:t>
          </a:r>
        </a:p>
        <a:p>
          <a:r>
            <a:rPr lang="en-CA" sz="2000" dirty="0">
              <a:solidFill>
                <a:schemeClr val="tx1"/>
              </a:solidFill>
            </a:rPr>
            <a:t>Management</a:t>
          </a:r>
        </a:p>
      </dgm:t>
    </dgm:pt>
    <dgm:pt modelId="{E94BC733-F0F8-475F-8FC4-D4C932E39E91}" type="parTrans" cxnId="{A6B2827E-948F-4E0E-819E-0C69823D56CB}">
      <dgm:prSet/>
      <dgm:spPr/>
      <dgm:t>
        <a:bodyPr/>
        <a:lstStyle/>
        <a:p>
          <a:endParaRPr lang="en-CA"/>
        </a:p>
      </dgm:t>
    </dgm:pt>
    <dgm:pt modelId="{1E4841AF-7FC6-4C32-8464-F294EC51E7C1}" type="sibTrans" cxnId="{A6B2827E-948F-4E0E-819E-0C69823D56CB}">
      <dgm:prSet/>
      <dgm:spPr/>
      <dgm:t>
        <a:bodyPr/>
        <a:lstStyle/>
        <a:p>
          <a:endParaRPr lang="en-CA"/>
        </a:p>
      </dgm:t>
    </dgm:pt>
    <dgm:pt modelId="{FB29F8BE-3CF3-459E-8656-C302EFC53997}">
      <dgm:prSet phldrT="[Text]" custT="1"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Students &amp; </a:t>
          </a:r>
          <a:r>
            <a:rPr lang="en-US" sz="2000" dirty="0" err="1">
              <a:solidFill>
                <a:schemeClr val="tx1"/>
              </a:solidFill>
            </a:rPr>
            <a:t>Alumnis</a:t>
          </a:r>
          <a:endParaRPr lang="en-CA" sz="2000" dirty="0">
            <a:solidFill>
              <a:schemeClr val="tx1"/>
            </a:solidFill>
          </a:endParaRPr>
        </a:p>
      </dgm:t>
    </dgm:pt>
    <dgm:pt modelId="{C3B3B0BF-652A-44F6-8B7D-3C4B514AB341}" type="parTrans" cxnId="{5F78C363-5D6E-4F2B-9516-98F01F8D9C5E}">
      <dgm:prSet/>
      <dgm:spPr/>
      <dgm:t>
        <a:bodyPr/>
        <a:lstStyle/>
        <a:p>
          <a:endParaRPr lang="en-CA"/>
        </a:p>
      </dgm:t>
    </dgm:pt>
    <dgm:pt modelId="{5B570D03-3CB1-4142-8B6C-105E5652A5B8}" type="sibTrans" cxnId="{5F78C363-5D6E-4F2B-9516-98F01F8D9C5E}">
      <dgm:prSet/>
      <dgm:spPr/>
      <dgm:t>
        <a:bodyPr/>
        <a:lstStyle/>
        <a:p>
          <a:endParaRPr lang="en-CA"/>
        </a:p>
      </dgm:t>
    </dgm:pt>
    <dgm:pt modelId="{C7EC3FED-9156-458E-9633-4CD04B757B00}">
      <dgm:prSet phldrT="[Text]" custT="1"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2000" dirty="0">
              <a:solidFill>
                <a:schemeClr val="tx1"/>
              </a:solidFill>
            </a:rPr>
            <a:t>Companies</a:t>
          </a:r>
          <a:endParaRPr lang="en-CA" sz="2000" dirty="0">
            <a:solidFill>
              <a:schemeClr val="tx1"/>
            </a:solidFill>
          </a:endParaRPr>
        </a:p>
      </dgm:t>
    </dgm:pt>
    <dgm:pt modelId="{D52607E4-56A9-4545-9F95-DE9550DD3CB5}" type="parTrans" cxnId="{1AADB6D6-86A8-440C-97CD-50D2DD007470}">
      <dgm:prSet/>
      <dgm:spPr/>
      <dgm:t>
        <a:bodyPr/>
        <a:lstStyle/>
        <a:p>
          <a:endParaRPr lang="en-CA"/>
        </a:p>
      </dgm:t>
    </dgm:pt>
    <dgm:pt modelId="{49C4D9CB-66AB-474F-83F1-9F3E95B5B538}" type="sibTrans" cxnId="{1AADB6D6-86A8-440C-97CD-50D2DD007470}">
      <dgm:prSet/>
      <dgm:spPr/>
      <dgm:t>
        <a:bodyPr/>
        <a:lstStyle/>
        <a:p>
          <a:endParaRPr lang="en-CA"/>
        </a:p>
      </dgm:t>
    </dgm:pt>
    <dgm:pt modelId="{E538BF71-12BE-4CB0-9239-586D83878BD0}">
      <dgm:prSet phldrT="[Text]" custT="1"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CA" sz="2000" dirty="0">
              <a:solidFill>
                <a:schemeClr val="tx1"/>
              </a:solidFill>
            </a:rPr>
            <a:t>Upgradation</a:t>
          </a:r>
        </a:p>
      </dgm:t>
    </dgm:pt>
    <dgm:pt modelId="{FE16F399-D73B-4F26-9585-52A78984AB2B}" type="parTrans" cxnId="{669EFB0D-68BE-4FAD-91A8-ACE09970B31F}">
      <dgm:prSet/>
      <dgm:spPr/>
      <dgm:t>
        <a:bodyPr/>
        <a:lstStyle/>
        <a:p>
          <a:endParaRPr lang="en-CA"/>
        </a:p>
      </dgm:t>
    </dgm:pt>
    <dgm:pt modelId="{B9C7E2B5-75D2-4EEA-8D5F-F2F2B57C9B91}" type="sibTrans" cxnId="{669EFB0D-68BE-4FAD-91A8-ACE09970B31F}">
      <dgm:prSet/>
      <dgm:spPr/>
      <dgm:t>
        <a:bodyPr/>
        <a:lstStyle/>
        <a:p>
          <a:endParaRPr lang="en-CA"/>
        </a:p>
      </dgm:t>
    </dgm:pt>
    <dgm:pt modelId="{9FDB21E7-54F5-4D02-9C26-BDE905C9111C}">
      <dgm:prSet phldrT="[Text]" custT="1"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CA" sz="2000" dirty="0">
              <a:solidFill>
                <a:schemeClr val="tx1"/>
              </a:solidFill>
            </a:rPr>
            <a:t>Lecturer and Professors</a:t>
          </a:r>
        </a:p>
      </dgm:t>
    </dgm:pt>
    <dgm:pt modelId="{AA45E6CB-6457-4344-B0B5-6FA34C5E9A9C}" type="parTrans" cxnId="{01AFBA8F-03F0-47E9-9781-E1B825D65FE6}">
      <dgm:prSet/>
      <dgm:spPr/>
      <dgm:t>
        <a:bodyPr/>
        <a:lstStyle/>
        <a:p>
          <a:endParaRPr lang="en-CA"/>
        </a:p>
      </dgm:t>
    </dgm:pt>
    <dgm:pt modelId="{2FB22336-FE97-467C-A0C8-37BA35C929B0}" type="sibTrans" cxnId="{01AFBA8F-03F0-47E9-9781-E1B825D65FE6}">
      <dgm:prSet/>
      <dgm:spPr/>
      <dgm:t>
        <a:bodyPr/>
        <a:lstStyle/>
        <a:p>
          <a:endParaRPr lang="en-CA"/>
        </a:p>
      </dgm:t>
    </dgm:pt>
    <dgm:pt modelId="{A84733AC-1EDC-4D32-9AA1-FBCF41C22AA8}" type="pres">
      <dgm:prSet presAssocID="{FF2ED03A-AC27-4B0C-A2BA-964C77D8945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B78C1A2-C358-4082-9987-88EC27ABD6A5}" type="pres">
      <dgm:prSet presAssocID="{45F24C47-32D7-4A1E-9D74-48DF1FDFD82E}" presName="vertOne" presStyleCnt="0"/>
      <dgm:spPr/>
    </dgm:pt>
    <dgm:pt modelId="{BF2F458F-3DED-469D-96B3-83AF6F9FC602}" type="pres">
      <dgm:prSet presAssocID="{45F24C47-32D7-4A1E-9D74-48DF1FDFD82E}" presName="txOne" presStyleLbl="node0" presStyleIdx="0" presStyleCnt="1" custLinFactNeighborX="0" custLinFactNeighborY="-26855">
        <dgm:presLayoutVars>
          <dgm:chPref val="3"/>
        </dgm:presLayoutVars>
      </dgm:prSet>
      <dgm:spPr/>
    </dgm:pt>
    <dgm:pt modelId="{F80DF64D-30E0-41EF-8689-E68D194E144F}" type="pres">
      <dgm:prSet presAssocID="{45F24C47-32D7-4A1E-9D74-48DF1FDFD82E}" presName="parTransOne" presStyleCnt="0"/>
      <dgm:spPr/>
    </dgm:pt>
    <dgm:pt modelId="{567376CB-3B5A-42BC-A078-64FDA2E230BB}" type="pres">
      <dgm:prSet presAssocID="{45F24C47-32D7-4A1E-9D74-48DF1FDFD82E}" presName="horzOne" presStyleCnt="0"/>
      <dgm:spPr/>
    </dgm:pt>
    <dgm:pt modelId="{E59FB116-5662-46CF-A808-8B13BCEF4EDF}" type="pres">
      <dgm:prSet presAssocID="{7DA3EA9A-09A8-40EF-8626-9753A8DC8A29}" presName="vertTwo" presStyleCnt="0"/>
      <dgm:spPr/>
    </dgm:pt>
    <dgm:pt modelId="{F2E38D1A-8266-41F6-9B87-639AF8EF321D}" type="pres">
      <dgm:prSet presAssocID="{7DA3EA9A-09A8-40EF-8626-9753A8DC8A29}" presName="txTwo" presStyleLbl="node2" presStyleIdx="0" presStyleCnt="2">
        <dgm:presLayoutVars>
          <dgm:chPref val="3"/>
        </dgm:presLayoutVars>
      </dgm:prSet>
      <dgm:spPr/>
    </dgm:pt>
    <dgm:pt modelId="{E3A6C0E1-0797-449A-8162-C25EE1077F97}" type="pres">
      <dgm:prSet presAssocID="{7DA3EA9A-09A8-40EF-8626-9753A8DC8A29}" presName="parTransTwo" presStyleCnt="0"/>
      <dgm:spPr/>
    </dgm:pt>
    <dgm:pt modelId="{91D5B53C-442D-455C-B712-2BDAED9D8D9F}" type="pres">
      <dgm:prSet presAssocID="{7DA3EA9A-09A8-40EF-8626-9753A8DC8A29}" presName="horzTwo" presStyleCnt="0"/>
      <dgm:spPr/>
    </dgm:pt>
    <dgm:pt modelId="{0A7BE842-514C-4654-9797-D0A7603AE69D}" type="pres">
      <dgm:prSet presAssocID="{FB29F8BE-3CF3-459E-8656-C302EFC53997}" presName="vertThree" presStyleCnt="0"/>
      <dgm:spPr/>
    </dgm:pt>
    <dgm:pt modelId="{2A1AA654-3268-45A7-80AB-46A91119BC61}" type="pres">
      <dgm:prSet presAssocID="{FB29F8BE-3CF3-459E-8656-C302EFC53997}" presName="txThree" presStyleLbl="node3" presStyleIdx="0" presStyleCnt="3">
        <dgm:presLayoutVars>
          <dgm:chPref val="3"/>
        </dgm:presLayoutVars>
      </dgm:prSet>
      <dgm:spPr/>
    </dgm:pt>
    <dgm:pt modelId="{E7EA905C-04E3-484C-8445-1681D447E01A}" type="pres">
      <dgm:prSet presAssocID="{FB29F8BE-3CF3-459E-8656-C302EFC53997}" presName="horzThree" presStyleCnt="0"/>
      <dgm:spPr/>
    </dgm:pt>
    <dgm:pt modelId="{5F6D0A16-E4D8-4715-816D-2BC443FCF109}" type="pres">
      <dgm:prSet presAssocID="{5B570D03-3CB1-4142-8B6C-105E5652A5B8}" presName="sibSpaceThree" presStyleCnt="0"/>
      <dgm:spPr/>
    </dgm:pt>
    <dgm:pt modelId="{7122AB9C-CC2F-4485-A2D3-898FA292DF77}" type="pres">
      <dgm:prSet presAssocID="{C7EC3FED-9156-458E-9633-4CD04B757B00}" presName="vertThree" presStyleCnt="0"/>
      <dgm:spPr/>
    </dgm:pt>
    <dgm:pt modelId="{4DE27156-D652-400E-A85C-B41F33A739EA}" type="pres">
      <dgm:prSet presAssocID="{C7EC3FED-9156-458E-9633-4CD04B757B00}" presName="txThree" presStyleLbl="node3" presStyleIdx="1" presStyleCnt="3">
        <dgm:presLayoutVars>
          <dgm:chPref val="3"/>
        </dgm:presLayoutVars>
      </dgm:prSet>
      <dgm:spPr/>
    </dgm:pt>
    <dgm:pt modelId="{64172B99-90B1-40CE-8B86-BE19341B5737}" type="pres">
      <dgm:prSet presAssocID="{C7EC3FED-9156-458E-9633-4CD04B757B00}" presName="horzThree" presStyleCnt="0"/>
      <dgm:spPr/>
    </dgm:pt>
    <dgm:pt modelId="{B4CDC9B9-3E76-4E81-A4B5-0603726AA86E}" type="pres">
      <dgm:prSet presAssocID="{1E4841AF-7FC6-4C32-8464-F294EC51E7C1}" presName="sibSpaceTwo" presStyleCnt="0"/>
      <dgm:spPr/>
    </dgm:pt>
    <dgm:pt modelId="{622D41C0-35C9-4F3F-8E12-7CD65E8CD1C2}" type="pres">
      <dgm:prSet presAssocID="{E538BF71-12BE-4CB0-9239-586D83878BD0}" presName="vertTwo" presStyleCnt="0"/>
      <dgm:spPr/>
    </dgm:pt>
    <dgm:pt modelId="{1A81BA97-3103-4062-83E3-A38E1D0334FA}" type="pres">
      <dgm:prSet presAssocID="{E538BF71-12BE-4CB0-9239-586D83878BD0}" presName="txTwo" presStyleLbl="node2" presStyleIdx="1" presStyleCnt="2">
        <dgm:presLayoutVars>
          <dgm:chPref val="3"/>
        </dgm:presLayoutVars>
      </dgm:prSet>
      <dgm:spPr/>
    </dgm:pt>
    <dgm:pt modelId="{8466E5FC-422B-48BA-A4B8-DCD44C958785}" type="pres">
      <dgm:prSet presAssocID="{E538BF71-12BE-4CB0-9239-586D83878BD0}" presName="parTransTwo" presStyleCnt="0"/>
      <dgm:spPr/>
    </dgm:pt>
    <dgm:pt modelId="{19E01750-F23B-48CC-9408-683BFF0D9AD8}" type="pres">
      <dgm:prSet presAssocID="{E538BF71-12BE-4CB0-9239-586D83878BD0}" presName="horzTwo" presStyleCnt="0"/>
      <dgm:spPr/>
    </dgm:pt>
    <dgm:pt modelId="{5513638D-703A-49BE-88FC-FC56BD867EC2}" type="pres">
      <dgm:prSet presAssocID="{9FDB21E7-54F5-4D02-9C26-BDE905C9111C}" presName="vertThree" presStyleCnt="0"/>
      <dgm:spPr/>
    </dgm:pt>
    <dgm:pt modelId="{EF9BDA01-C418-4CEE-979C-1B91D389A03A}" type="pres">
      <dgm:prSet presAssocID="{9FDB21E7-54F5-4D02-9C26-BDE905C9111C}" presName="txThree" presStyleLbl="node3" presStyleIdx="2" presStyleCnt="3">
        <dgm:presLayoutVars>
          <dgm:chPref val="3"/>
        </dgm:presLayoutVars>
      </dgm:prSet>
      <dgm:spPr/>
    </dgm:pt>
    <dgm:pt modelId="{EC374D7B-517C-4E9B-B114-42D001D0F6CA}" type="pres">
      <dgm:prSet presAssocID="{9FDB21E7-54F5-4D02-9C26-BDE905C9111C}" presName="horzThree" presStyleCnt="0"/>
      <dgm:spPr/>
    </dgm:pt>
  </dgm:ptLst>
  <dgm:cxnLst>
    <dgm:cxn modelId="{669EFB0D-68BE-4FAD-91A8-ACE09970B31F}" srcId="{45F24C47-32D7-4A1E-9D74-48DF1FDFD82E}" destId="{E538BF71-12BE-4CB0-9239-586D83878BD0}" srcOrd="1" destOrd="0" parTransId="{FE16F399-D73B-4F26-9585-52A78984AB2B}" sibTransId="{B9C7E2B5-75D2-4EEA-8D5F-F2F2B57C9B91}"/>
    <dgm:cxn modelId="{86D61829-BF86-4CF8-A712-6112C8552D46}" type="presOf" srcId="{45F24C47-32D7-4A1E-9D74-48DF1FDFD82E}" destId="{BF2F458F-3DED-469D-96B3-83AF6F9FC602}" srcOrd="0" destOrd="0" presId="urn:microsoft.com/office/officeart/2005/8/layout/hierarchy4"/>
    <dgm:cxn modelId="{42468D34-5E10-4E56-B91D-72E811F8FCB6}" type="presOf" srcId="{9FDB21E7-54F5-4D02-9C26-BDE905C9111C}" destId="{EF9BDA01-C418-4CEE-979C-1B91D389A03A}" srcOrd="0" destOrd="0" presId="urn:microsoft.com/office/officeart/2005/8/layout/hierarchy4"/>
    <dgm:cxn modelId="{08E28F34-5A73-4EF6-B3CC-C9FBFBBF1D8D}" type="presOf" srcId="{E538BF71-12BE-4CB0-9239-586D83878BD0}" destId="{1A81BA97-3103-4062-83E3-A38E1D0334FA}" srcOrd="0" destOrd="0" presId="urn:microsoft.com/office/officeart/2005/8/layout/hierarchy4"/>
    <dgm:cxn modelId="{1AA69C62-9363-4034-9A48-A18162E1ACB7}" type="presOf" srcId="{7DA3EA9A-09A8-40EF-8626-9753A8DC8A29}" destId="{F2E38D1A-8266-41F6-9B87-639AF8EF321D}" srcOrd="0" destOrd="0" presId="urn:microsoft.com/office/officeart/2005/8/layout/hierarchy4"/>
    <dgm:cxn modelId="{62450443-2859-4C6F-B9D2-9869F7F5E66F}" type="presOf" srcId="{FF2ED03A-AC27-4B0C-A2BA-964C77D8945E}" destId="{A84733AC-1EDC-4D32-9AA1-FBCF41C22AA8}" srcOrd="0" destOrd="0" presId="urn:microsoft.com/office/officeart/2005/8/layout/hierarchy4"/>
    <dgm:cxn modelId="{5F78C363-5D6E-4F2B-9516-98F01F8D9C5E}" srcId="{7DA3EA9A-09A8-40EF-8626-9753A8DC8A29}" destId="{FB29F8BE-3CF3-459E-8656-C302EFC53997}" srcOrd="0" destOrd="0" parTransId="{C3B3B0BF-652A-44F6-8B7D-3C4B514AB341}" sibTransId="{5B570D03-3CB1-4142-8B6C-105E5652A5B8}"/>
    <dgm:cxn modelId="{7AA20347-F4CE-4FFC-A69A-B0F10DEE9467}" type="presOf" srcId="{C7EC3FED-9156-458E-9633-4CD04B757B00}" destId="{4DE27156-D652-400E-A85C-B41F33A739EA}" srcOrd="0" destOrd="0" presId="urn:microsoft.com/office/officeart/2005/8/layout/hierarchy4"/>
    <dgm:cxn modelId="{A6B2827E-948F-4E0E-819E-0C69823D56CB}" srcId="{45F24C47-32D7-4A1E-9D74-48DF1FDFD82E}" destId="{7DA3EA9A-09A8-40EF-8626-9753A8DC8A29}" srcOrd="0" destOrd="0" parTransId="{E94BC733-F0F8-475F-8FC4-D4C932E39E91}" sibTransId="{1E4841AF-7FC6-4C32-8464-F294EC51E7C1}"/>
    <dgm:cxn modelId="{01AFBA8F-03F0-47E9-9781-E1B825D65FE6}" srcId="{E538BF71-12BE-4CB0-9239-586D83878BD0}" destId="{9FDB21E7-54F5-4D02-9C26-BDE905C9111C}" srcOrd="0" destOrd="0" parTransId="{AA45E6CB-6457-4344-B0B5-6FA34C5E9A9C}" sibTransId="{2FB22336-FE97-467C-A0C8-37BA35C929B0}"/>
    <dgm:cxn modelId="{1AADB6D6-86A8-440C-97CD-50D2DD007470}" srcId="{7DA3EA9A-09A8-40EF-8626-9753A8DC8A29}" destId="{C7EC3FED-9156-458E-9633-4CD04B757B00}" srcOrd="1" destOrd="0" parTransId="{D52607E4-56A9-4545-9F95-DE9550DD3CB5}" sibTransId="{49C4D9CB-66AB-474F-83F1-9F3E95B5B538}"/>
    <dgm:cxn modelId="{44B196E7-997C-4561-BE93-79161F846271}" srcId="{FF2ED03A-AC27-4B0C-A2BA-964C77D8945E}" destId="{45F24C47-32D7-4A1E-9D74-48DF1FDFD82E}" srcOrd="0" destOrd="0" parTransId="{4B6E761E-67C6-4AB9-B642-89478A572BD3}" sibTransId="{4A04FE78-7EA7-4F5A-A07A-7CF212E764C1}"/>
    <dgm:cxn modelId="{051169F5-C755-43BE-BA5A-95C8EE81F62E}" type="presOf" srcId="{FB29F8BE-3CF3-459E-8656-C302EFC53997}" destId="{2A1AA654-3268-45A7-80AB-46A91119BC61}" srcOrd="0" destOrd="0" presId="urn:microsoft.com/office/officeart/2005/8/layout/hierarchy4"/>
    <dgm:cxn modelId="{8223984A-DB22-4C4D-86DD-A1F277CD2E20}" type="presParOf" srcId="{A84733AC-1EDC-4D32-9AA1-FBCF41C22AA8}" destId="{CB78C1A2-C358-4082-9987-88EC27ABD6A5}" srcOrd="0" destOrd="0" presId="urn:microsoft.com/office/officeart/2005/8/layout/hierarchy4"/>
    <dgm:cxn modelId="{20EA207E-704D-4926-B052-432A18CDB785}" type="presParOf" srcId="{CB78C1A2-C358-4082-9987-88EC27ABD6A5}" destId="{BF2F458F-3DED-469D-96B3-83AF6F9FC602}" srcOrd="0" destOrd="0" presId="urn:microsoft.com/office/officeart/2005/8/layout/hierarchy4"/>
    <dgm:cxn modelId="{7EBC9B1E-A7A4-483F-80A2-18407C83FA6A}" type="presParOf" srcId="{CB78C1A2-C358-4082-9987-88EC27ABD6A5}" destId="{F80DF64D-30E0-41EF-8689-E68D194E144F}" srcOrd="1" destOrd="0" presId="urn:microsoft.com/office/officeart/2005/8/layout/hierarchy4"/>
    <dgm:cxn modelId="{01B79D97-3A05-4ECF-9554-9B1FF918D266}" type="presParOf" srcId="{CB78C1A2-C358-4082-9987-88EC27ABD6A5}" destId="{567376CB-3B5A-42BC-A078-64FDA2E230BB}" srcOrd="2" destOrd="0" presId="urn:microsoft.com/office/officeart/2005/8/layout/hierarchy4"/>
    <dgm:cxn modelId="{C0B0558E-9730-4241-8F4B-C95518554C37}" type="presParOf" srcId="{567376CB-3B5A-42BC-A078-64FDA2E230BB}" destId="{E59FB116-5662-46CF-A808-8B13BCEF4EDF}" srcOrd="0" destOrd="0" presId="urn:microsoft.com/office/officeart/2005/8/layout/hierarchy4"/>
    <dgm:cxn modelId="{BC2BA88F-3EAE-473B-B0C3-25C357CA625C}" type="presParOf" srcId="{E59FB116-5662-46CF-A808-8B13BCEF4EDF}" destId="{F2E38D1A-8266-41F6-9B87-639AF8EF321D}" srcOrd="0" destOrd="0" presId="urn:microsoft.com/office/officeart/2005/8/layout/hierarchy4"/>
    <dgm:cxn modelId="{C3CB8F67-2B4B-4012-956D-CC94F864E20F}" type="presParOf" srcId="{E59FB116-5662-46CF-A808-8B13BCEF4EDF}" destId="{E3A6C0E1-0797-449A-8162-C25EE1077F97}" srcOrd="1" destOrd="0" presId="urn:microsoft.com/office/officeart/2005/8/layout/hierarchy4"/>
    <dgm:cxn modelId="{11A24195-CC43-4C70-B8AC-42BE3056D5A7}" type="presParOf" srcId="{E59FB116-5662-46CF-A808-8B13BCEF4EDF}" destId="{91D5B53C-442D-455C-B712-2BDAED9D8D9F}" srcOrd="2" destOrd="0" presId="urn:microsoft.com/office/officeart/2005/8/layout/hierarchy4"/>
    <dgm:cxn modelId="{FACB50AD-16D0-4A07-A6BA-F2589AF397C7}" type="presParOf" srcId="{91D5B53C-442D-455C-B712-2BDAED9D8D9F}" destId="{0A7BE842-514C-4654-9797-D0A7603AE69D}" srcOrd="0" destOrd="0" presId="urn:microsoft.com/office/officeart/2005/8/layout/hierarchy4"/>
    <dgm:cxn modelId="{62940D3A-091D-47C0-82BA-69CD84D471E5}" type="presParOf" srcId="{0A7BE842-514C-4654-9797-D0A7603AE69D}" destId="{2A1AA654-3268-45A7-80AB-46A91119BC61}" srcOrd="0" destOrd="0" presId="urn:microsoft.com/office/officeart/2005/8/layout/hierarchy4"/>
    <dgm:cxn modelId="{7F62DF27-EEC6-4B93-84B3-49C9E8F3CFA7}" type="presParOf" srcId="{0A7BE842-514C-4654-9797-D0A7603AE69D}" destId="{E7EA905C-04E3-484C-8445-1681D447E01A}" srcOrd="1" destOrd="0" presId="urn:microsoft.com/office/officeart/2005/8/layout/hierarchy4"/>
    <dgm:cxn modelId="{696A5B79-9D47-4529-A152-B645C98E8510}" type="presParOf" srcId="{91D5B53C-442D-455C-B712-2BDAED9D8D9F}" destId="{5F6D0A16-E4D8-4715-816D-2BC443FCF109}" srcOrd="1" destOrd="0" presId="urn:microsoft.com/office/officeart/2005/8/layout/hierarchy4"/>
    <dgm:cxn modelId="{A27B8EC5-D4A4-4FB9-AADB-E812F35FC34C}" type="presParOf" srcId="{91D5B53C-442D-455C-B712-2BDAED9D8D9F}" destId="{7122AB9C-CC2F-4485-A2D3-898FA292DF77}" srcOrd="2" destOrd="0" presId="urn:microsoft.com/office/officeart/2005/8/layout/hierarchy4"/>
    <dgm:cxn modelId="{6A4B13F7-9F23-419C-B4F6-96E9A207C8E6}" type="presParOf" srcId="{7122AB9C-CC2F-4485-A2D3-898FA292DF77}" destId="{4DE27156-D652-400E-A85C-B41F33A739EA}" srcOrd="0" destOrd="0" presId="urn:microsoft.com/office/officeart/2005/8/layout/hierarchy4"/>
    <dgm:cxn modelId="{5D0C73BC-6339-414B-995B-8D30DDF7FDEB}" type="presParOf" srcId="{7122AB9C-CC2F-4485-A2D3-898FA292DF77}" destId="{64172B99-90B1-40CE-8B86-BE19341B5737}" srcOrd="1" destOrd="0" presId="urn:microsoft.com/office/officeart/2005/8/layout/hierarchy4"/>
    <dgm:cxn modelId="{FB315647-F931-4E43-B04F-CDF65F5DD35A}" type="presParOf" srcId="{567376CB-3B5A-42BC-A078-64FDA2E230BB}" destId="{B4CDC9B9-3E76-4E81-A4B5-0603726AA86E}" srcOrd="1" destOrd="0" presId="urn:microsoft.com/office/officeart/2005/8/layout/hierarchy4"/>
    <dgm:cxn modelId="{688AB2F4-B3F3-4BB0-874D-FF0EE541B83F}" type="presParOf" srcId="{567376CB-3B5A-42BC-A078-64FDA2E230BB}" destId="{622D41C0-35C9-4F3F-8E12-7CD65E8CD1C2}" srcOrd="2" destOrd="0" presId="urn:microsoft.com/office/officeart/2005/8/layout/hierarchy4"/>
    <dgm:cxn modelId="{C1AB44C0-4C5C-40BD-B09C-8FD7161D563E}" type="presParOf" srcId="{622D41C0-35C9-4F3F-8E12-7CD65E8CD1C2}" destId="{1A81BA97-3103-4062-83E3-A38E1D0334FA}" srcOrd="0" destOrd="0" presId="urn:microsoft.com/office/officeart/2005/8/layout/hierarchy4"/>
    <dgm:cxn modelId="{E0B0DE8D-7999-4784-9D29-AEDEB38A2C10}" type="presParOf" srcId="{622D41C0-35C9-4F3F-8E12-7CD65E8CD1C2}" destId="{8466E5FC-422B-48BA-A4B8-DCD44C958785}" srcOrd="1" destOrd="0" presId="urn:microsoft.com/office/officeart/2005/8/layout/hierarchy4"/>
    <dgm:cxn modelId="{6B44462F-CCBA-4BFA-8D85-776C73CD62AC}" type="presParOf" srcId="{622D41C0-35C9-4F3F-8E12-7CD65E8CD1C2}" destId="{19E01750-F23B-48CC-9408-683BFF0D9AD8}" srcOrd="2" destOrd="0" presId="urn:microsoft.com/office/officeart/2005/8/layout/hierarchy4"/>
    <dgm:cxn modelId="{97E90B0A-6339-4930-8BE4-7F63C8B07ED0}" type="presParOf" srcId="{19E01750-F23B-48CC-9408-683BFF0D9AD8}" destId="{5513638D-703A-49BE-88FC-FC56BD867EC2}" srcOrd="0" destOrd="0" presId="urn:microsoft.com/office/officeart/2005/8/layout/hierarchy4"/>
    <dgm:cxn modelId="{DCE02E68-E28E-46A0-A77E-B5C0B5F9145A}" type="presParOf" srcId="{5513638D-703A-49BE-88FC-FC56BD867EC2}" destId="{EF9BDA01-C418-4CEE-979C-1B91D389A03A}" srcOrd="0" destOrd="0" presId="urn:microsoft.com/office/officeart/2005/8/layout/hierarchy4"/>
    <dgm:cxn modelId="{AA90BD1E-A259-47CE-A943-C280FD18A897}" type="presParOf" srcId="{5513638D-703A-49BE-88FC-FC56BD867EC2}" destId="{EC374D7B-517C-4E9B-B114-42D001D0F6C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A307C6-0F5B-4DD3-AE3A-91F785640793}" type="doc">
      <dgm:prSet loTypeId="urn:microsoft.com/office/officeart/2005/8/layout/vProcess5" loCatId="process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CA"/>
        </a:p>
      </dgm:t>
    </dgm:pt>
    <dgm:pt modelId="{F19895F5-0CBE-41E8-B21A-6A78ED9791BC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CA" sz="2000" b="1" dirty="0">
              <a:solidFill>
                <a:schemeClr val="tx1"/>
              </a:solidFill>
            </a:rPr>
            <a:t>Alumni:</a:t>
          </a:r>
        </a:p>
        <a:p>
          <a:pPr>
            <a:buFont typeface="Wingdings" panose="05000000000000000000" pitchFamily="2" charset="2"/>
            <a:buChar char="Ø"/>
          </a:pPr>
          <a:r>
            <a:rPr lang="he-IL" sz="20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rPr>
            <a:t>ﭏ</a:t>
          </a:r>
          <a:r>
            <a:rPr lang="en-CA" sz="20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rPr>
            <a:t>  </a:t>
          </a:r>
          <a:r>
            <a:rPr lang="en-CA" sz="1600" dirty="0">
              <a:solidFill>
                <a:schemeClr val="tx1"/>
              </a:solidFill>
            </a:rPr>
            <a:t>Engagement of alumni with current students and college through mentorship programs</a:t>
          </a:r>
          <a:endParaRPr lang="en-CA" sz="1600" b="1" dirty="0">
            <a:solidFill>
              <a:schemeClr val="tx1"/>
            </a:solidFill>
          </a:endParaRPr>
        </a:p>
      </dgm:t>
    </dgm:pt>
    <dgm:pt modelId="{632A5FD4-6C08-41A6-A820-9B65939C814A}" type="parTrans" cxnId="{742BC281-122B-48CE-99A5-51CFEDBD16B0}">
      <dgm:prSet/>
      <dgm:spPr/>
      <dgm:t>
        <a:bodyPr/>
        <a:lstStyle/>
        <a:p>
          <a:endParaRPr lang="en-CA">
            <a:solidFill>
              <a:schemeClr val="tx1"/>
            </a:solidFill>
          </a:endParaRPr>
        </a:p>
      </dgm:t>
    </dgm:pt>
    <dgm:pt modelId="{81A67F5E-10B1-47A8-8228-798AEF2B31FC}" type="sibTrans" cxnId="{742BC281-122B-48CE-99A5-51CFEDBD16B0}">
      <dgm:prSet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endParaRPr lang="en-CA">
            <a:solidFill>
              <a:schemeClr val="tx1"/>
            </a:solidFill>
          </a:endParaRPr>
        </a:p>
      </dgm:t>
    </dgm:pt>
    <dgm:pt modelId="{17542D99-DFC4-454E-B6CE-2F288B3BBCCC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CA" sz="2000" b="1" dirty="0">
              <a:solidFill>
                <a:schemeClr val="tx1"/>
              </a:solidFill>
            </a:rPr>
            <a:t>Current Cohort:</a:t>
          </a:r>
        </a:p>
        <a:p>
          <a:pPr>
            <a:buFont typeface="Wingdings" panose="05000000000000000000" pitchFamily="2" charset="2"/>
            <a:buChar char="Ø"/>
          </a:pPr>
          <a:r>
            <a:rPr lang="he-IL" sz="16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rPr>
            <a:t>ﭏ</a:t>
          </a:r>
          <a:r>
            <a:rPr lang="en-CA" sz="16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rPr>
            <a:t>   </a:t>
          </a:r>
          <a:r>
            <a:rPr lang="en-CA" sz="1600" dirty="0">
              <a:solidFill>
                <a:schemeClr val="tx1"/>
              </a:solidFill>
            </a:rPr>
            <a:t>Tie up for students and corporates</a:t>
          </a:r>
        </a:p>
        <a:p>
          <a:pPr>
            <a:buFont typeface="Wingdings" panose="05000000000000000000" pitchFamily="2" charset="2"/>
            <a:buChar char="Ø"/>
          </a:pPr>
          <a:r>
            <a:rPr lang="he-IL" sz="16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rPr>
            <a:t>ﭏ</a:t>
          </a:r>
          <a:r>
            <a:rPr lang="en-CA" sz="16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rPr>
            <a:t>   </a:t>
          </a:r>
          <a:r>
            <a:rPr lang="en-CA" sz="1600" dirty="0">
              <a:solidFill>
                <a:schemeClr val="tx1"/>
              </a:solidFill>
            </a:rPr>
            <a:t>Brand Development of the MSBA program</a:t>
          </a:r>
        </a:p>
        <a:p>
          <a:pPr>
            <a:buFont typeface="Wingdings" panose="05000000000000000000" pitchFamily="2" charset="2"/>
            <a:buChar char="Ø"/>
          </a:pPr>
          <a:r>
            <a:rPr lang="he-IL" sz="16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rPr>
            <a:t>ﭏ</a:t>
          </a:r>
          <a:r>
            <a:rPr lang="en-CA" sz="16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rPr>
            <a:t>   </a:t>
          </a:r>
          <a:r>
            <a:rPr lang="en-CA" sz="1600" dirty="0">
              <a:solidFill>
                <a:schemeClr val="tx1"/>
              </a:solidFill>
            </a:rPr>
            <a:t>Profile development / portfolio enhancement</a:t>
          </a:r>
        </a:p>
      </dgm:t>
    </dgm:pt>
    <dgm:pt modelId="{D7EB3B6F-4E93-4CB6-A9BF-3ABAB03253AA}" type="parTrans" cxnId="{7BA7853E-6113-4C6C-8130-7388F625486A}">
      <dgm:prSet/>
      <dgm:spPr/>
      <dgm:t>
        <a:bodyPr/>
        <a:lstStyle/>
        <a:p>
          <a:endParaRPr lang="en-CA">
            <a:solidFill>
              <a:schemeClr val="tx1"/>
            </a:solidFill>
          </a:endParaRPr>
        </a:p>
      </dgm:t>
    </dgm:pt>
    <dgm:pt modelId="{1D423F67-44CE-494A-B3A4-D139BCBEF5DE}" type="sibTrans" cxnId="{7BA7853E-6113-4C6C-8130-7388F625486A}">
      <dgm:prSet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endParaRPr lang="en-CA">
            <a:solidFill>
              <a:schemeClr val="tx1"/>
            </a:solidFill>
          </a:endParaRPr>
        </a:p>
      </dgm:t>
    </dgm:pt>
    <dgm:pt modelId="{3901AE7C-FC61-454A-B38E-0FD8BC9763CB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CA" sz="2000" b="1" dirty="0">
              <a:solidFill>
                <a:schemeClr val="tx1"/>
              </a:solidFill>
            </a:rPr>
            <a:t>Future Cohort Expansion:</a:t>
          </a:r>
        </a:p>
        <a:p>
          <a:pPr>
            <a:buFont typeface="Wingdings" panose="05000000000000000000" pitchFamily="2" charset="2"/>
            <a:buChar char="Ø"/>
          </a:pPr>
          <a:r>
            <a:rPr lang="he-IL" sz="20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rPr>
            <a:t>ﭏ</a:t>
          </a:r>
          <a:r>
            <a:rPr lang="en-CA" sz="16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rPr>
            <a:t>   </a:t>
          </a:r>
          <a:r>
            <a:rPr lang="en-CA" sz="1600" dirty="0">
              <a:solidFill>
                <a:schemeClr val="tx1"/>
              </a:solidFill>
            </a:rPr>
            <a:t>Contests &amp; Projects during application season showcasing brand value of MSBA globally</a:t>
          </a:r>
        </a:p>
        <a:p>
          <a:pPr>
            <a:buFont typeface="Wingdings" panose="05000000000000000000" pitchFamily="2" charset="2"/>
            <a:buChar char="Ø"/>
          </a:pPr>
          <a:r>
            <a:rPr lang="he-IL" sz="16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rPr>
            <a:t>ﭏ</a:t>
          </a:r>
          <a:r>
            <a:rPr lang="en-CA" sz="16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rPr>
            <a:t>   </a:t>
          </a:r>
          <a:r>
            <a:rPr lang="en-CA" sz="1600" dirty="0">
              <a:solidFill>
                <a:schemeClr val="tx1"/>
              </a:solidFill>
            </a:rPr>
            <a:t>Creating a huge pool of students to select from</a:t>
          </a:r>
          <a:br>
            <a:rPr lang="en-CA" sz="1500" dirty="0">
              <a:solidFill>
                <a:schemeClr val="tx1"/>
              </a:solidFill>
            </a:rPr>
          </a:br>
          <a:endParaRPr lang="en-CA" sz="1500" dirty="0">
            <a:solidFill>
              <a:schemeClr val="tx1"/>
            </a:solidFill>
          </a:endParaRPr>
        </a:p>
      </dgm:t>
    </dgm:pt>
    <dgm:pt modelId="{9CA354F7-35D5-41C1-B6F2-1F27F4A613BD}" type="parTrans" cxnId="{008B4FF0-540A-4E26-9129-079C0209FA35}">
      <dgm:prSet/>
      <dgm:spPr/>
      <dgm:t>
        <a:bodyPr/>
        <a:lstStyle/>
        <a:p>
          <a:endParaRPr lang="en-CA">
            <a:solidFill>
              <a:schemeClr val="tx1"/>
            </a:solidFill>
          </a:endParaRPr>
        </a:p>
      </dgm:t>
    </dgm:pt>
    <dgm:pt modelId="{C0003F3F-1958-44FD-8CB4-3E151BF42E43}" type="sibTrans" cxnId="{008B4FF0-540A-4E26-9129-079C0209FA35}">
      <dgm:prSet/>
      <dgm:spPr/>
      <dgm:t>
        <a:bodyPr/>
        <a:lstStyle/>
        <a:p>
          <a:endParaRPr lang="en-CA">
            <a:solidFill>
              <a:schemeClr val="tx1"/>
            </a:solidFill>
          </a:endParaRPr>
        </a:p>
      </dgm:t>
    </dgm:pt>
    <dgm:pt modelId="{2CF44CFE-547B-4346-BA82-82E8E4E1362D}" type="pres">
      <dgm:prSet presAssocID="{49A307C6-0F5B-4DD3-AE3A-91F785640793}" presName="outerComposite" presStyleCnt="0">
        <dgm:presLayoutVars>
          <dgm:chMax val="5"/>
          <dgm:dir/>
          <dgm:resizeHandles val="exact"/>
        </dgm:presLayoutVars>
      </dgm:prSet>
      <dgm:spPr/>
    </dgm:pt>
    <dgm:pt modelId="{D4D39840-EBD1-429C-BDF1-A96F6726FE0C}" type="pres">
      <dgm:prSet presAssocID="{49A307C6-0F5B-4DD3-AE3A-91F785640793}" presName="dummyMaxCanvas" presStyleCnt="0">
        <dgm:presLayoutVars/>
      </dgm:prSet>
      <dgm:spPr/>
    </dgm:pt>
    <dgm:pt modelId="{1FF10D23-34F5-4694-8309-06A72F092085}" type="pres">
      <dgm:prSet presAssocID="{49A307C6-0F5B-4DD3-AE3A-91F785640793}" presName="ThreeNodes_1" presStyleLbl="node1" presStyleIdx="0" presStyleCnt="3">
        <dgm:presLayoutVars>
          <dgm:bulletEnabled val="1"/>
        </dgm:presLayoutVars>
      </dgm:prSet>
      <dgm:spPr/>
    </dgm:pt>
    <dgm:pt modelId="{BAD1AC6F-CA71-40CD-8F50-A8A6E157B5CD}" type="pres">
      <dgm:prSet presAssocID="{49A307C6-0F5B-4DD3-AE3A-91F785640793}" presName="ThreeNodes_2" presStyleLbl="node1" presStyleIdx="1" presStyleCnt="3">
        <dgm:presLayoutVars>
          <dgm:bulletEnabled val="1"/>
        </dgm:presLayoutVars>
      </dgm:prSet>
      <dgm:spPr/>
    </dgm:pt>
    <dgm:pt modelId="{FB8A2FA1-B676-484A-AFEF-B402ACCA9AD6}" type="pres">
      <dgm:prSet presAssocID="{49A307C6-0F5B-4DD3-AE3A-91F785640793}" presName="ThreeNodes_3" presStyleLbl="node1" presStyleIdx="2" presStyleCnt="3" custScaleX="101054">
        <dgm:presLayoutVars>
          <dgm:bulletEnabled val="1"/>
        </dgm:presLayoutVars>
      </dgm:prSet>
      <dgm:spPr/>
    </dgm:pt>
    <dgm:pt modelId="{CB650566-B934-4FF7-8A13-3596C1C2E266}" type="pres">
      <dgm:prSet presAssocID="{49A307C6-0F5B-4DD3-AE3A-91F785640793}" presName="ThreeConn_1-2" presStyleLbl="fgAccFollowNode1" presStyleIdx="0" presStyleCnt="2">
        <dgm:presLayoutVars>
          <dgm:bulletEnabled val="1"/>
        </dgm:presLayoutVars>
      </dgm:prSet>
      <dgm:spPr/>
    </dgm:pt>
    <dgm:pt modelId="{FDE23084-0BA0-4C57-875C-6605AE3BC8D2}" type="pres">
      <dgm:prSet presAssocID="{49A307C6-0F5B-4DD3-AE3A-91F785640793}" presName="ThreeConn_2-3" presStyleLbl="fgAccFollowNode1" presStyleIdx="1" presStyleCnt="2">
        <dgm:presLayoutVars>
          <dgm:bulletEnabled val="1"/>
        </dgm:presLayoutVars>
      </dgm:prSet>
      <dgm:spPr/>
    </dgm:pt>
    <dgm:pt modelId="{3321560B-DBC0-4927-9486-1FBE4F73B64D}" type="pres">
      <dgm:prSet presAssocID="{49A307C6-0F5B-4DD3-AE3A-91F785640793}" presName="ThreeNodes_1_text" presStyleLbl="node1" presStyleIdx="2" presStyleCnt="3">
        <dgm:presLayoutVars>
          <dgm:bulletEnabled val="1"/>
        </dgm:presLayoutVars>
      </dgm:prSet>
      <dgm:spPr/>
    </dgm:pt>
    <dgm:pt modelId="{006E04CE-2220-4449-966A-4621F7CEA687}" type="pres">
      <dgm:prSet presAssocID="{49A307C6-0F5B-4DD3-AE3A-91F785640793}" presName="ThreeNodes_2_text" presStyleLbl="node1" presStyleIdx="2" presStyleCnt="3">
        <dgm:presLayoutVars>
          <dgm:bulletEnabled val="1"/>
        </dgm:presLayoutVars>
      </dgm:prSet>
      <dgm:spPr/>
    </dgm:pt>
    <dgm:pt modelId="{F642EB7A-F6B9-4AB1-BB1B-2DA27B5B1DD1}" type="pres">
      <dgm:prSet presAssocID="{49A307C6-0F5B-4DD3-AE3A-91F78564079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10DAA11-E0E9-4D0A-843E-E8FAA0B8D6D2}" type="presOf" srcId="{17542D99-DFC4-454E-B6CE-2F288B3BBCCC}" destId="{006E04CE-2220-4449-966A-4621F7CEA687}" srcOrd="1" destOrd="0" presId="urn:microsoft.com/office/officeart/2005/8/layout/vProcess5"/>
    <dgm:cxn modelId="{5F993B27-40EE-44CD-8CC0-5514F35C45CE}" type="presOf" srcId="{3901AE7C-FC61-454A-B38E-0FD8BC9763CB}" destId="{FB8A2FA1-B676-484A-AFEF-B402ACCA9AD6}" srcOrd="0" destOrd="0" presId="urn:microsoft.com/office/officeart/2005/8/layout/vProcess5"/>
    <dgm:cxn modelId="{7BA7853E-6113-4C6C-8130-7388F625486A}" srcId="{49A307C6-0F5B-4DD3-AE3A-91F785640793}" destId="{17542D99-DFC4-454E-B6CE-2F288B3BBCCC}" srcOrd="1" destOrd="0" parTransId="{D7EB3B6F-4E93-4CB6-A9BF-3ABAB03253AA}" sibTransId="{1D423F67-44CE-494A-B3A4-D139BCBEF5DE}"/>
    <dgm:cxn modelId="{9E60A45B-1802-4F47-8C37-CD2B373011E0}" type="presOf" srcId="{49A307C6-0F5B-4DD3-AE3A-91F785640793}" destId="{2CF44CFE-547B-4346-BA82-82E8E4E1362D}" srcOrd="0" destOrd="0" presId="urn:microsoft.com/office/officeart/2005/8/layout/vProcess5"/>
    <dgm:cxn modelId="{D154C871-8BF4-4125-89BE-DCACBCC8C050}" type="presOf" srcId="{F19895F5-0CBE-41E8-B21A-6A78ED9791BC}" destId="{1FF10D23-34F5-4694-8309-06A72F092085}" srcOrd="0" destOrd="0" presId="urn:microsoft.com/office/officeart/2005/8/layout/vProcess5"/>
    <dgm:cxn modelId="{742BC281-122B-48CE-99A5-51CFEDBD16B0}" srcId="{49A307C6-0F5B-4DD3-AE3A-91F785640793}" destId="{F19895F5-0CBE-41E8-B21A-6A78ED9791BC}" srcOrd="0" destOrd="0" parTransId="{632A5FD4-6C08-41A6-A820-9B65939C814A}" sibTransId="{81A67F5E-10B1-47A8-8228-798AEF2B31FC}"/>
    <dgm:cxn modelId="{DCE80DBB-6B3B-4443-B1EC-24F1076AB042}" type="presOf" srcId="{17542D99-DFC4-454E-B6CE-2F288B3BBCCC}" destId="{BAD1AC6F-CA71-40CD-8F50-A8A6E157B5CD}" srcOrd="0" destOrd="0" presId="urn:microsoft.com/office/officeart/2005/8/layout/vProcess5"/>
    <dgm:cxn modelId="{AA3D86D5-A251-4C29-8980-6F5129F28634}" type="presOf" srcId="{81A67F5E-10B1-47A8-8228-798AEF2B31FC}" destId="{CB650566-B934-4FF7-8A13-3596C1C2E266}" srcOrd="0" destOrd="0" presId="urn:microsoft.com/office/officeart/2005/8/layout/vProcess5"/>
    <dgm:cxn modelId="{46F05AEE-BA9F-464D-8BE6-23AAB2C946D6}" type="presOf" srcId="{F19895F5-0CBE-41E8-B21A-6A78ED9791BC}" destId="{3321560B-DBC0-4927-9486-1FBE4F73B64D}" srcOrd="1" destOrd="0" presId="urn:microsoft.com/office/officeart/2005/8/layout/vProcess5"/>
    <dgm:cxn modelId="{191EDDEF-0550-44C5-B88D-773EEBCDA744}" type="presOf" srcId="{1D423F67-44CE-494A-B3A4-D139BCBEF5DE}" destId="{FDE23084-0BA0-4C57-875C-6605AE3BC8D2}" srcOrd="0" destOrd="0" presId="urn:microsoft.com/office/officeart/2005/8/layout/vProcess5"/>
    <dgm:cxn modelId="{008B4FF0-540A-4E26-9129-079C0209FA35}" srcId="{49A307C6-0F5B-4DD3-AE3A-91F785640793}" destId="{3901AE7C-FC61-454A-B38E-0FD8BC9763CB}" srcOrd="2" destOrd="0" parTransId="{9CA354F7-35D5-41C1-B6F2-1F27F4A613BD}" sibTransId="{C0003F3F-1958-44FD-8CB4-3E151BF42E43}"/>
    <dgm:cxn modelId="{2B563DFF-B082-4D5B-90BE-29B3023D4948}" type="presOf" srcId="{3901AE7C-FC61-454A-B38E-0FD8BC9763CB}" destId="{F642EB7A-F6B9-4AB1-BB1B-2DA27B5B1DD1}" srcOrd="1" destOrd="0" presId="urn:microsoft.com/office/officeart/2005/8/layout/vProcess5"/>
    <dgm:cxn modelId="{C4A8290A-7159-4C29-BB3D-D3198027C500}" type="presParOf" srcId="{2CF44CFE-547B-4346-BA82-82E8E4E1362D}" destId="{D4D39840-EBD1-429C-BDF1-A96F6726FE0C}" srcOrd="0" destOrd="0" presId="urn:microsoft.com/office/officeart/2005/8/layout/vProcess5"/>
    <dgm:cxn modelId="{133726FE-BE01-40A0-A982-D8ED1545FD93}" type="presParOf" srcId="{2CF44CFE-547B-4346-BA82-82E8E4E1362D}" destId="{1FF10D23-34F5-4694-8309-06A72F092085}" srcOrd="1" destOrd="0" presId="urn:microsoft.com/office/officeart/2005/8/layout/vProcess5"/>
    <dgm:cxn modelId="{1F4F05CC-AA47-46FF-9F12-0780D8FCBDD2}" type="presParOf" srcId="{2CF44CFE-547B-4346-BA82-82E8E4E1362D}" destId="{BAD1AC6F-CA71-40CD-8F50-A8A6E157B5CD}" srcOrd="2" destOrd="0" presId="urn:microsoft.com/office/officeart/2005/8/layout/vProcess5"/>
    <dgm:cxn modelId="{77B70CAE-B8C8-46E1-AB88-D2111C937636}" type="presParOf" srcId="{2CF44CFE-547B-4346-BA82-82E8E4E1362D}" destId="{FB8A2FA1-B676-484A-AFEF-B402ACCA9AD6}" srcOrd="3" destOrd="0" presId="urn:microsoft.com/office/officeart/2005/8/layout/vProcess5"/>
    <dgm:cxn modelId="{07BC5F45-B482-4282-956F-FB18A23AA91A}" type="presParOf" srcId="{2CF44CFE-547B-4346-BA82-82E8E4E1362D}" destId="{CB650566-B934-4FF7-8A13-3596C1C2E266}" srcOrd="4" destOrd="0" presId="urn:microsoft.com/office/officeart/2005/8/layout/vProcess5"/>
    <dgm:cxn modelId="{D4BF72DD-CC2E-4685-9158-201155F9660F}" type="presParOf" srcId="{2CF44CFE-547B-4346-BA82-82E8E4E1362D}" destId="{FDE23084-0BA0-4C57-875C-6605AE3BC8D2}" srcOrd="5" destOrd="0" presId="urn:microsoft.com/office/officeart/2005/8/layout/vProcess5"/>
    <dgm:cxn modelId="{E2A5900B-9CCA-46C8-AE33-995E82F39AB3}" type="presParOf" srcId="{2CF44CFE-547B-4346-BA82-82E8E4E1362D}" destId="{3321560B-DBC0-4927-9486-1FBE4F73B64D}" srcOrd="6" destOrd="0" presId="urn:microsoft.com/office/officeart/2005/8/layout/vProcess5"/>
    <dgm:cxn modelId="{93238BBA-1162-41E8-A9F1-E721F7B2601D}" type="presParOf" srcId="{2CF44CFE-547B-4346-BA82-82E8E4E1362D}" destId="{006E04CE-2220-4449-966A-4621F7CEA687}" srcOrd="7" destOrd="0" presId="urn:microsoft.com/office/officeart/2005/8/layout/vProcess5"/>
    <dgm:cxn modelId="{776F1E9E-DF43-4085-927A-FAC6F3678E2B}" type="presParOf" srcId="{2CF44CFE-547B-4346-BA82-82E8E4E1362D}" destId="{F642EB7A-F6B9-4AB1-BB1B-2DA27B5B1DD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F458F-3DED-469D-96B3-83AF6F9FC602}">
      <dsp:nvSpPr>
        <dsp:cNvPr id="0" name=""/>
        <dsp:cNvSpPr/>
      </dsp:nvSpPr>
      <dsp:spPr>
        <a:xfrm>
          <a:off x="1060" y="0"/>
          <a:ext cx="9238131" cy="1476557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…for student and professionals to showcase their knowledge and skills via practical implementation of data science problems and live cases</a:t>
          </a:r>
          <a:endParaRPr lang="en-CA" sz="2000" kern="1200" dirty="0">
            <a:solidFill>
              <a:schemeClr val="tx1"/>
            </a:solidFill>
          </a:endParaRPr>
        </a:p>
      </dsp:txBody>
      <dsp:txXfrm>
        <a:off x="44307" y="43247"/>
        <a:ext cx="9151637" cy="1390063"/>
      </dsp:txXfrm>
    </dsp:sp>
    <dsp:sp modelId="{F2E38D1A-8266-41F6-9B87-639AF8EF321D}">
      <dsp:nvSpPr>
        <dsp:cNvPr id="0" name=""/>
        <dsp:cNvSpPr/>
      </dsp:nvSpPr>
      <dsp:spPr>
        <a:xfrm>
          <a:off x="1060" y="1639071"/>
          <a:ext cx="6034633" cy="1476557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solidFill>
                <a:schemeClr val="tx1"/>
              </a:solidFill>
            </a:rPr>
            <a:t>Development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solidFill>
                <a:schemeClr val="tx1"/>
              </a:solidFill>
            </a:rPr>
            <a:t>Management</a:t>
          </a:r>
        </a:p>
      </dsp:txBody>
      <dsp:txXfrm>
        <a:off x="44307" y="1682318"/>
        <a:ext cx="5948139" cy="1390063"/>
      </dsp:txXfrm>
    </dsp:sp>
    <dsp:sp modelId="{2A1AA654-3268-45A7-80AB-46A91119BC61}">
      <dsp:nvSpPr>
        <dsp:cNvPr id="0" name=""/>
        <dsp:cNvSpPr/>
      </dsp:nvSpPr>
      <dsp:spPr>
        <a:xfrm>
          <a:off x="1060" y="3276322"/>
          <a:ext cx="2955256" cy="1476557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Students &amp; </a:t>
          </a:r>
          <a:r>
            <a:rPr lang="en-US" sz="2000" kern="1200" dirty="0" err="1">
              <a:solidFill>
                <a:schemeClr val="tx1"/>
              </a:solidFill>
            </a:rPr>
            <a:t>Alumnis</a:t>
          </a:r>
          <a:endParaRPr lang="en-CA" sz="2000" kern="1200" dirty="0">
            <a:solidFill>
              <a:schemeClr val="tx1"/>
            </a:solidFill>
          </a:endParaRPr>
        </a:p>
      </dsp:txBody>
      <dsp:txXfrm>
        <a:off x="44307" y="3319569"/>
        <a:ext cx="2868762" cy="1390063"/>
      </dsp:txXfrm>
    </dsp:sp>
    <dsp:sp modelId="{4DE27156-D652-400E-A85C-B41F33A739EA}">
      <dsp:nvSpPr>
        <dsp:cNvPr id="0" name=""/>
        <dsp:cNvSpPr/>
      </dsp:nvSpPr>
      <dsp:spPr>
        <a:xfrm>
          <a:off x="3080437" y="3276322"/>
          <a:ext cx="2955256" cy="1476557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000" kern="1200" dirty="0">
              <a:solidFill>
                <a:schemeClr val="tx1"/>
              </a:solidFill>
            </a:rPr>
            <a:t>Companies</a:t>
          </a:r>
          <a:endParaRPr lang="en-CA" sz="2000" kern="1200" dirty="0">
            <a:solidFill>
              <a:schemeClr val="tx1"/>
            </a:solidFill>
          </a:endParaRPr>
        </a:p>
      </dsp:txBody>
      <dsp:txXfrm>
        <a:off x="3123684" y="3319569"/>
        <a:ext cx="2868762" cy="1390063"/>
      </dsp:txXfrm>
    </dsp:sp>
    <dsp:sp modelId="{1A81BA97-3103-4062-83E3-A38E1D0334FA}">
      <dsp:nvSpPr>
        <dsp:cNvPr id="0" name=""/>
        <dsp:cNvSpPr/>
      </dsp:nvSpPr>
      <dsp:spPr>
        <a:xfrm>
          <a:off x="6283935" y="1639071"/>
          <a:ext cx="2955256" cy="1476557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solidFill>
                <a:schemeClr val="tx1"/>
              </a:solidFill>
            </a:rPr>
            <a:t>Upgradation</a:t>
          </a:r>
        </a:p>
      </dsp:txBody>
      <dsp:txXfrm>
        <a:off x="6327182" y="1682318"/>
        <a:ext cx="2868762" cy="1390063"/>
      </dsp:txXfrm>
    </dsp:sp>
    <dsp:sp modelId="{EF9BDA01-C418-4CEE-979C-1B91D389A03A}">
      <dsp:nvSpPr>
        <dsp:cNvPr id="0" name=""/>
        <dsp:cNvSpPr/>
      </dsp:nvSpPr>
      <dsp:spPr>
        <a:xfrm>
          <a:off x="6283935" y="3276322"/>
          <a:ext cx="2955256" cy="1476557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CA" sz="2000" kern="1200" dirty="0">
              <a:solidFill>
                <a:schemeClr val="tx1"/>
              </a:solidFill>
            </a:rPr>
            <a:t>Lecturer and Professors</a:t>
          </a:r>
        </a:p>
      </dsp:txBody>
      <dsp:txXfrm>
        <a:off x="6327182" y="3319569"/>
        <a:ext cx="2868762" cy="13900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10D23-34F5-4694-8309-06A72F092085}">
      <dsp:nvSpPr>
        <dsp:cNvPr id="0" name=""/>
        <dsp:cNvSpPr/>
      </dsp:nvSpPr>
      <dsp:spPr>
        <a:xfrm>
          <a:off x="-25034" y="0"/>
          <a:ext cx="9500736" cy="1494322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CA" sz="2000" b="1" kern="1200" dirty="0">
              <a:solidFill>
                <a:schemeClr val="tx1"/>
              </a:solidFill>
            </a:rPr>
            <a:t>Alumni: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he-IL" sz="2000" kern="12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rPr>
            <a:t>ﭏ</a:t>
          </a:r>
          <a:r>
            <a:rPr lang="en-CA" sz="2000" kern="12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rPr>
            <a:t>  </a:t>
          </a:r>
          <a:r>
            <a:rPr lang="en-CA" sz="1600" kern="1200" dirty="0">
              <a:solidFill>
                <a:schemeClr val="tx1"/>
              </a:solidFill>
            </a:rPr>
            <a:t>Engagement of alumni with current students and college through mentorship programs</a:t>
          </a:r>
          <a:endParaRPr lang="en-CA" sz="1600" b="1" kern="1200" dirty="0">
            <a:solidFill>
              <a:schemeClr val="tx1"/>
            </a:solidFill>
          </a:endParaRPr>
        </a:p>
      </dsp:txBody>
      <dsp:txXfrm>
        <a:off x="18733" y="43767"/>
        <a:ext cx="7888246" cy="1406788"/>
      </dsp:txXfrm>
    </dsp:sp>
    <dsp:sp modelId="{BAD1AC6F-CA71-40CD-8F50-A8A6E157B5CD}">
      <dsp:nvSpPr>
        <dsp:cNvPr id="0" name=""/>
        <dsp:cNvSpPr/>
      </dsp:nvSpPr>
      <dsp:spPr>
        <a:xfrm>
          <a:off x="813265" y="1743375"/>
          <a:ext cx="9500736" cy="1494322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CA" sz="2000" b="1" kern="1200" dirty="0">
              <a:solidFill>
                <a:schemeClr val="tx1"/>
              </a:solidFill>
            </a:rPr>
            <a:t>Current Cohort: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he-IL" sz="1600" kern="12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rPr>
            <a:t>ﭏ</a:t>
          </a:r>
          <a:r>
            <a:rPr lang="en-CA" sz="1600" kern="12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rPr>
            <a:t>   </a:t>
          </a:r>
          <a:r>
            <a:rPr lang="en-CA" sz="1600" kern="1200" dirty="0">
              <a:solidFill>
                <a:schemeClr val="tx1"/>
              </a:solidFill>
            </a:rPr>
            <a:t>Tie up for students and corporates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he-IL" sz="1600" kern="12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rPr>
            <a:t>ﭏ</a:t>
          </a:r>
          <a:r>
            <a:rPr lang="en-CA" sz="1600" kern="12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rPr>
            <a:t>   </a:t>
          </a:r>
          <a:r>
            <a:rPr lang="en-CA" sz="1600" kern="1200" dirty="0">
              <a:solidFill>
                <a:schemeClr val="tx1"/>
              </a:solidFill>
            </a:rPr>
            <a:t>Brand Development of the MSBA program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he-IL" sz="1600" kern="12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rPr>
            <a:t>ﭏ</a:t>
          </a:r>
          <a:r>
            <a:rPr lang="en-CA" sz="1600" kern="12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rPr>
            <a:t>   </a:t>
          </a:r>
          <a:r>
            <a:rPr lang="en-CA" sz="1600" kern="1200" dirty="0">
              <a:solidFill>
                <a:schemeClr val="tx1"/>
              </a:solidFill>
            </a:rPr>
            <a:t>Profile development / portfolio enhancement</a:t>
          </a:r>
        </a:p>
      </dsp:txBody>
      <dsp:txXfrm>
        <a:off x="857032" y="1787142"/>
        <a:ext cx="7603592" cy="1406788"/>
      </dsp:txXfrm>
    </dsp:sp>
    <dsp:sp modelId="{FB8A2FA1-B676-484A-AFEF-B402ACCA9AD6}">
      <dsp:nvSpPr>
        <dsp:cNvPr id="0" name=""/>
        <dsp:cNvSpPr/>
      </dsp:nvSpPr>
      <dsp:spPr>
        <a:xfrm>
          <a:off x="1601497" y="3486751"/>
          <a:ext cx="9600874" cy="1494322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CA" sz="2000" b="1" kern="1200" dirty="0">
              <a:solidFill>
                <a:schemeClr val="tx1"/>
              </a:solidFill>
            </a:rPr>
            <a:t>Future Cohort Expansion: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he-IL" sz="2000" kern="12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rPr>
            <a:t>ﭏ</a:t>
          </a:r>
          <a:r>
            <a:rPr lang="en-CA" sz="1600" kern="12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rPr>
            <a:t>   </a:t>
          </a:r>
          <a:r>
            <a:rPr lang="en-CA" sz="1600" kern="1200" dirty="0">
              <a:solidFill>
                <a:schemeClr val="tx1"/>
              </a:solidFill>
            </a:rPr>
            <a:t>Contests &amp; Projects during application season showcasing brand value of MSBA globally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he-IL" sz="1600" kern="12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rPr>
            <a:t>ﭏ</a:t>
          </a:r>
          <a:r>
            <a:rPr lang="en-CA" sz="1600" kern="12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rPr>
            <a:t>   </a:t>
          </a:r>
          <a:r>
            <a:rPr lang="en-CA" sz="1600" kern="1200" dirty="0">
              <a:solidFill>
                <a:schemeClr val="tx1"/>
              </a:solidFill>
            </a:rPr>
            <a:t>Creating a huge pool of students to select from</a:t>
          </a:r>
          <a:br>
            <a:rPr lang="en-CA" sz="1500" kern="1200" dirty="0">
              <a:solidFill>
                <a:schemeClr val="tx1"/>
              </a:solidFill>
            </a:rPr>
          </a:br>
          <a:endParaRPr lang="en-CA" sz="1500" kern="1200" dirty="0">
            <a:solidFill>
              <a:schemeClr val="tx1"/>
            </a:solidFill>
          </a:endParaRPr>
        </a:p>
      </dsp:txBody>
      <dsp:txXfrm>
        <a:off x="1645264" y="3530518"/>
        <a:ext cx="7684657" cy="1406788"/>
      </dsp:txXfrm>
    </dsp:sp>
    <dsp:sp modelId="{CB650566-B934-4FF7-8A13-3596C1C2E266}">
      <dsp:nvSpPr>
        <dsp:cNvPr id="0" name=""/>
        <dsp:cNvSpPr/>
      </dsp:nvSpPr>
      <dsp:spPr>
        <a:xfrm>
          <a:off x="8504392" y="1133194"/>
          <a:ext cx="971309" cy="97130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600" kern="1200">
            <a:solidFill>
              <a:schemeClr val="tx1"/>
            </a:solidFill>
          </a:endParaRPr>
        </a:p>
      </dsp:txBody>
      <dsp:txXfrm>
        <a:off x="8722937" y="1133194"/>
        <a:ext cx="534219" cy="730910"/>
      </dsp:txXfrm>
    </dsp:sp>
    <dsp:sp modelId="{FDE23084-0BA0-4C57-875C-6605AE3BC8D2}">
      <dsp:nvSpPr>
        <dsp:cNvPr id="0" name=""/>
        <dsp:cNvSpPr/>
      </dsp:nvSpPr>
      <dsp:spPr>
        <a:xfrm>
          <a:off x="9342692" y="2866608"/>
          <a:ext cx="971309" cy="97130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600" kern="1200">
            <a:solidFill>
              <a:schemeClr val="tx1"/>
            </a:solidFill>
          </a:endParaRPr>
        </a:p>
      </dsp:txBody>
      <dsp:txXfrm>
        <a:off x="9561237" y="2866608"/>
        <a:ext cx="534219" cy="730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0905D-90F0-4975-867A-9DDDEEEB6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5C29A-EF63-4492-ADFD-1BDAE3CA4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D7C37-9506-4DED-B5D2-095776AA1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CA8C-B64A-4538-873F-893A7E60AF3E}" type="datetimeFigureOut">
              <a:rPr lang="en-CA" smtClean="0"/>
              <a:t>2020-03-18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9AFA7-DF56-4686-AF15-053A031EB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57D8A-911A-400D-8B4B-F79851A0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2FD3-AA51-480C-9C3B-0648B250FA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705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7B74-026A-460E-B4F1-85E750152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EC30F-9654-4EB1-B84B-8C1CF400F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D7CE1-AFCE-4BA9-925F-D7BB32E9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CA8C-B64A-4538-873F-893A7E60AF3E}" type="datetimeFigureOut">
              <a:rPr lang="en-CA" smtClean="0"/>
              <a:t>2020-03-18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096B8-6DEB-4617-AE17-02F548340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90E7D-EA59-4C20-A43F-2AD773F3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2FD3-AA51-480C-9C3B-0648B250FA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215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86DE1C-4C57-4617-9775-2A7B793CD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A9EE7-974F-40D9-8032-2DF021629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C0C1B-0879-4BC0-A065-29118231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CA8C-B64A-4538-873F-893A7E60AF3E}" type="datetimeFigureOut">
              <a:rPr lang="en-CA" smtClean="0"/>
              <a:t>2020-03-18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D8470-56DD-4EFF-A1FC-ABB1BF3D1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1D70F-8CB9-4419-AC38-E71AF5A6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2FD3-AA51-480C-9C3B-0648B250FA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839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714B-738A-4626-9188-3CE5E8FE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1EF6-E34C-4D34-A177-026BA2D0D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73618-9A5B-46CF-ADF5-30464B45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CA8C-B64A-4538-873F-893A7E60AF3E}" type="datetimeFigureOut">
              <a:rPr lang="en-CA" smtClean="0"/>
              <a:t>2020-03-18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79597-C6A8-4C9B-AAF0-33CCAB0C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7EDFB-402A-4500-9DDD-9FBD678C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2FD3-AA51-480C-9C3B-0648B250FA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719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0AF5-EF4A-49BD-8760-83A80D2A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E1C70-0BE3-4C5E-89D7-5B97F51FE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22327-7038-42A6-B53E-18BAB198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CA8C-B64A-4538-873F-893A7E60AF3E}" type="datetimeFigureOut">
              <a:rPr lang="en-CA" smtClean="0"/>
              <a:t>2020-03-18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26D48-9608-4612-9649-3E1BDCDD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38C58-E3C9-492F-93C1-63E38E9C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2FD3-AA51-480C-9C3B-0648B250FA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312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27C4-792A-4A6F-9D53-B11AC997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0B3FF-BDA8-42B7-BB88-FF054B5ED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15DE3-7789-4F82-BE0E-8C6B75C9D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2B506-5A0D-4B7B-A53E-D2BC1DD2A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CA8C-B64A-4538-873F-893A7E60AF3E}" type="datetimeFigureOut">
              <a:rPr lang="en-CA" smtClean="0"/>
              <a:t>2020-03-18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1A884-1127-4ECE-A4BB-2BB9FF64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CB14D-EA83-4E13-8CC4-1E67E9FB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2FD3-AA51-480C-9C3B-0648B250FA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794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6E97-D07E-49C8-9684-FA426F8D8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BA385-E00F-4687-A2B7-BE0AAA963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B89B2-2CF8-4866-BF69-D0043F2B2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2AE09-7210-4025-B462-6DC80FFB5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1BFFF-9892-4ECC-B537-43430BD8C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810488-1251-40F4-A68F-BED4B119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CA8C-B64A-4538-873F-893A7E60AF3E}" type="datetimeFigureOut">
              <a:rPr lang="en-CA" smtClean="0"/>
              <a:t>2020-03-18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C7E2EE-3A2A-4381-961D-610B45EA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3437E5-5F72-4BFE-BA3E-CD4DDACE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2FD3-AA51-480C-9C3B-0648B250FA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615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AFFC-7BA8-49F5-B575-1FF9E527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7B2C29-D7BD-4727-9B1B-05FCF4C8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CA8C-B64A-4538-873F-893A7E60AF3E}" type="datetimeFigureOut">
              <a:rPr lang="en-CA" smtClean="0"/>
              <a:t>2020-03-18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1E163-0B29-4B20-864A-0AB4A074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031B9-F07F-4CAF-9A3B-77EE8430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2FD3-AA51-480C-9C3B-0648B250FA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44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CA572-D856-4F5D-8CA9-932D041C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CA8C-B64A-4538-873F-893A7E60AF3E}" type="datetimeFigureOut">
              <a:rPr lang="en-CA" smtClean="0"/>
              <a:t>2020-03-18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0CC54-8EC2-4FC8-BE45-167F5A75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995EF-D47E-4F78-9D21-C40B2353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2FD3-AA51-480C-9C3B-0648B250FA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454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3BF4-90F9-40A1-948F-4EC78670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674F2-673C-4089-8848-95A28DA36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D1071-ED61-4C5E-B526-EA3CE1974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C0D30-D367-4A95-A2D6-8C9EAA58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CA8C-B64A-4538-873F-893A7E60AF3E}" type="datetimeFigureOut">
              <a:rPr lang="en-CA" smtClean="0"/>
              <a:t>2020-03-18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33FF1-D568-40FE-9FC0-89522B8B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0503D-6511-4F55-B824-828B3CF4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2FD3-AA51-480C-9C3B-0648B250FA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892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D533D-4CAA-4AD5-88C3-A96D2A69C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6D8065-BEF5-4C3D-86E9-693F3B93A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4D86E-2510-411D-82FF-D146D2B25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89A63-54C3-4EC7-8B70-93AF3D9B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CA8C-B64A-4538-873F-893A7E60AF3E}" type="datetimeFigureOut">
              <a:rPr lang="en-CA" smtClean="0"/>
              <a:t>2020-03-18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26189-534A-4D3B-9AFA-9D463995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E1CFB-5D19-4411-97B3-F312096E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2FD3-AA51-480C-9C3B-0648B250FA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338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E5F2AB-6C47-4A29-94E1-13A0276C6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A3A5A-5902-4C9F-9ED1-A733FC8BD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B96DA-D46A-4DC4-8A49-F85EC4C43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3CA8C-B64A-4538-873F-893A7E60AF3E}" type="datetimeFigureOut">
              <a:rPr lang="en-CA" smtClean="0"/>
              <a:t>2020-03-18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6EA5B-65C4-47B4-AB21-83C7B8B16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03F44-7EBF-45F9-BF3D-DF9B1CD07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2FD3-AA51-480C-9C3B-0648B250FA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688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B044D5-BFC4-41B0-9737-6816F0163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588" y="1014304"/>
            <a:ext cx="3075923" cy="3541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54BD0A-0036-4892-832C-51599BB0EBEB}"/>
              </a:ext>
            </a:extLst>
          </p:cNvPr>
          <p:cNvSpPr txBox="1"/>
          <p:nvPr/>
        </p:nvSpPr>
        <p:spPr>
          <a:xfrm>
            <a:off x="3185011" y="4509251"/>
            <a:ext cx="7217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9BB0BA-1AC1-4E79-996C-118D75E84315}"/>
              </a:ext>
            </a:extLst>
          </p:cNvPr>
          <p:cNvSpPr txBox="1"/>
          <p:nvPr/>
        </p:nvSpPr>
        <p:spPr>
          <a:xfrm>
            <a:off x="6793832" y="5432581"/>
            <a:ext cx="447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 Zero for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246331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C63E9-D8C7-400B-BA2A-ACCDCBFB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1518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CA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ZERO ANALYTICS?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3AD448-1112-4E6E-8D65-C207709ED352}"/>
              </a:ext>
            </a:extLst>
          </p:cNvPr>
          <p:cNvSpPr/>
          <p:nvPr/>
        </p:nvSpPr>
        <p:spPr>
          <a:xfrm>
            <a:off x="0" y="6665495"/>
            <a:ext cx="12192000" cy="1925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ABF965-C668-4C9F-8586-C66DE08E16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2997818"/>
              </p:ext>
            </p:extLst>
          </p:nvPr>
        </p:nvGraphicFramePr>
        <p:xfrm>
          <a:off x="2406316" y="1443793"/>
          <a:ext cx="9240252" cy="4754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84B6563-CED4-4973-9FAD-8EE007A5DE9B}"/>
              </a:ext>
            </a:extLst>
          </p:cNvPr>
          <p:cNvSpPr/>
          <p:nvPr/>
        </p:nvSpPr>
        <p:spPr>
          <a:xfrm>
            <a:off x="212061" y="1993051"/>
            <a:ext cx="2237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/>
              <a:t>Community platform </a:t>
            </a:r>
            <a:endParaRPr lang="en-CA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D8AAF6-451C-4DF1-861C-1466A1A54E09}"/>
              </a:ext>
            </a:extLst>
          </p:cNvPr>
          <p:cNvSpPr/>
          <p:nvPr/>
        </p:nvSpPr>
        <p:spPr>
          <a:xfrm>
            <a:off x="636857" y="5269289"/>
            <a:ext cx="1387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/>
              <a:t>Contributors</a:t>
            </a:r>
            <a:endParaRPr lang="en-CA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ADCED9-C229-491B-B002-58E8766B1647}"/>
              </a:ext>
            </a:extLst>
          </p:cNvPr>
          <p:cNvSpPr/>
          <p:nvPr/>
        </p:nvSpPr>
        <p:spPr>
          <a:xfrm>
            <a:off x="636857" y="3631170"/>
            <a:ext cx="1554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/>
              <a:t>Backend Team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72591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C63E9-D8C7-400B-BA2A-ACCDCBFB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1518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CA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HOW? PART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3AD448-1112-4E6E-8D65-C207709ED352}"/>
              </a:ext>
            </a:extLst>
          </p:cNvPr>
          <p:cNvSpPr/>
          <p:nvPr/>
        </p:nvSpPr>
        <p:spPr>
          <a:xfrm>
            <a:off x="0" y="6665495"/>
            <a:ext cx="12192000" cy="1925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790BA0-907A-4ACD-B8E8-CC2832DBB697}"/>
              </a:ext>
            </a:extLst>
          </p:cNvPr>
          <p:cNvSpPr/>
          <p:nvPr/>
        </p:nvSpPr>
        <p:spPr>
          <a:xfrm>
            <a:off x="521369" y="1674674"/>
            <a:ext cx="11113168" cy="333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The platform is divided into multiple sections viz:</a:t>
            </a:r>
            <a:endParaRPr lang="en-CA" dirty="0"/>
          </a:p>
          <a:p>
            <a:pPr lvl="1">
              <a:lnSpc>
                <a:spcPct val="200000"/>
              </a:lnSpc>
            </a:pPr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ﭏ</a:t>
            </a:r>
            <a:r>
              <a:rPr lang="en-CA" dirty="0">
                <a:latin typeface="Aharoni" panose="02010803020104030203" pitchFamily="2" charset="-79"/>
                <a:cs typeface="Aharoni" panose="02010803020104030203" pitchFamily="2" charset="-79"/>
              </a:rPr>
              <a:t>   </a:t>
            </a:r>
            <a:r>
              <a:rPr lang="en-US" dirty="0"/>
              <a:t>Profile building</a:t>
            </a:r>
          </a:p>
          <a:p>
            <a:pPr lvl="1">
              <a:lnSpc>
                <a:spcPct val="200000"/>
              </a:lnSpc>
            </a:pPr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ﭏ</a:t>
            </a:r>
            <a:r>
              <a:rPr lang="en-CA" dirty="0">
                <a:latin typeface="Aharoni" panose="02010803020104030203" pitchFamily="2" charset="-79"/>
                <a:cs typeface="Aharoni" panose="02010803020104030203" pitchFamily="2" charset="-79"/>
              </a:rPr>
              <a:t>   </a:t>
            </a:r>
            <a:r>
              <a:rPr lang="en-US" dirty="0"/>
              <a:t>Hosting of your own projects</a:t>
            </a:r>
          </a:p>
          <a:p>
            <a:pPr lvl="1">
              <a:lnSpc>
                <a:spcPct val="200000"/>
              </a:lnSpc>
            </a:pPr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ﭏ</a:t>
            </a:r>
            <a:r>
              <a:rPr lang="en-CA" dirty="0">
                <a:latin typeface="Aharoni" panose="02010803020104030203" pitchFamily="2" charset="-79"/>
                <a:cs typeface="Aharoni" panose="02010803020104030203" pitchFamily="2" charset="-79"/>
              </a:rPr>
              <a:t>   </a:t>
            </a:r>
            <a:r>
              <a:rPr lang="en-US" dirty="0"/>
              <a:t>Working on company projects</a:t>
            </a:r>
          </a:p>
          <a:p>
            <a:pPr lvl="1">
              <a:lnSpc>
                <a:spcPct val="200000"/>
              </a:lnSpc>
            </a:pPr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ﭏ</a:t>
            </a:r>
            <a:r>
              <a:rPr lang="en-CA" dirty="0">
                <a:latin typeface="Aharoni" panose="02010803020104030203" pitchFamily="2" charset="-79"/>
                <a:cs typeface="Aharoni" panose="02010803020104030203" pitchFamily="2" charset="-79"/>
              </a:rPr>
              <a:t>   </a:t>
            </a:r>
            <a:r>
              <a:rPr lang="en-US" dirty="0"/>
              <a:t>Learning through peers</a:t>
            </a:r>
          </a:p>
          <a:p>
            <a:pPr lvl="1">
              <a:lnSpc>
                <a:spcPct val="200000"/>
              </a:lnSpc>
            </a:pPr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ﭏ</a:t>
            </a:r>
            <a:r>
              <a:rPr lang="en-CA" dirty="0">
                <a:latin typeface="Aharoni" panose="02010803020104030203" pitchFamily="2" charset="-79"/>
                <a:cs typeface="Aharoni" panose="02010803020104030203" pitchFamily="2" charset="-79"/>
              </a:rPr>
              <a:t>   </a:t>
            </a:r>
            <a:r>
              <a:rPr lang="en-US" dirty="0"/>
              <a:t>Topic specific interaction through online meetings 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A31CA3-7E27-4D27-858D-ADB957525078}"/>
              </a:ext>
            </a:extLst>
          </p:cNvPr>
          <p:cNvSpPr/>
          <p:nvPr/>
        </p:nvSpPr>
        <p:spPr>
          <a:xfrm>
            <a:off x="3176337" y="5474368"/>
            <a:ext cx="5390147" cy="445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www.zeroanalytics.org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C859EE-4C0A-4639-8218-3DD7FC4AFE51}"/>
              </a:ext>
            </a:extLst>
          </p:cNvPr>
          <p:cNvSpPr/>
          <p:nvPr/>
        </p:nvSpPr>
        <p:spPr>
          <a:xfrm>
            <a:off x="6836736" y="2020186"/>
            <a:ext cx="4954772" cy="25837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 of Industry rivals viz Kaggle, </a:t>
            </a:r>
            <a:r>
              <a:rPr lang="en-US" dirty="0" err="1"/>
              <a:t>Riipen</a:t>
            </a:r>
            <a:r>
              <a:rPr lang="en-US" dirty="0"/>
              <a:t>, </a:t>
            </a:r>
            <a:r>
              <a:rPr lang="en-US" dirty="0" err="1"/>
              <a:t>Github</a:t>
            </a:r>
            <a:endParaRPr lang="en-US" dirty="0"/>
          </a:p>
          <a:p>
            <a:pPr algn="ctr"/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Content Driven by Company operating 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Acts only as a repository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Covers only the pieces of the puzzle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Does not act as an Industry-Academic bridge</a:t>
            </a:r>
          </a:p>
        </p:txBody>
      </p:sp>
    </p:spTree>
    <p:extLst>
      <p:ext uri="{BB962C8B-B14F-4D97-AF65-F5344CB8AC3E}">
        <p14:creationId xmlns:p14="http://schemas.microsoft.com/office/powerpoint/2010/main" val="118429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C63E9-D8C7-400B-BA2A-ACCDCBFB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1518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CA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ADVANTAGE CORPORATES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3AD448-1112-4E6E-8D65-C207709ED352}"/>
              </a:ext>
            </a:extLst>
          </p:cNvPr>
          <p:cNvSpPr/>
          <p:nvPr/>
        </p:nvSpPr>
        <p:spPr>
          <a:xfrm>
            <a:off x="0" y="6665495"/>
            <a:ext cx="12192000" cy="1925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790BA0-907A-4ACD-B8E8-CC2832DBB697}"/>
              </a:ext>
            </a:extLst>
          </p:cNvPr>
          <p:cNvSpPr/>
          <p:nvPr/>
        </p:nvSpPr>
        <p:spPr>
          <a:xfrm>
            <a:off x="521369" y="1674674"/>
            <a:ext cx="11113168" cy="2230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ﭏ</a:t>
            </a:r>
            <a:r>
              <a:rPr lang="en-CA" dirty="0">
                <a:latin typeface="Aharoni" panose="02010803020104030203" pitchFamily="2" charset="-79"/>
                <a:cs typeface="Aharoni" panose="02010803020104030203" pitchFamily="2" charset="-79"/>
              </a:rPr>
              <a:t>   </a:t>
            </a:r>
            <a:r>
              <a:rPr lang="en-US" dirty="0"/>
              <a:t>Project Based engagement with potential hires</a:t>
            </a:r>
          </a:p>
          <a:p>
            <a:pPr>
              <a:lnSpc>
                <a:spcPct val="200000"/>
              </a:lnSpc>
            </a:pPr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ﭏ</a:t>
            </a:r>
            <a:r>
              <a:rPr lang="en-CA" dirty="0">
                <a:latin typeface="Aharoni" panose="02010803020104030203" pitchFamily="2" charset="-79"/>
                <a:cs typeface="Aharoni" panose="02010803020104030203" pitchFamily="2" charset="-79"/>
              </a:rPr>
              <a:t>   </a:t>
            </a:r>
            <a:r>
              <a:rPr lang="en-US" dirty="0"/>
              <a:t>Outsourcing of Data Science based business problems</a:t>
            </a:r>
          </a:p>
          <a:p>
            <a:pPr>
              <a:lnSpc>
                <a:spcPct val="200000"/>
              </a:lnSpc>
            </a:pPr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ﭏ</a:t>
            </a:r>
            <a:r>
              <a:rPr lang="en-CA" dirty="0">
                <a:latin typeface="Aharoni" panose="02010803020104030203" pitchFamily="2" charset="-79"/>
                <a:cs typeface="Aharoni" panose="02010803020104030203" pitchFamily="2" charset="-79"/>
              </a:rPr>
              <a:t>   </a:t>
            </a:r>
            <a:r>
              <a:rPr lang="en-US" dirty="0"/>
              <a:t>Brand Development</a:t>
            </a:r>
          </a:p>
          <a:p>
            <a:pPr>
              <a:lnSpc>
                <a:spcPct val="200000"/>
              </a:lnSpc>
            </a:pPr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ﭏ</a:t>
            </a:r>
            <a:r>
              <a:rPr lang="en-CA" dirty="0">
                <a:latin typeface="Aharoni" panose="02010803020104030203" pitchFamily="2" charset="-79"/>
                <a:cs typeface="Aharoni" panose="02010803020104030203" pitchFamily="2" charset="-79"/>
              </a:rPr>
              <a:t>   </a:t>
            </a:r>
            <a:r>
              <a:rPr lang="en-US" dirty="0"/>
              <a:t>Generate Fresh Ideas and Insights </a:t>
            </a:r>
          </a:p>
        </p:txBody>
      </p:sp>
    </p:spTree>
    <p:extLst>
      <p:ext uri="{BB962C8B-B14F-4D97-AF65-F5344CB8AC3E}">
        <p14:creationId xmlns:p14="http://schemas.microsoft.com/office/powerpoint/2010/main" val="419936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C63E9-D8C7-400B-BA2A-ACCDCBFB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1518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CA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ADVANTAGE ASPIRING PROFESSIONALS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3AD448-1112-4E6E-8D65-C207709ED352}"/>
              </a:ext>
            </a:extLst>
          </p:cNvPr>
          <p:cNvSpPr/>
          <p:nvPr/>
        </p:nvSpPr>
        <p:spPr>
          <a:xfrm>
            <a:off x="0" y="6665495"/>
            <a:ext cx="12192000" cy="1925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790BA0-907A-4ACD-B8E8-CC2832DBB697}"/>
              </a:ext>
            </a:extLst>
          </p:cNvPr>
          <p:cNvSpPr/>
          <p:nvPr/>
        </p:nvSpPr>
        <p:spPr>
          <a:xfrm>
            <a:off x="521369" y="1674674"/>
            <a:ext cx="11113168" cy="3892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ﭏ</a:t>
            </a:r>
            <a:r>
              <a:rPr lang="en-CA" dirty="0">
                <a:latin typeface="Aharoni" panose="02010803020104030203" pitchFamily="2" charset="-79"/>
                <a:cs typeface="Aharoni" panose="02010803020104030203" pitchFamily="2" charset="-79"/>
              </a:rPr>
              <a:t>   </a:t>
            </a:r>
            <a:r>
              <a:rPr lang="en-US" dirty="0"/>
              <a:t>Connect with potential recruiters in the Data Science industry</a:t>
            </a:r>
          </a:p>
          <a:p>
            <a:pPr>
              <a:lnSpc>
                <a:spcPct val="200000"/>
              </a:lnSpc>
            </a:pPr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ﭏ</a:t>
            </a:r>
            <a:r>
              <a:rPr lang="en-CA" dirty="0">
                <a:latin typeface="Aharoni" panose="02010803020104030203" pitchFamily="2" charset="-79"/>
                <a:cs typeface="Aharoni" panose="02010803020104030203" pitchFamily="2" charset="-79"/>
              </a:rPr>
              <a:t>   </a:t>
            </a:r>
            <a:r>
              <a:rPr lang="en-US" dirty="0"/>
              <a:t>Develop Profile by working on projects and contributing to the industry</a:t>
            </a:r>
          </a:p>
          <a:p>
            <a:pPr>
              <a:lnSpc>
                <a:spcPct val="200000"/>
              </a:lnSpc>
            </a:pPr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ﭏ</a:t>
            </a:r>
            <a:r>
              <a:rPr lang="en-CA" dirty="0">
                <a:latin typeface="Aharoni" panose="02010803020104030203" pitchFamily="2" charset="-79"/>
                <a:cs typeface="Aharoni" panose="02010803020104030203" pitchFamily="2" charset="-79"/>
              </a:rPr>
              <a:t>   </a:t>
            </a:r>
            <a:r>
              <a:rPr lang="en-US" dirty="0"/>
              <a:t>Develop Technical Skills in the analytics domain</a:t>
            </a:r>
          </a:p>
          <a:p>
            <a:pPr>
              <a:lnSpc>
                <a:spcPct val="200000"/>
              </a:lnSpc>
            </a:pPr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ﭏ</a:t>
            </a:r>
            <a:r>
              <a:rPr lang="en-CA" dirty="0">
                <a:latin typeface="Aharoni" panose="02010803020104030203" pitchFamily="2" charset="-79"/>
                <a:cs typeface="Aharoni" panose="02010803020104030203" pitchFamily="2" charset="-79"/>
              </a:rPr>
              <a:t>   </a:t>
            </a:r>
            <a:r>
              <a:rPr lang="en-US" dirty="0"/>
              <a:t>Work with peers in the industry and network</a:t>
            </a:r>
          </a:p>
          <a:p>
            <a:pPr marL="285750" indent="-285750">
              <a:lnSpc>
                <a:spcPct val="200000"/>
              </a:lnSpc>
              <a:buFont typeface="Aharoni" panose="02010803020104030203" pitchFamily="2" charset="-79"/>
              <a:buChar char="₪"/>
            </a:pPr>
            <a:endParaRPr lang="en-US" dirty="0"/>
          </a:p>
          <a:p>
            <a:pPr marL="285750" indent="-285750">
              <a:lnSpc>
                <a:spcPct val="200000"/>
              </a:lnSpc>
              <a:buFont typeface="Aharoni" panose="02010803020104030203" pitchFamily="2" charset="-79"/>
              <a:buChar char="₪"/>
            </a:pPr>
            <a:endParaRPr lang="en-US" dirty="0"/>
          </a:p>
          <a:p>
            <a:pPr marL="285750" indent="-285750">
              <a:lnSpc>
                <a:spcPct val="200000"/>
              </a:lnSpc>
              <a:buFont typeface="Aharoni" panose="02010803020104030203" pitchFamily="2" charset="-79"/>
              <a:buChar char="₪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6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C63E9-D8C7-400B-BA2A-ACCDCBFB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518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CA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ADVANTAGE MSU - MSBA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3AD448-1112-4E6E-8D65-C207709ED352}"/>
              </a:ext>
            </a:extLst>
          </p:cNvPr>
          <p:cNvSpPr/>
          <p:nvPr/>
        </p:nvSpPr>
        <p:spPr>
          <a:xfrm>
            <a:off x="0" y="6665495"/>
            <a:ext cx="12192000" cy="1925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1F0CDEF-E98B-4373-98E6-FFB24EAC13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7323893"/>
              </p:ext>
            </p:extLst>
          </p:nvPr>
        </p:nvGraphicFramePr>
        <p:xfrm>
          <a:off x="625641" y="1395663"/>
          <a:ext cx="11177337" cy="4981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817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C63E9-D8C7-400B-BA2A-ACCDCBFB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15188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STEPS </a:t>
            </a:r>
            <a:br>
              <a:rPr lang="en-US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(IN COORDINATION WITH MSU_MSBA)</a:t>
            </a:r>
            <a:endParaRPr lang="en-CA" b="1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3AD448-1112-4E6E-8D65-C207709ED352}"/>
              </a:ext>
            </a:extLst>
          </p:cNvPr>
          <p:cNvSpPr/>
          <p:nvPr/>
        </p:nvSpPr>
        <p:spPr>
          <a:xfrm>
            <a:off x="0" y="6665495"/>
            <a:ext cx="12192000" cy="1925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790BA0-907A-4ACD-B8E8-CC2832DBB697}"/>
              </a:ext>
            </a:extLst>
          </p:cNvPr>
          <p:cNvSpPr/>
          <p:nvPr/>
        </p:nvSpPr>
        <p:spPr>
          <a:xfrm>
            <a:off x="521369" y="1674674"/>
            <a:ext cx="11113168" cy="333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ﭏ</a:t>
            </a:r>
            <a:r>
              <a:rPr lang="en-CA" dirty="0">
                <a:latin typeface="Aharoni" panose="02010803020104030203" pitchFamily="2" charset="-79"/>
                <a:cs typeface="Aharoni" panose="02010803020104030203" pitchFamily="2" charset="-79"/>
              </a:rPr>
              <a:t>   </a:t>
            </a:r>
            <a:r>
              <a:rPr lang="en-CA" dirty="0"/>
              <a:t>Development of the Platform</a:t>
            </a:r>
          </a:p>
          <a:p>
            <a:pPr>
              <a:lnSpc>
                <a:spcPct val="200000"/>
              </a:lnSpc>
            </a:pPr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ﭏ</a:t>
            </a:r>
            <a:r>
              <a:rPr lang="en-CA" dirty="0">
                <a:latin typeface="Aharoni" panose="02010803020104030203" pitchFamily="2" charset="-79"/>
                <a:cs typeface="Aharoni" panose="02010803020104030203" pitchFamily="2" charset="-79"/>
              </a:rPr>
              <a:t>   </a:t>
            </a:r>
            <a:r>
              <a:rPr lang="en-CA" dirty="0"/>
              <a:t>Link it to MSU MSBA ecosystem</a:t>
            </a:r>
          </a:p>
          <a:p>
            <a:pPr>
              <a:lnSpc>
                <a:spcPct val="200000"/>
              </a:lnSpc>
            </a:pPr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ﭏ</a:t>
            </a:r>
            <a:r>
              <a:rPr lang="en-CA" dirty="0">
                <a:latin typeface="Aharoni" panose="02010803020104030203" pitchFamily="2" charset="-79"/>
                <a:cs typeface="Aharoni" panose="02010803020104030203" pitchFamily="2" charset="-79"/>
              </a:rPr>
              <a:t>   </a:t>
            </a:r>
            <a:r>
              <a:rPr lang="en-CA" dirty="0"/>
              <a:t>Approach Cohort students and professors to upload their projects</a:t>
            </a:r>
          </a:p>
          <a:p>
            <a:pPr>
              <a:lnSpc>
                <a:spcPct val="200000"/>
              </a:lnSpc>
            </a:pPr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ﭏ</a:t>
            </a:r>
            <a:r>
              <a:rPr lang="en-CA" dirty="0">
                <a:latin typeface="Aharoni" panose="02010803020104030203" pitchFamily="2" charset="-79"/>
                <a:cs typeface="Aharoni" panose="02010803020104030203" pitchFamily="2" charset="-79"/>
              </a:rPr>
              <a:t>   </a:t>
            </a:r>
            <a:r>
              <a:rPr lang="en-CA" dirty="0"/>
              <a:t>Approach companies to include projects on the platform</a:t>
            </a:r>
          </a:p>
          <a:p>
            <a:pPr>
              <a:lnSpc>
                <a:spcPct val="200000"/>
              </a:lnSpc>
            </a:pPr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ﭏ</a:t>
            </a:r>
            <a:r>
              <a:rPr lang="en-CA" dirty="0">
                <a:latin typeface="Aharoni" panose="02010803020104030203" pitchFamily="2" charset="-79"/>
                <a:cs typeface="Aharoni" panose="02010803020104030203" pitchFamily="2" charset="-79"/>
              </a:rPr>
              <a:t>   </a:t>
            </a:r>
            <a:r>
              <a:rPr lang="en-CA" dirty="0"/>
              <a:t>Marketing it to incoming students</a:t>
            </a:r>
          </a:p>
          <a:p>
            <a:pPr>
              <a:lnSpc>
                <a:spcPct val="200000"/>
              </a:lnSpc>
            </a:pPr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ﭏ</a:t>
            </a:r>
            <a:r>
              <a:rPr lang="en-CA" dirty="0">
                <a:latin typeface="Aharoni" panose="02010803020104030203" pitchFamily="2" charset="-79"/>
                <a:cs typeface="Aharoni" panose="02010803020104030203" pitchFamily="2" charset="-79"/>
              </a:rPr>
              <a:t>   </a:t>
            </a:r>
            <a:r>
              <a:rPr lang="en-CA" dirty="0"/>
              <a:t>Expansion Discussion</a:t>
            </a:r>
          </a:p>
        </p:txBody>
      </p:sp>
    </p:spTree>
    <p:extLst>
      <p:ext uri="{BB962C8B-B14F-4D97-AF65-F5344CB8AC3E}">
        <p14:creationId xmlns:p14="http://schemas.microsoft.com/office/powerpoint/2010/main" val="409714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314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Aharoni</vt:lpstr>
      <vt:lpstr>Arial</vt:lpstr>
      <vt:lpstr>Arial Rounded MT Bold</vt:lpstr>
      <vt:lpstr>Calibri</vt:lpstr>
      <vt:lpstr>Calibri Light</vt:lpstr>
      <vt:lpstr>Wingdings</vt:lpstr>
      <vt:lpstr>Office Theme</vt:lpstr>
      <vt:lpstr>PowerPoint Presentation</vt:lpstr>
      <vt:lpstr>WHAT IS ZERO ANALYTICS?</vt:lpstr>
      <vt:lpstr>THE HOW? PART</vt:lpstr>
      <vt:lpstr>ADVANTAGE CORPORATES</vt:lpstr>
      <vt:lpstr>ADVANTAGE ASPIRING PROFESSIONALS</vt:lpstr>
      <vt:lpstr>ADVANTAGE MSU - MSBA</vt:lpstr>
      <vt:lpstr>NEXT STEPS  (IN COORDINATION WITH MSU_MSBA)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Agarwal, Vishal</dc:creator>
  <cp:lastModifiedBy>Agarwal, Vishal</cp:lastModifiedBy>
  <cp:revision>12</cp:revision>
  <dcterms:created xsi:type="dcterms:W3CDTF">2020-03-10T19:28:37Z</dcterms:created>
  <dcterms:modified xsi:type="dcterms:W3CDTF">2020-03-18T05:50:52Z</dcterms:modified>
</cp:coreProperties>
</file>