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4" r:id="rId1"/>
  </p:sldMasterIdLst>
  <p:notesMasterIdLst>
    <p:notesMasterId r:id="rId65"/>
  </p:notesMasterIdLst>
  <p:sldIdLst>
    <p:sldId id="256" r:id="rId2"/>
    <p:sldId id="259" r:id="rId3"/>
    <p:sldId id="264" r:id="rId4"/>
    <p:sldId id="278" r:id="rId5"/>
    <p:sldId id="279" r:id="rId6"/>
    <p:sldId id="281" r:id="rId7"/>
    <p:sldId id="280" r:id="rId8"/>
    <p:sldId id="261" r:id="rId9"/>
    <p:sldId id="262" r:id="rId10"/>
    <p:sldId id="258" r:id="rId11"/>
    <p:sldId id="282" r:id="rId12"/>
    <p:sldId id="283" r:id="rId13"/>
    <p:sldId id="284" r:id="rId14"/>
    <p:sldId id="265" r:id="rId15"/>
    <p:sldId id="263" r:id="rId16"/>
    <p:sldId id="292" r:id="rId17"/>
    <p:sldId id="293" r:id="rId18"/>
    <p:sldId id="325" r:id="rId19"/>
    <p:sldId id="294" r:id="rId20"/>
    <p:sldId id="285" r:id="rId21"/>
    <p:sldId id="268" r:id="rId22"/>
    <p:sldId id="269" r:id="rId23"/>
    <p:sldId id="270" r:id="rId24"/>
    <p:sldId id="271" r:id="rId25"/>
    <p:sldId id="272" r:id="rId26"/>
    <p:sldId id="273" r:id="rId27"/>
    <p:sldId id="266" r:id="rId28"/>
    <p:sldId id="267" r:id="rId29"/>
    <p:sldId id="277" r:id="rId30"/>
    <p:sldId id="303" r:id="rId31"/>
    <p:sldId id="286" r:id="rId32"/>
    <p:sldId id="288" r:id="rId33"/>
    <p:sldId id="287" r:id="rId34"/>
    <p:sldId id="289" r:id="rId35"/>
    <p:sldId id="290" r:id="rId36"/>
    <p:sldId id="324" r:id="rId37"/>
    <p:sldId id="322" r:id="rId38"/>
    <p:sldId id="323" r:id="rId39"/>
    <p:sldId id="296" r:id="rId40"/>
    <p:sldId id="321" r:id="rId41"/>
    <p:sldId id="291" r:id="rId42"/>
    <p:sldId id="298" r:id="rId43"/>
    <p:sldId id="299" r:id="rId44"/>
    <p:sldId id="300" r:id="rId45"/>
    <p:sldId id="301" r:id="rId46"/>
    <p:sldId id="302" r:id="rId47"/>
    <p:sldId id="306" r:id="rId48"/>
    <p:sldId id="307" r:id="rId49"/>
    <p:sldId id="308" r:id="rId50"/>
    <p:sldId id="309" r:id="rId51"/>
    <p:sldId id="310" r:id="rId52"/>
    <p:sldId id="304" r:id="rId53"/>
    <p:sldId id="311" r:id="rId54"/>
    <p:sldId id="313" r:id="rId55"/>
    <p:sldId id="314" r:id="rId56"/>
    <p:sldId id="315" r:id="rId57"/>
    <p:sldId id="316" r:id="rId58"/>
    <p:sldId id="317" r:id="rId59"/>
    <p:sldId id="318" r:id="rId60"/>
    <p:sldId id="319" r:id="rId61"/>
    <p:sldId id="320" r:id="rId62"/>
    <p:sldId id="275" r:id="rId63"/>
    <p:sldId id="274"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ina" initials="C"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864" autoAdjust="0"/>
    <p:restoredTop sz="94660"/>
  </p:normalViewPr>
  <p:slideViewPr>
    <p:cSldViewPr>
      <p:cViewPr varScale="1">
        <p:scale>
          <a:sx n="68" d="100"/>
          <a:sy n="68" d="100"/>
        </p:scale>
        <p:origin x="-150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92"/>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55F7EB-476A-45AF-8E6B-6AB35AF960ED}" type="datetimeFigureOut">
              <a:rPr lang="en-US" smtClean="0"/>
              <a:pPr/>
              <a:t>12/4/2016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2307A9-9C63-43E0-909C-779F0D68456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F97A9BA8-4567-4553-83C8-B06476712278}" type="datetimeFigureOut">
              <a:rPr lang="en-US" smtClean="0"/>
              <a:pPr/>
              <a:t>12/4/2016</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11" name="Slide Number Placeholder 10"/>
          <p:cNvSpPr>
            <a:spLocks noGrp="1"/>
          </p:cNvSpPr>
          <p:nvPr>
            <p:ph type="sldNum" sz="quarter" idx="12"/>
          </p:nvPr>
        </p:nvSpPr>
        <p:spPr/>
        <p:txBody>
          <a:bodyPr/>
          <a:lstStyle>
            <a:extLst/>
          </a:lstStyle>
          <a:p>
            <a:fld id="{F2A13E15-6C1A-43C6-93A7-1458EF0AEF17}" type="slidenum">
              <a:rPr lang="en-IN" smtClean="0"/>
              <a:pPr/>
              <a:t>‹#›</a:t>
            </a:fld>
            <a:endParaRPr lang="en-IN"/>
          </a:p>
        </p:txBody>
      </p:sp>
    </p:spTree>
  </p:cSld>
  <p:clrMapOvr>
    <a:masterClrMapping/>
  </p:clrMapOvr>
  <p:transition spd="med">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7A9BA8-4567-4553-83C8-B06476712278}" type="datetimeFigureOut">
              <a:rPr lang="en-US" smtClean="0"/>
              <a:pPr/>
              <a:t>12/4/2016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2A13E15-6C1A-43C6-93A7-1458EF0AEF17}" type="slidenum">
              <a:rPr lang="en-IN" smtClean="0"/>
              <a:pPr/>
              <a:t>‹#›</a:t>
            </a:fld>
            <a:endParaRPr lang="en-IN"/>
          </a:p>
        </p:txBody>
      </p:sp>
    </p:spTree>
  </p:cSld>
  <p:clrMapOvr>
    <a:masterClrMapping/>
  </p:clrMapOvr>
  <p:transition spd="med">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7A9BA8-4567-4553-83C8-B06476712278}" type="datetimeFigureOut">
              <a:rPr lang="en-US" smtClean="0"/>
              <a:pPr/>
              <a:t>12/4/2016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2A13E15-6C1A-43C6-93A7-1458EF0AEF17}" type="slidenum">
              <a:rPr lang="en-IN" smtClean="0"/>
              <a:pPr/>
              <a:t>‹#›</a:t>
            </a:fld>
            <a:endParaRPr lang="en-IN"/>
          </a:p>
        </p:txBody>
      </p:sp>
    </p:spTree>
  </p:cSld>
  <p:clrMapOvr>
    <a:masterClrMapping/>
  </p:clrMapOvr>
  <p:transition spd="med">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7A9BA8-4567-4553-83C8-B06476712278}" type="datetimeFigureOut">
              <a:rPr lang="en-US" smtClean="0"/>
              <a:pPr/>
              <a:t>12/4/2016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2A13E15-6C1A-43C6-93A7-1458EF0AEF17}" type="slidenum">
              <a:rPr lang="en-IN" smtClean="0"/>
              <a:pPr/>
              <a:t>‹#›</a:t>
            </a:fld>
            <a:endParaRPr lang="en-IN"/>
          </a:p>
        </p:txBody>
      </p:sp>
    </p:spTree>
  </p:cSld>
  <p:clrMapOvr>
    <a:masterClrMapping/>
  </p:clrMapOvr>
  <p:transition spd="med">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97A9BA8-4567-4553-83C8-B06476712278}" type="datetimeFigureOut">
              <a:rPr lang="en-US" smtClean="0"/>
              <a:pPr/>
              <a:t>12/4/2016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2A13E15-6C1A-43C6-93A7-1458EF0AEF17}" type="slidenum">
              <a:rPr lang="en-IN" smtClean="0"/>
              <a:pPr/>
              <a:t>‹#›</a:t>
            </a:fld>
            <a:endParaRPr lang="en-IN"/>
          </a:p>
        </p:txBody>
      </p:sp>
    </p:spTree>
  </p:cSld>
  <p:clrMapOvr>
    <a:masterClrMapping/>
  </p:clrMapOvr>
  <p:transition spd="med">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7A9BA8-4567-4553-83C8-B06476712278}" type="datetimeFigureOut">
              <a:rPr lang="en-US" smtClean="0"/>
              <a:pPr/>
              <a:t>12/4/2016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2A13E15-6C1A-43C6-93A7-1458EF0AEF17}" type="slidenum">
              <a:rPr lang="en-IN" smtClean="0"/>
              <a:pPr/>
              <a:t>‹#›</a:t>
            </a:fld>
            <a:endParaRPr lang="en-IN"/>
          </a:p>
        </p:txBody>
      </p:sp>
    </p:spTree>
  </p:cSld>
  <p:clrMapOvr>
    <a:masterClrMapping/>
  </p:clrMapOvr>
  <p:transition spd="med">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7A9BA8-4567-4553-83C8-B06476712278}" type="datetimeFigureOut">
              <a:rPr lang="en-US" smtClean="0"/>
              <a:pPr/>
              <a:t>12/4/2016</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F2A13E15-6C1A-43C6-93A7-1458EF0AEF17}" type="slidenum">
              <a:rPr lang="en-IN" smtClean="0"/>
              <a:pPr/>
              <a:t>‹#›</a:t>
            </a:fld>
            <a:endParaRPr lang="en-IN"/>
          </a:p>
        </p:txBody>
      </p:sp>
    </p:spTree>
  </p:cSld>
  <p:clrMapOvr>
    <a:masterClrMapping/>
  </p:clrMapOvr>
  <p:transition spd="med">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97A9BA8-4567-4553-83C8-B06476712278}" type="datetimeFigureOut">
              <a:rPr lang="en-US" smtClean="0"/>
              <a:pPr/>
              <a:t>12/4/2016</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F2A13E15-6C1A-43C6-93A7-1458EF0AEF17}" type="slidenum">
              <a:rPr lang="en-IN" smtClean="0"/>
              <a:pPr/>
              <a:t>‹#›</a:t>
            </a:fld>
            <a:endParaRPr lang="en-IN"/>
          </a:p>
        </p:txBody>
      </p:sp>
    </p:spTree>
  </p:cSld>
  <p:clrMapOvr>
    <a:masterClrMapping/>
  </p:clrMapOvr>
  <p:transition spd="med">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97A9BA8-4567-4553-83C8-B06476712278}" type="datetimeFigureOut">
              <a:rPr lang="en-US" smtClean="0"/>
              <a:pPr/>
              <a:t>12/4/2016</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F2A13E15-6C1A-43C6-93A7-1458EF0AEF17}" type="slidenum">
              <a:rPr lang="en-IN" smtClean="0"/>
              <a:pPr/>
              <a:t>‹#›</a:t>
            </a:fld>
            <a:endParaRPr lang="en-IN"/>
          </a:p>
        </p:txBody>
      </p:sp>
    </p:spTree>
  </p:cSld>
  <p:clrMapOvr>
    <a:masterClrMapping/>
  </p:clrMapOvr>
  <p:transition spd="med">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7A9BA8-4567-4553-83C8-B06476712278}" type="datetimeFigureOut">
              <a:rPr lang="en-US" smtClean="0"/>
              <a:pPr/>
              <a:t>12/4/2016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2A13E15-6C1A-43C6-93A7-1458EF0AEF17}" type="slidenum">
              <a:rPr lang="en-IN" smtClean="0"/>
              <a:pPr/>
              <a:t>‹#›</a:t>
            </a:fld>
            <a:endParaRPr lang="en-IN"/>
          </a:p>
        </p:txBody>
      </p:sp>
    </p:spTree>
  </p:cSld>
  <p:clrMapOvr>
    <a:masterClrMapping/>
  </p:clrMapOvr>
  <p:transition spd="med">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7A9BA8-4567-4553-83C8-B06476712278}" type="datetimeFigureOut">
              <a:rPr lang="en-US" smtClean="0"/>
              <a:pPr/>
              <a:t>12/4/2016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2A13E15-6C1A-43C6-93A7-1458EF0AEF17}" type="slidenum">
              <a:rPr lang="en-IN" smtClean="0"/>
              <a:pPr/>
              <a:t>‹#›</a:t>
            </a:fld>
            <a:endParaRPr lang="en-IN"/>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transition spd="med">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97A9BA8-4567-4553-83C8-B06476712278}" type="datetimeFigureOut">
              <a:rPr lang="en-US" smtClean="0"/>
              <a:pPr/>
              <a:t>12/4/2016</a:t>
            </a:fld>
            <a:endParaRPr lang="en-IN"/>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IN"/>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2A13E15-6C1A-43C6-93A7-1458EF0AEF1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Lst>
  <p:transition spd="med">
    <p:cover/>
  </p:transition>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428596" y="642918"/>
            <a:ext cx="8458200" cy="1500198"/>
          </a:xfrm>
        </p:spPr>
        <p:txBody>
          <a:bodyPr>
            <a:normAutofit fontScale="90000"/>
          </a:bodyPr>
          <a:lstStyle/>
          <a:p>
            <a:pPr algn="ctr"/>
            <a:r>
              <a:rPr lang="en-IN" sz="4400" cap="none" dirty="0" smtClean="0">
                <a:ln w="12700">
                  <a:solidFill>
                    <a:schemeClr val="tx2">
                      <a:satMod val="155000"/>
                    </a:schemeClr>
                  </a:solidFill>
                  <a:prstDash val="solid"/>
                </a:ln>
                <a:solidFill>
                  <a:schemeClr val="bg2">
                    <a:tint val="85000"/>
                    <a:satMod val="155000"/>
                  </a:schemeClr>
                </a:solidFill>
                <a:effectLst>
                  <a:outerShdw blurRad="38100" dist="38100" dir="2700000" algn="tl">
                    <a:srgbClr val="000000">
                      <a:alpha val="43137"/>
                    </a:srgbClr>
                  </a:outerShdw>
                </a:effectLst>
              </a:rPr>
              <a:t>Review 2 Report On </a:t>
            </a:r>
            <a:br>
              <a:rPr lang="en-IN" sz="4400" cap="none" dirty="0" smtClean="0">
                <a:ln w="12700">
                  <a:solidFill>
                    <a:schemeClr val="tx2">
                      <a:satMod val="155000"/>
                    </a:schemeClr>
                  </a:solidFill>
                  <a:prstDash val="solid"/>
                </a:ln>
                <a:solidFill>
                  <a:schemeClr val="bg2">
                    <a:tint val="85000"/>
                    <a:satMod val="155000"/>
                  </a:schemeClr>
                </a:solidFill>
                <a:effectLst>
                  <a:outerShdw blurRad="38100" dist="38100" dir="2700000" algn="tl">
                    <a:srgbClr val="000000">
                      <a:alpha val="43137"/>
                    </a:srgbClr>
                  </a:outerShdw>
                </a:effectLst>
              </a:rPr>
            </a:br>
            <a:r>
              <a:rPr lang="en-IN" sz="5400" cap="none" dirty="0" smtClean="0">
                <a:ln w="12700">
                  <a:solidFill>
                    <a:schemeClr val="tx2">
                      <a:satMod val="155000"/>
                    </a:schemeClr>
                  </a:solidFill>
                  <a:prstDash val="solid"/>
                </a:ln>
                <a:solidFill>
                  <a:schemeClr val="bg2">
                    <a:tint val="85000"/>
                    <a:satMod val="155000"/>
                  </a:schemeClr>
                </a:solidFill>
                <a:effectLst>
                  <a:outerShdw blurRad="38100" dist="38100" dir="2700000" algn="tl">
                    <a:srgbClr val="000000">
                      <a:alpha val="43137"/>
                    </a:srgbClr>
                  </a:outerShdw>
                </a:effectLst>
              </a:rPr>
              <a:t>Finance +</a:t>
            </a:r>
            <a:endParaRPr lang="en-IN" sz="5400" cap="none" dirty="0">
              <a:ln w="12700">
                <a:solidFill>
                  <a:schemeClr val="tx2">
                    <a:satMod val="155000"/>
                  </a:schemeClr>
                </a:solidFill>
                <a:prstDash val="solid"/>
              </a:ln>
              <a:solidFill>
                <a:schemeClr val="bg2">
                  <a:tint val="85000"/>
                  <a:satMod val="155000"/>
                </a:schemeClr>
              </a:solidFill>
              <a:effectLst>
                <a:outerShdw blurRad="38100" dist="38100" dir="2700000" algn="tl">
                  <a:srgbClr val="000000">
                    <a:alpha val="43137"/>
                  </a:srgbClr>
                </a:outerShdw>
              </a:effectLst>
            </a:endParaRPr>
          </a:p>
        </p:txBody>
      </p:sp>
      <p:sp>
        <p:nvSpPr>
          <p:cNvPr id="9" name="Subtitle 8"/>
          <p:cNvSpPr>
            <a:spLocks noGrp="1"/>
          </p:cNvSpPr>
          <p:nvPr>
            <p:ph type="subTitle" idx="1"/>
          </p:nvPr>
        </p:nvSpPr>
        <p:spPr>
          <a:xfrm>
            <a:off x="357158" y="3643314"/>
            <a:ext cx="5572164" cy="571504"/>
          </a:xfrm>
        </p:spPr>
        <p:txBody>
          <a:bodyPr>
            <a:normAutofit fontScale="92500"/>
          </a:bodyPr>
          <a:lstStyle/>
          <a:p>
            <a:r>
              <a:rPr lang="en-IN" sz="2800" b="1" dirty="0" smtClean="0"/>
              <a:t>Designed And Presented By:</a:t>
            </a:r>
            <a:endParaRPr lang="en-IN" sz="2800" b="1" dirty="0"/>
          </a:p>
        </p:txBody>
      </p:sp>
      <p:sp>
        <p:nvSpPr>
          <p:cNvPr id="10" name="TextBox 9"/>
          <p:cNvSpPr txBox="1"/>
          <p:nvPr/>
        </p:nvSpPr>
        <p:spPr>
          <a:xfrm>
            <a:off x="3714744" y="4286256"/>
            <a:ext cx="5143536" cy="1631216"/>
          </a:xfrm>
          <a:prstGeom prst="rect">
            <a:avLst/>
          </a:prstGeom>
          <a:noFill/>
        </p:spPr>
        <p:txBody>
          <a:bodyPr wrap="square" rtlCol="0">
            <a:spAutoFit/>
          </a:bodyPr>
          <a:lstStyle/>
          <a:p>
            <a:pPr algn="just"/>
            <a:r>
              <a:rPr lang="en-IN" sz="2000" b="1" dirty="0" smtClean="0">
                <a:solidFill>
                  <a:schemeClr val="bg2">
                    <a:lumMod val="75000"/>
                  </a:schemeClr>
                </a:solidFill>
              </a:rPr>
              <a:t>Shalini Joshi (13EMBIT042)</a:t>
            </a:r>
          </a:p>
          <a:p>
            <a:pPr algn="just"/>
            <a:r>
              <a:rPr lang="en-IN" sz="2000" b="1" dirty="0" smtClean="0">
                <a:solidFill>
                  <a:schemeClr val="bg2">
                    <a:lumMod val="75000"/>
                  </a:schemeClr>
                </a:solidFill>
              </a:rPr>
              <a:t>Vaishali Jain (13EMBIT052)</a:t>
            </a:r>
          </a:p>
          <a:p>
            <a:pPr algn="just"/>
            <a:r>
              <a:rPr lang="en-IN" sz="2000" b="1" dirty="0" smtClean="0">
                <a:solidFill>
                  <a:schemeClr val="bg2">
                    <a:lumMod val="75000"/>
                  </a:schemeClr>
                </a:solidFill>
              </a:rPr>
              <a:t>Vandana Khatwani (13EMBIT054)</a:t>
            </a:r>
          </a:p>
          <a:p>
            <a:pPr algn="just"/>
            <a:r>
              <a:rPr lang="en-IN" sz="2000" b="1" dirty="0" smtClean="0">
                <a:solidFill>
                  <a:schemeClr val="bg2">
                    <a:lumMod val="75000"/>
                  </a:schemeClr>
                </a:solidFill>
              </a:rPr>
              <a:t>Saloni Pareek (13EMBIT040)</a:t>
            </a:r>
          </a:p>
          <a:p>
            <a:pPr algn="just"/>
            <a:r>
              <a:rPr lang="en-IN" sz="2000" b="1" dirty="0" smtClean="0">
                <a:solidFill>
                  <a:schemeClr val="bg2">
                    <a:lumMod val="75000"/>
                  </a:schemeClr>
                </a:solidFill>
              </a:rPr>
              <a:t>Simran Sharma (13EMBIT045)</a:t>
            </a:r>
            <a:endParaRPr lang="en-IN" sz="2000" b="1" dirty="0">
              <a:solidFill>
                <a:schemeClr val="bg2">
                  <a:lumMod val="75000"/>
                </a:schemeClr>
              </a:solidFill>
            </a:endParaRPr>
          </a:p>
        </p:txBody>
      </p:sp>
    </p:spTree>
  </p:cSld>
  <p:clrMapOvr>
    <a:masterClrMapping/>
  </p:clrMapOvr>
  <p:transition spd="med">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183880" cy="1051560"/>
          </a:xfrm>
        </p:spPr>
        <p:txBody>
          <a:bodyPr>
            <a:normAutofit/>
          </a:bodyPr>
          <a:lstStyle/>
          <a:p>
            <a:r>
              <a:rPr lang="en-IN" sz="4800" dirty="0" smtClean="0">
                <a:solidFill>
                  <a:schemeClr val="bg2"/>
                </a:solidFill>
              </a:rPr>
              <a:t>  Scope:-</a:t>
            </a:r>
            <a:endParaRPr lang="en-IN" sz="4800" dirty="0">
              <a:solidFill>
                <a:schemeClr val="bg2"/>
              </a:solidFill>
            </a:endParaRPr>
          </a:p>
        </p:txBody>
      </p:sp>
      <p:sp>
        <p:nvSpPr>
          <p:cNvPr id="3" name="Content Placeholder 2"/>
          <p:cNvSpPr>
            <a:spLocks noGrp="1"/>
          </p:cNvSpPr>
          <p:nvPr>
            <p:ph idx="1"/>
          </p:nvPr>
        </p:nvSpPr>
        <p:spPr>
          <a:xfrm>
            <a:off x="500034" y="1714488"/>
            <a:ext cx="8183880" cy="4187952"/>
          </a:xfrm>
        </p:spPr>
        <p:txBody>
          <a:bodyPr>
            <a:normAutofit/>
          </a:bodyPr>
          <a:lstStyle/>
          <a:p>
            <a:r>
              <a:rPr lang="en-IN" sz="2400" dirty="0" smtClean="0"/>
              <a:t>An Financial Accounting System is the system used to manage the income, expenses, and other financial activities of a business .</a:t>
            </a:r>
          </a:p>
          <a:p>
            <a:endParaRPr lang="en-IN" sz="2400" dirty="0" smtClean="0"/>
          </a:p>
          <a:p>
            <a:r>
              <a:rPr lang="en-IN" sz="2400" dirty="0" smtClean="0"/>
              <a:t>An accounting system allows a business to keep track of all types of financial transactions, including purchases (expenses), sales (invoices and income), liabilities (funding, accounts payable), etc.</a:t>
            </a:r>
            <a:endParaRPr lang="en-IN" sz="2400" dirty="0"/>
          </a:p>
        </p:txBody>
      </p:sp>
    </p:spTree>
  </p:cSld>
  <p:clrMapOvr>
    <a:masterClrMapping/>
  </p:clrMapOvr>
  <p:transition spd="med">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643050"/>
            <a:ext cx="8183880" cy="1643074"/>
          </a:xfrm>
        </p:spPr>
        <p:txBody>
          <a:bodyPr>
            <a:normAutofit/>
          </a:bodyPr>
          <a:lstStyle/>
          <a:p>
            <a:r>
              <a:rPr lang="en-IN" sz="4800" dirty="0" smtClean="0">
                <a:solidFill>
                  <a:schemeClr val="bg2"/>
                </a:solidFill>
              </a:rPr>
              <a:t>    Overall Description</a:t>
            </a:r>
            <a:endParaRPr lang="en-IN" sz="4800" dirty="0">
              <a:solidFill>
                <a:schemeClr val="bg2"/>
              </a:solidFill>
            </a:endParaRPr>
          </a:p>
        </p:txBody>
      </p:sp>
    </p:spTree>
  </p:cSld>
  <p:clrMapOvr>
    <a:masterClrMapping/>
  </p:clrMapOvr>
  <p:transition spd="med">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714356"/>
            <a:ext cx="7786742" cy="1071570"/>
          </a:xfrm>
        </p:spPr>
        <p:txBody>
          <a:bodyPr>
            <a:noAutofit/>
          </a:bodyPr>
          <a:lstStyle/>
          <a:p>
            <a:r>
              <a:rPr lang="en-IN" sz="2800" dirty="0" smtClean="0">
                <a:solidFill>
                  <a:schemeClr val="bg2"/>
                </a:solidFill>
              </a:rPr>
              <a:t>PRODUCT  FUNCTIONAL    REQUIREMENT:-</a:t>
            </a:r>
            <a:endParaRPr lang="en-IN" sz="2800" dirty="0">
              <a:solidFill>
                <a:schemeClr val="bg2"/>
              </a:solidFill>
            </a:endParaRPr>
          </a:p>
        </p:txBody>
      </p:sp>
      <p:sp>
        <p:nvSpPr>
          <p:cNvPr id="3" name="Content Placeholder 2"/>
          <p:cNvSpPr>
            <a:spLocks noGrp="1"/>
          </p:cNvSpPr>
          <p:nvPr>
            <p:ph idx="1"/>
          </p:nvPr>
        </p:nvSpPr>
        <p:spPr>
          <a:xfrm>
            <a:off x="502920" y="2000240"/>
            <a:ext cx="8183880" cy="4071966"/>
          </a:xfrm>
        </p:spPr>
        <p:txBody>
          <a:bodyPr>
            <a:normAutofit lnSpcReduction="10000"/>
          </a:bodyPr>
          <a:lstStyle/>
          <a:p>
            <a:pPr>
              <a:buClr>
                <a:schemeClr val="bg2"/>
              </a:buClr>
            </a:pPr>
            <a:r>
              <a:rPr lang="en-IN" dirty="0" smtClean="0"/>
              <a:t>Customer:-Create and manage information of customer.</a:t>
            </a:r>
          </a:p>
          <a:p>
            <a:pPr>
              <a:buClr>
                <a:schemeClr val="bg2"/>
              </a:buClr>
            </a:pPr>
            <a:r>
              <a:rPr lang="en-IN" dirty="0" smtClean="0"/>
              <a:t>Supplier:-Create and manage information of supplier.</a:t>
            </a:r>
          </a:p>
          <a:p>
            <a:pPr>
              <a:buClr>
                <a:schemeClr val="bg2"/>
              </a:buClr>
            </a:pPr>
            <a:r>
              <a:rPr lang="en-IN" dirty="0" smtClean="0"/>
              <a:t>Product:-List of available products.</a:t>
            </a:r>
          </a:p>
          <a:p>
            <a:pPr>
              <a:buClr>
                <a:schemeClr val="bg2"/>
              </a:buClr>
            </a:pPr>
            <a:r>
              <a:rPr lang="en-IN" dirty="0" smtClean="0"/>
              <a:t>Purchase:-It will Manage the list of all purchase items.</a:t>
            </a:r>
          </a:p>
          <a:p>
            <a:pPr>
              <a:buClr>
                <a:schemeClr val="bg2"/>
              </a:buClr>
            </a:pPr>
            <a:r>
              <a:rPr lang="en-IN" dirty="0" smtClean="0"/>
              <a:t>Sales Invoice:-Entry of sales invoice to generate and print the bill</a:t>
            </a:r>
            <a:r>
              <a:rPr lang="en-IN" dirty="0" smtClean="0">
                <a:solidFill>
                  <a:schemeClr val="bg2"/>
                </a:solidFill>
              </a:rPr>
              <a:t>.</a:t>
            </a:r>
            <a:endParaRPr lang="en-IN" dirty="0">
              <a:solidFill>
                <a:schemeClr val="bg2"/>
              </a:solidFill>
            </a:endParaRPr>
          </a:p>
        </p:txBody>
      </p:sp>
    </p:spTree>
  </p:cSld>
  <p:clrMapOvr>
    <a:masterClrMapping/>
  </p:clrMapOvr>
  <p:transition spd="med">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428604"/>
            <a:ext cx="7972452" cy="1143008"/>
          </a:xfrm>
        </p:spPr>
        <p:txBody>
          <a:bodyPr>
            <a:normAutofit/>
          </a:bodyPr>
          <a:lstStyle/>
          <a:p>
            <a:r>
              <a:rPr lang="en-IN" sz="3200" dirty="0" smtClean="0">
                <a:solidFill>
                  <a:schemeClr val="bg2"/>
                </a:solidFill>
              </a:rPr>
              <a:t>PRODUCT NON-FUNCTIONAL   REQUIREMENT:-</a:t>
            </a:r>
            <a:endParaRPr lang="en-IN" sz="3200" dirty="0"/>
          </a:p>
        </p:txBody>
      </p:sp>
      <p:sp>
        <p:nvSpPr>
          <p:cNvPr id="3" name="Content Placeholder 2"/>
          <p:cNvSpPr>
            <a:spLocks noGrp="1"/>
          </p:cNvSpPr>
          <p:nvPr>
            <p:ph idx="1"/>
          </p:nvPr>
        </p:nvSpPr>
        <p:spPr>
          <a:xfrm>
            <a:off x="502920" y="1785926"/>
            <a:ext cx="8183880" cy="4214842"/>
          </a:xfrm>
        </p:spPr>
        <p:txBody>
          <a:bodyPr>
            <a:normAutofit fontScale="77500" lnSpcReduction="20000"/>
          </a:bodyPr>
          <a:lstStyle/>
          <a:p>
            <a:r>
              <a:rPr lang="en-IN" dirty="0" smtClean="0"/>
              <a:t>Credit / Debit</a:t>
            </a:r>
          </a:p>
          <a:p>
            <a:r>
              <a:rPr lang="en-IN" dirty="0" smtClean="0"/>
              <a:t>If there is a payment than there is a credit then it will save to sundry creditors.</a:t>
            </a:r>
          </a:p>
          <a:p>
            <a:r>
              <a:rPr lang="en-IN" dirty="0" smtClean="0"/>
              <a:t>Using the Journal voucher table the transition will be balanced.</a:t>
            </a:r>
          </a:p>
          <a:p>
            <a:r>
              <a:rPr lang="en-IN" dirty="0" smtClean="0"/>
              <a:t>If payment is not done then system shows the status as due status.</a:t>
            </a:r>
          </a:p>
          <a:p>
            <a:r>
              <a:rPr lang="en-IN" dirty="0" smtClean="0"/>
              <a:t>If payment is done after sometime then its status will change from due to paid and the remaining amount will be 0.</a:t>
            </a:r>
          </a:p>
          <a:p>
            <a:r>
              <a:rPr lang="en-IN" dirty="0" smtClean="0"/>
              <a:t>View all account groups related to profit and loss account with their respective amounts.</a:t>
            </a:r>
          </a:p>
          <a:p>
            <a:r>
              <a:rPr lang="en-IN" dirty="0" smtClean="0"/>
              <a:t>Check the opening and closing balance of each account through ledgers.</a:t>
            </a:r>
          </a:p>
          <a:p>
            <a:pPr>
              <a:buNone/>
            </a:pPr>
            <a:endParaRPr lang="en-IN" dirty="0"/>
          </a:p>
        </p:txBody>
      </p:sp>
    </p:spTree>
  </p:cSld>
  <p:clrMapOvr>
    <a:masterClrMapping/>
  </p:clrMapOvr>
  <p:transition spd="med">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857364"/>
            <a:ext cx="8186766" cy="4071966"/>
          </a:xfrm>
        </p:spPr>
        <p:txBody>
          <a:bodyPr>
            <a:normAutofit lnSpcReduction="10000"/>
          </a:bodyPr>
          <a:lstStyle/>
          <a:p>
            <a:r>
              <a:rPr lang="en-IN" dirty="0" smtClean="0"/>
              <a:t>Processor:-Intel(R) Core (TM) i3-5005U    CPU@ 2.00Ghz </a:t>
            </a:r>
          </a:p>
          <a:p>
            <a:pPr>
              <a:buNone/>
            </a:pPr>
            <a:endParaRPr lang="en-IN" dirty="0" smtClean="0"/>
          </a:p>
          <a:p>
            <a:r>
              <a:rPr lang="en-IN" dirty="0" smtClean="0"/>
              <a:t>Installed Memory(RAM):-4.00GB</a:t>
            </a:r>
          </a:p>
          <a:p>
            <a:pPr>
              <a:buNone/>
            </a:pPr>
            <a:r>
              <a:rPr lang="en-IN" dirty="0" smtClean="0"/>
              <a:t>  System Type:-64 bit Operating System,X64 – based processor</a:t>
            </a:r>
          </a:p>
          <a:p>
            <a:pPr>
              <a:buNone/>
            </a:pPr>
            <a:endParaRPr lang="en-IN" dirty="0" smtClean="0"/>
          </a:p>
          <a:p>
            <a:r>
              <a:rPr lang="en-IN" dirty="0" smtClean="0"/>
              <a:t>Pen and Touch:-no pen and touch input is available for this Display</a:t>
            </a:r>
          </a:p>
          <a:p>
            <a:pPr>
              <a:buNone/>
            </a:pPr>
            <a:endParaRPr lang="en-IN" dirty="0"/>
          </a:p>
        </p:txBody>
      </p:sp>
      <p:sp>
        <p:nvSpPr>
          <p:cNvPr id="4" name="TextBox 3"/>
          <p:cNvSpPr txBox="1"/>
          <p:nvPr/>
        </p:nvSpPr>
        <p:spPr>
          <a:xfrm>
            <a:off x="428596" y="785794"/>
            <a:ext cx="8429684" cy="646331"/>
          </a:xfrm>
          <a:prstGeom prst="rect">
            <a:avLst/>
          </a:prstGeom>
          <a:noFill/>
        </p:spPr>
        <p:txBody>
          <a:bodyPr wrap="square" rtlCol="0">
            <a:spAutoFit/>
          </a:bodyPr>
          <a:lstStyle/>
          <a:p>
            <a:pPr lvl="1"/>
            <a:r>
              <a:rPr lang="en-US" sz="3600" b="1" dirty="0" smtClean="0">
                <a:solidFill>
                  <a:schemeClr val="bg2"/>
                </a:solidFill>
              </a:rPr>
              <a:t>H/W interface requirement</a:t>
            </a:r>
            <a:r>
              <a:rPr lang="en-US" sz="3600" dirty="0" smtClean="0"/>
              <a:t>:-</a:t>
            </a:r>
            <a:endParaRPr lang="en-IN" sz="3600" dirty="0"/>
          </a:p>
        </p:txBody>
      </p:sp>
    </p:spTree>
  </p:cSld>
  <p:clrMapOvr>
    <a:masterClrMapping/>
  </p:clrMapOvr>
  <p:transition spd="med">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00042"/>
            <a:ext cx="8183880" cy="1000132"/>
          </a:xfrm>
        </p:spPr>
        <p:txBody>
          <a:bodyPr/>
          <a:lstStyle/>
          <a:p>
            <a:r>
              <a:rPr lang="en-IN" dirty="0" smtClean="0">
                <a:solidFill>
                  <a:schemeClr val="bg2"/>
                </a:solidFill>
              </a:rPr>
              <a:t>  SOFTWARE REQUIREMENT</a:t>
            </a:r>
            <a:endParaRPr lang="en-IN" dirty="0">
              <a:solidFill>
                <a:schemeClr val="bg2"/>
              </a:solidFill>
            </a:endParaRPr>
          </a:p>
        </p:txBody>
      </p:sp>
      <p:sp>
        <p:nvSpPr>
          <p:cNvPr id="3" name="Content Placeholder 2"/>
          <p:cNvSpPr>
            <a:spLocks noGrp="1"/>
          </p:cNvSpPr>
          <p:nvPr>
            <p:ph idx="1"/>
          </p:nvPr>
        </p:nvSpPr>
        <p:spPr>
          <a:xfrm>
            <a:off x="502920" y="2000240"/>
            <a:ext cx="8183880" cy="3786214"/>
          </a:xfrm>
        </p:spPr>
        <p:txBody>
          <a:bodyPr/>
          <a:lstStyle/>
          <a:p>
            <a:pPr>
              <a:buClr>
                <a:schemeClr val="bg2"/>
              </a:buClr>
            </a:pPr>
            <a:r>
              <a:rPr lang="en-IN" dirty="0" smtClean="0"/>
              <a:t>TOOLS:- </a:t>
            </a:r>
            <a:r>
              <a:rPr lang="en-IN" b="1" dirty="0" smtClean="0"/>
              <a:t> </a:t>
            </a:r>
            <a:r>
              <a:rPr lang="en-IN" dirty="0" smtClean="0"/>
              <a:t>Oracle JDeveloper (12c)</a:t>
            </a:r>
          </a:p>
          <a:p>
            <a:endParaRPr lang="en-IN" dirty="0" smtClean="0"/>
          </a:p>
          <a:p>
            <a:pPr>
              <a:buClr>
                <a:schemeClr val="bg2"/>
              </a:buClr>
            </a:pPr>
            <a:r>
              <a:rPr lang="en-IN" dirty="0" smtClean="0"/>
              <a:t>FRAMEWORK:-</a:t>
            </a:r>
            <a:r>
              <a:rPr lang="en-IN" b="1" dirty="0" smtClean="0"/>
              <a:t> </a:t>
            </a:r>
            <a:r>
              <a:rPr lang="en-IN" dirty="0" smtClean="0"/>
              <a:t>Application Development                            Framework (ADF)</a:t>
            </a:r>
          </a:p>
          <a:p>
            <a:pPr>
              <a:buNone/>
            </a:pPr>
            <a:endParaRPr lang="en-IN" dirty="0" smtClean="0"/>
          </a:p>
          <a:p>
            <a:pPr>
              <a:buClr>
                <a:schemeClr val="bg2"/>
              </a:buClr>
            </a:pPr>
            <a:r>
              <a:rPr lang="en-IN" dirty="0" smtClean="0"/>
              <a:t>DATABASE:- MYSQL Workbench(6.0)</a:t>
            </a:r>
          </a:p>
          <a:p>
            <a:endParaRPr lang="en-IN" dirty="0"/>
          </a:p>
        </p:txBody>
      </p:sp>
    </p:spTree>
  </p:cSld>
  <p:clrMapOvr>
    <a:masterClrMapping/>
  </p:clrMapOvr>
  <p:transition spd="med">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2428868"/>
            <a:ext cx="8183880" cy="1785950"/>
          </a:xfrm>
        </p:spPr>
        <p:txBody>
          <a:bodyPr>
            <a:normAutofit/>
          </a:bodyPr>
          <a:lstStyle/>
          <a:p>
            <a:pPr lvl="0"/>
            <a:r>
              <a:rPr lang="en-US" sz="4400" dirty="0" smtClean="0">
                <a:solidFill>
                  <a:schemeClr val="bg2"/>
                </a:solidFill>
              </a:rPr>
              <a:t>      Planning of Project</a:t>
            </a:r>
            <a:r>
              <a:rPr lang="en-IN" sz="4400" dirty="0" smtClean="0">
                <a:solidFill>
                  <a:schemeClr val="bg2"/>
                </a:solidFill>
              </a:rPr>
              <a:t/>
            </a:r>
            <a:br>
              <a:rPr lang="en-IN" sz="4400" dirty="0" smtClean="0">
                <a:solidFill>
                  <a:schemeClr val="bg2"/>
                </a:solidFill>
              </a:rPr>
            </a:br>
            <a:endParaRPr lang="en-IN" sz="4400" dirty="0">
              <a:solidFill>
                <a:schemeClr val="bg2"/>
              </a:solidFill>
            </a:endParaRPr>
          </a:p>
        </p:txBody>
      </p:sp>
    </p:spTree>
  </p:cSld>
  <p:clrMapOvr>
    <a:masterClrMapping/>
  </p:clrMapOvr>
  <p:transition spd="med">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714356"/>
            <a:ext cx="7829576" cy="1071570"/>
          </a:xfrm>
        </p:spPr>
        <p:txBody>
          <a:bodyPr>
            <a:normAutofit fontScale="90000"/>
          </a:bodyPr>
          <a:lstStyle/>
          <a:p>
            <a:r>
              <a:rPr lang="en-US" dirty="0" smtClean="0">
                <a:solidFill>
                  <a:schemeClr val="bg2"/>
                </a:solidFill>
              </a:rPr>
              <a:t>Gantt chart for schedule    estimation:- </a:t>
            </a:r>
            <a:endParaRPr lang="en-IN" dirty="0">
              <a:solidFill>
                <a:schemeClr val="bg2"/>
              </a:solidFill>
            </a:endParaRPr>
          </a:p>
        </p:txBody>
      </p:sp>
      <p:pic>
        <p:nvPicPr>
          <p:cNvPr id="6" name="Content Placeholder 5" descr="Capture.JPG"/>
          <p:cNvPicPr>
            <a:picLocks noGrp="1" noChangeAspect="1"/>
          </p:cNvPicPr>
          <p:nvPr>
            <p:ph idx="1"/>
          </p:nvPr>
        </p:nvPicPr>
        <p:blipFill>
          <a:blip r:embed="rId2"/>
          <a:stretch>
            <a:fillRect/>
          </a:stretch>
        </p:blipFill>
        <p:spPr>
          <a:xfrm>
            <a:off x="428596" y="1714488"/>
            <a:ext cx="8183562" cy="4286280"/>
          </a:xfrm>
        </p:spPr>
      </p:pic>
    </p:spTree>
  </p:cSld>
  <p:clrMapOvr>
    <a:masterClrMapping/>
  </p:clrMapOvr>
  <p:transition spd="med">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183880" cy="1051560"/>
          </a:xfrm>
        </p:spPr>
        <p:txBody>
          <a:bodyPr/>
          <a:lstStyle/>
          <a:p>
            <a:r>
              <a:rPr lang="en-US" dirty="0" smtClean="0">
                <a:solidFill>
                  <a:schemeClr val="bg2"/>
                </a:solidFill>
              </a:rPr>
              <a:t>Gantt chart</a:t>
            </a:r>
            <a:endParaRPr lang="en-IN" dirty="0"/>
          </a:p>
        </p:txBody>
      </p:sp>
      <p:sp>
        <p:nvSpPr>
          <p:cNvPr id="3" name="Content Placeholder 2"/>
          <p:cNvSpPr>
            <a:spLocks noGrp="1"/>
          </p:cNvSpPr>
          <p:nvPr>
            <p:ph idx="1"/>
          </p:nvPr>
        </p:nvSpPr>
        <p:spPr>
          <a:xfrm>
            <a:off x="500034" y="1071546"/>
            <a:ext cx="8183880" cy="4857784"/>
          </a:xfrm>
        </p:spPr>
        <p:txBody>
          <a:bodyPr>
            <a:normAutofit fontScale="77500" lnSpcReduction="20000"/>
          </a:bodyPr>
          <a:lstStyle/>
          <a:p>
            <a:r>
              <a:rPr lang="en-IN" dirty="0" smtClean="0"/>
              <a:t>A Gantt chart, commonly used in project management, is one of the most popular</a:t>
            </a:r>
          </a:p>
          <a:p>
            <a:r>
              <a:rPr lang="en-IN" dirty="0" smtClean="0"/>
              <a:t>and useful ways of showing activities (tasks or events) displayed against time. </a:t>
            </a:r>
          </a:p>
          <a:p>
            <a:r>
              <a:rPr lang="en-IN" dirty="0" smtClean="0"/>
              <a:t>On the left of the chart is a list of the activities and along the top is a suitable time scale.</a:t>
            </a:r>
          </a:p>
          <a:p>
            <a:r>
              <a:rPr lang="en-IN" dirty="0" smtClean="0"/>
              <a:t>Each activity is represented by a bar the position and length of the bar the start date, duration and end date of the activity. This allows you to see at a glance:</a:t>
            </a:r>
          </a:p>
          <a:p>
            <a:r>
              <a:rPr lang="en-IN" dirty="0" smtClean="0"/>
              <a:t>1] What the various activities are.</a:t>
            </a:r>
          </a:p>
          <a:p>
            <a:r>
              <a:rPr lang="en-IN" dirty="0" smtClean="0"/>
              <a:t>2] When each activity begins and ends.</a:t>
            </a:r>
          </a:p>
          <a:p>
            <a:r>
              <a:rPr lang="en-IN" dirty="0" smtClean="0"/>
              <a:t>3] How long each activity is scheduled to last.</a:t>
            </a:r>
          </a:p>
          <a:p>
            <a:r>
              <a:rPr lang="en-IN" dirty="0" smtClean="0"/>
              <a:t>4] Where activities overlap with other activities, and by how much.</a:t>
            </a:r>
          </a:p>
          <a:p>
            <a:r>
              <a:rPr lang="en-IN" dirty="0" smtClean="0"/>
              <a:t>5] The start and end date of the whole project.</a:t>
            </a:r>
            <a:endParaRPr lang="en-IN" dirty="0"/>
          </a:p>
        </p:txBody>
      </p:sp>
    </p:spTree>
  </p:cSld>
  <p:clrMapOvr>
    <a:masterClrMapping/>
  </p:clrMapOvr>
  <p:transition spd="med">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714356"/>
            <a:ext cx="7829576" cy="1000132"/>
          </a:xfrm>
        </p:spPr>
        <p:txBody>
          <a:bodyPr>
            <a:normAutofit fontScale="90000"/>
          </a:bodyPr>
          <a:lstStyle/>
          <a:p>
            <a:r>
              <a:rPr lang="en-US" dirty="0" smtClean="0">
                <a:solidFill>
                  <a:schemeClr val="bg2"/>
                </a:solidFill>
              </a:rPr>
              <a:t>Resource graph for Time-Effort  estimation:-</a:t>
            </a:r>
            <a:endParaRPr lang="en-IN" dirty="0">
              <a:solidFill>
                <a:schemeClr val="bg2"/>
              </a:solidFill>
            </a:endParaRPr>
          </a:p>
        </p:txBody>
      </p:sp>
      <p:pic>
        <p:nvPicPr>
          <p:cNvPr id="6" name="Content Placeholder 5" descr="res.JPG"/>
          <p:cNvPicPr>
            <a:picLocks noGrp="1" noChangeAspect="1"/>
          </p:cNvPicPr>
          <p:nvPr>
            <p:ph idx="1"/>
          </p:nvPr>
        </p:nvPicPr>
        <p:blipFill>
          <a:blip r:embed="rId2"/>
          <a:stretch>
            <a:fillRect/>
          </a:stretch>
        </p:blipFill>
        <p:spPr>
          <a:xfrm>
            <a:off x="357158" y="1785926"/>
            <a:ext cx="8501122" cy="4143404"/>
          </a:xfrm>
        </p:spPr>
      </p:pic>
    </p:spTree>
  </p:cSld>
  <p:clrMapOvr>
    <a:masterClrMapping/>
  </p:clrMapOvr>
  <p:transition spd="med">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71480"/>
            <a:ext cx="8183880" cy="857256"/>
          </a:xfrm>
        </p:spPr>
        <p:txBody>
          <a:bodyPr>
            <a:normAutofit/>
          </a:bodyPr>
          <a:lstStyle/>
          <a:p>
            <a:r>
              <a:rPr lang="en-IN" sz="4400" dirty="0" smtClean="0">
                <a:solidFill>
                  <a:schemeClr val="bg2"/>
                </a:solidFill>
              </a:rPr>
              <a:t>  Abstract:-</a:t>
            </a:r>
            <a:endParaRPr lang="en-IN" sz="4400" dirty="0">
              <a:solidFill>
                <a:schemeClr val="bg2"/>
              </a:solidFill>
            </a:endParaRPr>
          </a:p>
        </p:txBody>
      </p:sp>
      <p:sp>
        <p:nvSpPr>
          <p:cNvPr id="3" name="Content Placeholder 2"/>
          <p:cNvSpPr>
            <a:spLocks noGrp="1"/>
          </p:cNvSpPr>
          <p:nvPr>
            <p:ph idx="1"/>
          </p:nvPr>
        </p:nvSpPr>
        <p:spPr>
          <a:xfrm>
            <a:off x="500034" y="1571612"/>
            <a:ext cx="8186766" cy="4714908"/>
          </a:xfrm>
        </p:spPr>
        <p:txBody>
          <a:bodyPr>
            <a:normAutofit fontScale="77500" lnSpcReduction="20000"/>
          </a:bodyPr>
          <a:lstStyle/>
          <a:p>
            <a:r>
              <a:rPr lang="en-IN" sz="2900" dirty="0" smtClean="0"/>
              <a:t>Financial accounting is a combination of Finance and accounting, finance generally refers to financial activities and financial relations, is refers to the enterprise in the production process of the movement of capital, it is the enterprise and all aspects of the relationship.</a:t>
            </a:r>
          </a:p>
          <a:p>
            <a:endParaRPr lang="en-IN" sz="2900" dirty="0" smtClean="0"/>
          </a:p>
          <a:p>
            <a:r>
              <a:rPr lang="en-IN" sz="2900" dirty="0" smtClean="0"/>
              <a:t>Accounting is based on the currency as the main units of measurement .Accounting processes are typically far from web technologies. With this project we aim to provide a web application to perform calculation of the profit margins obtained with each product. A better interface between accounting users and offices will be achieved using this application. </a:t>
            </a:r>
          </a:p>
        </p:txBody>
      </p:sp>
    </p:spTree>
  </p:cSld>
  <p:clrMapOvr>
    <a:masterClrMapping/>
  </p:clrMapOvr>
  <p:transition spd="med">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2214554"/>
            <a:ext cx="8183880" cy="1500198"/>
          </a:xfrm>
        </p:spPr>
        <p:txBody>
          <a:bodyPr>
            <a:normAutofit/>
          </a:bodyPr>
          <a:lstStyle/>
          <a:p>
            <a:r>
              <a:rPr lang="en-IN" sz="5400" dirty="0" smtClean="0">
                <a:solidFill>
                  <a:schemeClr val="bg2"/>
                </a:solidFill>
              </a:rPr>
              <a:t>          Designing</a:t>
            </a:r>
            <a:endParaRPr lang="en-IN" sz="5400" dirty="0">
              <a:solidFill>
                <a:schemeClr val="bg2"/>
              </a:solidFill>
            </a:endParaRPr>
          </a:p>
        </p:txBody>
      </p:sp>
    </p:spTree>
  </p:cSld>
  <p:clrMapOvr>
    <a:masterClrMapping/>
  </p:clrMapOvr>
  <p:transition spd="med">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28604"/>
            <a:ext cx="8183880" cy="928694"/>
          </a:xfrm>
        </p:spPr>
        <p:txBody>
          <a:bodyPr/>
          <a:lstStyle/>
          <a:p>
            <a:r>
              <a:rPr lang="en-IN" dirty="0" smtClean="0">
                <a:solidFill>
                  <a:schemeClr val="bg2"/>
                </a:solidFill>
              </a:rPr>
              <a:t>   CUSTOMER  SCHEMA:-</a:t>
            </a:r>
            <a:endParaRPr lang="en-IN" dirty="0">
              <a:solidFill>
                <a:schemeClr val="bg2"/>
              </a:solidFill>
            </a:endParaRPr>
          </a:p>
        </p:txBody>
      </p:sp>
      <p:pic>
        <p:nvPicPr>
          <p:cNvPr id="4" name="Content Placeholder 3" descr="cust.JPG"/>
          <p:cNvPicPr>
            <a:picLocks noGrp="1" noChangeAspect="1"/>
          </p:cNvPicPr>
          <p:nvPr>
            <p:ph idx="1"/>
          </p:nvPr>
        </p:nvPicPr>
        <p:blipFill>
          <a:blip r:embed="rId2"/>
          <a:stretch>
            <a:fillRect/>
          </a:stretch>
        </p:blipFill>
        <p:spPr>
          <a:xfrm>
            <a:off x="1071538" y="1643050"/>
            <a:ext cx="7072361" cy="4572031"/>
          </a:xfrm>
        </p:spPr>
      </p:pic>
    </p:spTree>
  </p:cSld>
  <p:clrMapOvr>
    <a:masterClrMapping/>
  </p:clrMapOvr>
  <p:transition spd="med">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28604"/>
            <a:ext cx="8183880" cy="1071570"/>
          </a:xfrm>
        </p:spPr>
        <p:txBody>
          <a:bodyPr/>
          <a:lstStyle/>
          <a:p>
            <a:r>
              <a:rPr lang="en-IN" dirty="0" smtClean="0">
                <a:solidFill>
                  <a:schemeClr val="bg2"/>
                </a:solidFill>
              </a:rPr>
              <a:t>  SUPPLIER SCHEMA:-</a:t>
            </a:r>
            <a:endParaRPr lang="en-IN" dirty="0">
              <a:solidFill>
                <a:schemeClr val="bg2"/>
              </a:solidFill>
            </a:endParaRPr>
          </a:p>
        </p:txBody>
      </p:sp>
      <p:pic>
        <p:nvPicPr>
          <p:cNvPr id="4" name="Content Placeholder 3" descr="supplier.jpg"/>
          <p:cNvPicPr>
            <a:picLocks noGrp="1" noChangeAspect="1"/>
          </p:cNvPicPr>
          <p:nvPr>
            <p:ph idx="1"/>
          </p:nvPr>
        </p:nvPicPr>
        <p:blipFill>
          <a:blip r:embed="rId2"/>
          <a:stretch>
            <a:fillRect/>
          </a:stretch>
        </p:blipFill>
        <p:spPr>
          <a:xfrm>
            <a:off x="1000100" y="1857364"/>
            <a:ext cx="7215237" cy="4071966"/>
          </a:xfrm>
        </p:spPr>
      </p:pic>
    </p:spTree>
  </p:cSld>
  <p:clrMapOvr>
    <a:masterClrMapping/>
  </p:clrMapOvr>
  <p:transition spd="med">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71480"/>
            <a:ext cx="8183880" cy="1071570"/>
          </a:xfrm>
        </p:spPr>
        <p:txBody>
          <a:bodyPr/>
          <a:lstStyle/>
          <a:p>
            <a:r>
              <a:rPr lang="en-IN" dirty="0" smtClean="0">
                <a:solidFill>
                  <a:schemeClr val="bg2"/>
                </a:solidFill>
              </a:rPr>
              <a:t> PRODUCT SCHEMA:-</a:t>
            </a:r>
            <a:endParaRPr lang="en-IN" dirty="0">
              <a:solidFill>
                <a:schemeClr val="bg2"/>
              </a:solidFill>
            </a:endParaRPr>
          </a:p>
        </p:txBody>
      </p:sp>
      <p:pic>
        <p:nvPicPr>
          <p:cNvPr id="4" name="Content Placeholder 3" descr="product.jpg"/>
          <p:cNvPicPr>
            <a:picLocks noGrp="1" noChangeAspect="1"/>
          </p:cNvPicPr>
          <p:nvPr>
            <p:ph idx="1"/>
          </p:nvPr>
        </p:nvPicPr>
        <p:blipFill>
          <a:blip r:embed="rId2"/>
          <a:stretch>
            <a:fillRect/>
          </a:stretch>
        </p:blipFill>
        <p:spPr>
          <a:xfrm>
            <a:off x="714348" y="2071678"/>
            <a:ext cx="7715304" cy="4000528"/>
          </a:xfrm>
        </p:spPr>
      </p:pic>
    </p:spTree>
  </p:cSld>
  <p:clrMapOvr>
    <a:masterClrMapping/>
  </p:clrMapOvr>
  <p:transition spd="med">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57166"/>
            <a:ext cx="8183880" cy="1143008"/>
          </a:xfrm>
        </p:spPr>
        <p:txBody>
          <a:bodyPr/>
          <a:lstStyle/>
          <a:p>
            <a:r>
              <a:rPr lang="en-IN" dirty="0" smtClean="0">
                <a:solidFill>
                  <a:schemeClr val="bg2"/>
                </a:solidFill>
              </a:rPr>
              <a:t> PURCHASE SCHEMA:-</a:t>
            </a:r>
            <a:endParaRPr lang="en-IN" dirty="0">
              <a:solidFill>
                <a:schemeClr val="bg2"/>
              </a:solidFill>
            </a:endParaRPr>
          </a:p>
        </p:txBody>
      </p:sp>
      <p:pic>
        <p:nvPicPr>
          <p:cNvPr id="4" name="Content Placeholder 3" descr="purchase.jpg"/>
          <p:cNvPicPr>
            <a:picLocks noGrp="1" noChangeAspect="1"/>
          </p:cNvPicPr>
          <p:nvPr>
            <p:ph idx="1"/>
          </p:nvPr>
        </p:nvPicPr>
        <p:blipFill>
          <a:blip r:embed="rId2"/>
          <a:stretch>
            <a:fillRect/>
          </a:stretch>
        </p:blipFill>
        <p:spPr>
          <a:xfrm>
            <a:off x="785786" y="1785925"/>
            <a:ext cx="7643866" cy="4643471"/>
          </a:xfrm>
        </p:spPr>
      </p:pic>
    </p:spTree>
  </p:cSld>
  <p:clrMapOvr>
    <a:masterClrMapping/>
  </p:clrMapOvr>
  <p:transition spd="med">
    <p:cov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71480"/>
            <a:ext cx="8183880" cy="1071570"/>
          </a:xfrm>
        </p:spPr>
        <p:txBody>
          <a:bodyPr/>
          <a:lstStyle/>
          <a:p>
            <a:r>
              <a:rPr lang="en-IN" dirty="0" smtClean="0">
                <a:solidFill>
                  <a:schemeClr val="bg2"/>
                </a:solidFill>
              </a:rPr>
              <a:t>   JOUNRAL VOUCHER:-</a:t>
            </a:r>
            <a:endParaRPr lang="en-IN" dirty="0">
              <a:solidFill>
                <a:schemeClr val="bg2"/>
              </a:solidFill>
            </a:endParaRPr>
          </a:p>
        </p:txBody>
      </p:sp>
      <p:pic>
        <p:nvPicPr>
          <p:cNvPr id="4" name="Content Placeholder 3" descr="genvoucher.jpg"/>
          <p:cNvPicPr>
            <a:picLocks noGrp="1" noChangeAspect="1"/>
          </p:cNvPicPr>
          <p:nvPr>
            <p:ph idx="1"/>
          </p:nvPr>
        </p:nvPicPr>
        <p:blipFill>
          <a:blip r:embed="rId2"/>
          <a:stretch>
            <a:fillRect/>
          </a:stretch>
        </p:blipFill>
        <p:spPr>
          <a:xfrm>
            <a:off x="1071538" y="1874044"/>
            <a:ext cx="6929485" cy="4055286"/>
          </a:xfrm>
        </p:spPr>
      </p:pic>
    </p:spTree>
  </p:cSld>
  <p:clrMapOvr>
    <a:masterClrMapping/>
  </p:clrMapOvr>
  <p:transition spd="med">
    <p:cov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71480"/>
            <a:ext cx="8183880" cy="1071570"/>
          </a:xfrm>
        </p:spPr>
        <p:txBody>
          <a:bodyPr/>
          <a:lstStyle/>
          <a:p>
            <a:r>
              <a:rPr lang="en-IN" dirty="0" smtClean="0">
                <a:solidFill>
                  <a:schemeClr val="bg2"/>
                </a:solidFill>
              </a:rPr>
              <a:t>  INVOICE SCHEMA:-</a:t>
            </a:r>
            <a:endParaRPr lang="en-IN" dirty="0">
              <a:solidFill>
                <a:schemeClr val="bg2"/>
              </a:solidFill>
            </a:endParaRPr>
          </a:p>
        </p:txBody>
      </p:sp>
      <p:pic>
        <p:nvPicPr>
          <p:cNvPr id="4" name="Content Placeholder 3" descr="invoice.jpg"/>
          <p:cNvPicPr>
            <a:picLocks noGrp="1" noChangeAspect="1"/>
          </p:cNvPicPr>
          <p:nvPr>
            <p:ph idx="1"/>
          </p:nvPr>
        </p:nvPicPr>
        <p:blipFill>
          <a:blip r:embed="rId2"/>
          <a:stretch>
            <a:fillRect/>
          </a:stretch>
        </p:blipFill>
        <p:spPr>
          <a:xfrm>
            <a:off x="1000100" y="2000240"/>
            <a:ext cx="7143800" cy="4000528"/>
          </a:xfrm>
        </p:spPr>
      </p:pic>
    </p:spTree>
  </p:cSld>
  <p:clrMapOvr>
    <a:masterClrMapping/>
  </p:clrMapOvr>
  <p:transition spd="med">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00042"/>
            <a:ext cx="8183880" cy="500066"/>
          </a:xfrm>
        </p:spPr>
        <p:txBody>
          <a:bodyPr>
            <a:normAutofit fontScale="90000"/>
          </a:bodyPr>
          <a:lstStyle/>
          <a:p>
            <a:r>
              <a:rPr lang="en-IN" dirty="0" smtClean="0">
                <a:solidFill>
                  <a:schemeClr val="bg2"/>
                </a:solidFill>
              </a:rPr>
              <a:t>Class Diagram:-</a:t>
            </a:r>
            <a:endParaRPr lang="en-IN" dirty="0">
              <a:solidFill>
                <a:schemeClr val="bg2"/>
              </a:solidFill>
            </a:endParaRPr>
          </a:p>
        </p:txBody>
      </p:sp>
      <p:pic>
        <p:nvPicPr>
          <p:cNvPr id="6" name="Content Placeholder 5" descr="Capture.PNG"/>
          <p:cNvPicPr>
            <a:picLocks noGrp="1" noChangeAspect="1"/>
          </p:cNvPicPr>
          <p:nvPr>
            <p:ph idx="1"/>
          </p:nvPr>
        </p:nvPicPr>
        <p:blipFill>
          <a:blip r:embed="rId2"/>
          <a:stretch>
            <a:fillRect/>
          </a:stretch>
        </p:blipFill>
        <p:spPr>
          <a:xfrm>
            <a:off x="500034" y="1142984"/>
            <a:ext cx="8072494" cy="4786346"/>
          </a:xfrm>
        </p:spPr>
      </p:pic>
    </p:spTree>
  </p:cSld>
  <p:clrMapOvr>
    <a:masterClrMapping/>
  </p:clrMapOvr>
  <p:transition spd="med">
    <p:cov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00042"/>
            <a:ext cx="8183880" cy="928694"/>
          </a:xfrm>
        </p:spPr>
        <p:txBody>
          <a:bodyPr/>
          <a:lstStyle/>
          <a:p>
            <a:r>
              <a:rPr lang="en-IN" sz="2800" dirty="0" smtClean="0">
                <a:solidFill>
                  <a:schemeClr val="bg2"/>
                </a:solidFill>
              </a:rPr>
              <a:t>USE CASE DIAGRAM</a:t>
            </a:r>
            <a:r>
              <a:rPr lang="en-IN" dirty="0" smtClean="0"/>
              <a:t>:-</a:t>
            </a:r>
            <a:endParaRPr lang="en-IN" dirty="0"/>
          </a:p>
        </p:txBody>
      </p:sp>
      <p:pic>
        <p:nvPicPr>
          <p:cNvPr id="5" name="Content Placeholder 4" descr="use.jpg"/>
          <p:cNvPicPr>
            <a:picLocks noGrp="1" noChangeAspect="1"/>
          </p:cNvPicPr>
          <p:nvPr>
            <p:ph idx="1"/>
          </p:nvPr>
        </p:nvPicPr>
        <p:blipFill>
          <a:blip r:embed="rId2"/>
          <a:stretch>
            <a:fillRect/>
          </a:stretch>
        </p:blipFill>
        <p:spPr>
          <a:xfrm>
            <a:off x="428596" y="1571612"/>
            <a:ext cx="8358246" cy="4929222"/>
          </a:xfrm>
        </p:spPr>
      </p:pic>
    </p:spTree>
  </p:cSld>
  <p:clrMapOvr>
    <a:masterClrMapping/>
  </p:clrMapOvr>
  <p:transition spd="med">
    <p:cov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00042"/>
            <a:ext cx="8183880" cy="857256"/>
          </a:xfrm>
        </p:spPr>
        <p:txBody>
          <a:bodyPr/>
          <a:lstStyle/>
          <a:p>
            <a:r>
              <a:rPr lang="en-IN" dirty="0" smtClean="0">
                <a:solidFill>
                  <a:schemeClr val="bg2"/>
                </a:solidFill>
              </a:rPr>
              <a:t>Activity Diagram:-</a:t>
            </a:r>
            <a:endParaRPr lang="en-IN" dirty="0">
              <a:solidFill>
                <a:schemeClr val="bg2"/>
              </a:solidFill>
            </a:endParaRPr>
          </a:p>
        </p:txBody>
      </p:sp>
      <p:pic>
        <p:nvPicPr>
          <p:cNvPr id="4" name="Content Placeholder 3" descr="act.JPG"/>
          <p:cNvPicPr>
            <a:picLocks noGrp="1" noChangeAspect="1"/>
          </p:cNvPicPr>
          <p:nvPr>
            <p:ph idx="1"/>
          </p:nvPr>
        </p:nvPicPr>
        <p:blipFill>
          <a:blip r:embed="rId2"/>
          <a:stretch>
            <a:fillRect/>
          </a:stretch>
        </p:blipFill>
        <p:spPr>
          <a:xfrm>
            <a:off x="571472" y="1571612"/>
            <a:ext cx="7929618" cy="4714908"/>
          </a:xfrm>
        </p:spPr>
      </p:pic>
    </p:spTree>
  </p:cSld>
  <p:clrMapOvr>
    <a:masterClrMapping/>
  </p:clrMapOvr>
  <p:transition spd="med">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00042"/>
            <a:ext cx="8183880" cy="5715040"/>
          </a:xfrm>
        </p:spPr>
        <p:txBody>
          <a:bodyPr>
            <a:normAutofit/>
          </a:bodyPr>
          <a:lstStyle/>
          <a:p>
            <a:pPr>
              <a:buNone/>
            </a:pPr>
            <a:endParaRPr lang="en-IN" sz="2000" dirty="0" smtClean="0"/>
          </a:p>
          <a:p>
            <a:pPr marL="457200" indent="-457200"/>
            <a:r>
              <a:rPr lang="en-IN" sz="2400" dirty="0" smtClean="0"/>
              <a:t>Finance+ identify customer’s personal assets and liabilities, determine which of these are included within a balance sheet, develop an accounting system to track changes to their assets and liabilities and recognize revenue and expenses, prepare financial statements, and develop significant accounting policies.</a:t>
            </a:r>
          </a:p>
          <a:p>
            <a:endParaRPr lang="en-IN" sz="2000" dirty="0"/>
          </a:p>
        </p:txBody>
      </p:sp>
    </p:spTree>
  </p:cSld>
  <p:clrMapOvr>
    <a:masterClrMapping/>
  </p:clrMapOvr>
  <p:transition spd="med">
    <p:cov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28604"/>
            <a:ext cx="8183880" cy="1000132"/>
          </a:xfrm>
        </p:spPr>
        <p:txBody>
          <a:bodyPr/>
          <a:lstStyle/>
          <a:p>
            <a:r>
              <a:rPr lang="en-IN" dirty="0" smtClean="0">
                <a:solidFill>
                  <a:schemeClr val="bg2"/>
                </a:solidFill>
              </a:rPr>
              <a:t> Sequence diagram:-</a:t>
            </a:r>
            <a:endParaRPr lang="en-IN" dirty="0">
              <a:solidFill>
                <a:schemeClr val="bg2"/>
              </a:solidFill>
            </a:endParaRPr>
          </a:p>
        </p:txBody>
      </p:sp>
      <p:pic>
        <p:nvPicPr>
          <p:cNvPr id="4" name="Content Placeholder 3" descr="sequence.png"/>
          <p:cNvPicPr>
            <a:picLocks noGrp="1" noChangeAspect="1"/>
          </p:cNvPicPr>
          <p:nvPr>
            <p:ph idx="1"/>
          </p:nvPr>
        </p:nvPicPr>
        <p:blipFill>
          <a:blip r:embed="rId2"/>
          <a:stretch>
            <a:fillRect/>
          </a:stretch>
        </p:blipFill>
        <p:spPr>
          <a:xfrm>
            <a:off x="500034" y="1643050"/>
            <a:ext cx="8215370" cy="4786346"/>
          </a:xfrm>
        </p:spPr>
      </p:pic>
    </p:spTree>
  </p:cSld>
  <p:clrMapOvr>
    <a:masterClrMapping/>
  </p:clrMapOvr>
  <p:transition spd="med">
    <p:cove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428604"/>
            <a:ext cx="7643866" cy="1357322"/>
          </a:xfrm>
        </p:spPr>
        <p:txBody>
          <a:bodyPr>
            <a:normAutofit/>
          </a:bodyPr>
          <a:lstStyle/>
          <a:p>
            <a:pPr lvl="0"/>
            <a:r>
              <a:rPr lang="en-US" sz="3200" dirty="0" smtClean="0">
                <a:solidFill>
                  <a:schemeClr val="bg2"/>
                </a:solidFill>
              </a:rPr>
              <a:t>Development Model</a:t>
            </a:r>
            <a:r>
              <a:rPr lang="en-US" sz="2400" dirty="0" smtClean="0">
                <a:solidFill>
                  <a:schemeClr val="bg2"/>
                </a:solidFill>
              </a:rPr>
              <a:t>:-We have used                         Incremental development model</a:t>
            </a:r>
            <a:r>
              <a:rPr lang="en-IN" sz="2400" dirty="0" smtClean="0"/>
              <a:t/>
            </a:r>
            <a:br>
              <a:rPr lang="en-IN" sz="2400" dirty="0" smtClean="0"/>
            </a:br>
            <a:endParaRPr lang="en-IN" sz="2400" dirty="0"/>
          </a:p>
        </p:txBody>
      </p:sp>
      <p:sp>
        <p:nvSpPr>
          <p:cNvPr id="3" name="Content Placeholder 2"/>
          <p:cNvSpPr>
            <a:spLocks noGrp="1"/>
          </p:cNvSpPr>
          <p:nvPr>
            <p:ph idx="1"/>
          </p:nvPr>
        </p:nvSpPr>
        <p:spPr>
          <a:xfrm>
            <a:off x="502920" y="1571612"/>
            <a:ext cx="8283922" cy="4786346"/>
          </a:xfrm>
        </p:spPr>
        <p:txBody>
          <a:bodyPr>
            <a:normAutofit fontScale="85000" lnSpcReduction="10000"/>
          </a:bodyPr>
          <a:lstStyle/>
          <a:p>
            <a:r>
              <a:rPr lang="en-IN" dirty="0" smtClean="0"/>
              <a:t>In incremental model the whole requirement is divided into various builds. Multiple development cycles take place here, making the life cycle a “multi-waterfall” cycle.  Cycles are divided up into smaller, more easily managed modules. </a:t>
            </a:r>
          </a:p>
          <a:p>
            <a:r>
              <a:rPr lang="en-IN" dirty="0" smtClean="0"/>
              <a:t>Each module passes through the requirements, design, implementation and testing phases. A working version of software is produced during the first module, so you have working software early on during the software life cycle. Each subsequent release of the module adds function to the previous release. The process continues till the complete system is achieved.</a:t>
            </a:r>
          </a:p>
          <a:p>
            <a:endParaRPr lang="en-IN" dirty="0"/>
          </a:p>
        </p:txBody>
      </p:sp>
    </p:spTree>
  </p:cSld>
  <p:clrMapOvr>
    <a:masterClrMapping/>
  </p:clrMapOvr>
  <p:transition spd="med">
    <p:cove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00042"/>
            <a:ext cx="8183880" cy="1000132"/>
          </a:xfrm>
        </p:spPr>
        <p:txBody>
          <a:bodyPr>
            <a:normAutofit/>
          </a:bodyPr>
          <a:lstStyle/>
          <a:p>
            <a:r>
              <a:rPr lang="en-IN" sz="4000" dirty="0" smtClean="0">
                <a:solidFill>
                  <a:schemeClr val="bg2"/>
                </a:solidFill>
              </a:rPr>
              <a:t> Incremental Model:-</a:t>
            </a:r>
            <a:endParaRPr lang="en-IN" sz="4000" dirty="0">
              <a:solidFill>
                <a:schemeClr val="bg2"/>
              </a:solidFill>
            </a:endParaRPr>
          </a:p>
        </p:txBody>
      </p:sp>
      <p:pic>
        <p:nvPicPr>
          <p:cNvPr id="6" name="Content Placeholder 5" descr="inc.PNG"/>
          <p:cNvPicPr>
            <a:picLocks noGrp="1" noChangeAspect="1"/>
          </p:cNvPicPr>
          <p:nvPr>
            <p:ph idx="1"/>
          </p:nvPr>
        </p:nvPicPr>
        <p:blipFill>
          <a:blip r:embed="rId2"/>
          <a:stretch>
            <a:fillRect/>
          </a:stretch>
        </p:blipFill>
        <p:spPr>
          <a:xfrm>
            <a:off x="714348" y="1785926"/>
            <a:ext cx="7572428" cy="4429156"/>
          </a:xfrm>
        </p:spPr>
      </p:pic>
    </p:spTree>
  </p:cSld>
  <p:clrMapOvr>
    <a:masterClrMapping/>
  </p:clrMapOvr>
  <p:transition spd="med">
    <p:cove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642918"/>
            <a:ext cx="8183880" cy="785818"/>
          </a:xfrm>
        </p:spPr>
        <p:txBody>
          <a:bodyPr>
            <a:normAutofit/>
          </a:bodyPr>
          <a:lstStyle/>
          <a:p>
            <a:r>
              <a:rPr lang="en-IN" sz="4000" dirty="0" smtClean="0">
                <a:solidFill>
                  <a:schemeClr val="bg2"/>
                </a:solidFill>
              </a:rPr>
              <a:t>  Advantage:-</a:t>
            </a:r>
            <a:endParaRPr lang="en-IN" sz="4000" dirty="0">
              <a:solidFill>
                <a:schemeClr val="bg2"/>
              </a:solidFill>
            </a:endParaRPr>
          </a:p>
        </p:txBody>
      </p:sp>
      <p:sp>
        <p:nvSpPr>
          <p:cNvPr id="3" name="Content Placeholder 2"/>
          <p:cNvSpPr>
            <a:spLocks noGrp="1"/>
          </p:cNvSpPr>
          <p:nvPr>
            <p:ph idx="1"/>
          </p:nvPr>
        </p:nvSpPr>
        <p:spPr>
          <a:xfrm>
            <a:off x="428596" y="1571612"/>
            <a:ext cx="8183880" cy="4929222"/>
          </a:xfrm>
        </p:spPr>
        <p:txBody>
          <a:bodyPr>
            <a:normAutofit fontScale="92500" lnSpcReduction="10000"/>
          </a:bodyPr>
          <a:lstStyle/>
          <a:p>
            <a:r>
              <a:rPr lang="en-IN" dirty="0" smtClean="0"/>
              <a:t>Generates working software quickly and early during the software life cycle.</a:t>
            </a:r>
          </a:p>
          <a:p>
            <a:r>
              <a:rPr lang="en-IN" dirty="0" smtClean="0"/>
              <a:t>This model is more flexible – less costly to change scope and requirements.</a:t>
            </a:r>
          </a:p>
          <a:p>
            <a:r>
              <a:rPr lang="en-IN" dirty="0" smtClean="0"/>
              <a:t>It is easier to test and debug during a smaller iteration.</a:t>
            </a:r>
          </a:p>
          <a:p>
            <a:r>
              <a:rPr lang="en-IN" dirty="0" smtClean="0"/>
              <a:t>In this model customer can respond to each built.</a:t>
            </a:r>
          </a:p>
          <a:p>
            <a:r>
              <a:rPr lang="en-IN" dirty="0" smtClean="0"/>
              <a:t>Lowers initial delivery cost.</a:t>
            </a:r>
          </a:p>
          <a:p>
            <a:r>
              <a:rPr lang="en-IN" dirty="0" smtClean="0"/>
              <a:t>Easier to manage risk because risky pieces are identified and handled during it’d iteration.</a:t>
            </a:r>
          </a:p>
          <a:p>
            <a:endParaRPr lang="en-IN" dirty="0"/>
          </a:p>
        </p:txBody>
      </p:sp>
    </p:spTree>
  </p:cSld>
  <p:clrMapOvr>
    <a:masterClrMapping/>
  </p:clrMapOvr>
  <p:transition spd="med">
    <p:cove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714356"/>
            <a:ext cx="8183880" cy="1214446"/>
          </a:xfrm>
        </p:spPr>
        <p:txBody>
          <a:bodyPr/>
          <a:lstStyle/>
          <a:p>
            <a:r>
              <a:rPr lang="en-IN" dirty="0" smtClean="0">
                <a:solidFill>
                  <a:schemeClr val="bg2"/>
                </a:solidFill>
              </a:rPr>
              <a:t> </a:t>
            </a:r>
            <a:r>
              <a:rPr lang="en-IN" sz="4000" dirty="0" smtClean="0">
                <a:solidFill>
                  <a:schemeClr val="bg2"/>
                </a:solidFill>
              </a:rPr>
              <a:t> Disadvantages:-</a:t>
            </a:r>
            <a:endParaRPr lang="en-IN" sz="4000" dirty="0">
              <a:solidFill>
                <a:schemeClr val="bg2"/>
              </a:solidFill>
            </a:endParaRPr>
          </a:p>
        </p:txBody>
      </p:sp>
      <p:sp>
        <p:nvSpPr>
          <p:cNvPr id="3" name="Content Placeholder 2"/>
          <p:cNvSpPr>
            <a:spLocks noGrp="1"/>
          </p:cNvSpPr>
          <p:nvPr>
            <p:ph idx="1"/>
          </p:nvPr>
        </p:nvSpPr>
        <p:spPr>
          <a:xfrm>
            <a:off x="502920" y="2428868"/>
            <a:ext cx="8183880" cy="3643338"/>
          </a:xfrm>
        </p:spPr>
        <p:txBody>
          <a:bodyPr/>
          <a:lstStyle/>
          <a:p>
            <a:r>
              <a:rPr lang="en-IN" dirty="0" smtClean="0"/>
              <a:t>Needs good planning and design.</a:t>
            </a:r>
          </a:p>
          <a:p>
            <a:r>
              <a:rPr lang="en-IN" dirty="0" smtClean="0"/>
              <a:t>Needs a clear and complete definition of the whole system before it can be broken down and built incrementally.</a:t>
            </a:r>
          </a:p>
          <a:p>
            <a:r>
              <a:rPr lang="en-IN" dirty="0" smtClean="0"/>
              <a:t>Total cost is higher than waterfall.</a:t>
            </a:r>
          </a:p>
          <a:p>
            <a:endParaRPr lang="en-IN" dirty="0"/>
          </a:p>
        </p:txBody>
      </p:sp>
    </p:spTree>
  </p:cSld>
  <p:clrMapOvr>
    <a:masterClrMapping/>
  </p:clrMapOvr>
  <p:transition spd="med">
    <p:cov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00042"/>
            <a:ext cx="8183880" cy="1214446"/>
          </a:xfrm>
        </p:spPr>
        <p:txBody>
          <a:bodyPr/>
          <a:lstStyle/>
          <a:p>
            <a:r>
              <a:rPr lang="en-US" dirty="0" smtClean="0">
                <a:solidFill>
                  <a:schemeClr val="bg2"/>
                </a:solidFill>
              </a:rPr>
              <a:t>Details of each phase of Development :-</a:t>
            </a:r>
            <a:endParaRPr lang="en-IN" dirty="0">
              <a:solidFill>
                <a:schemeClr val="bg2"/>
              </a:solidFill>
            </a:endParaRPr>
          </a:p>
        </p:txBody>
      </p:sp>
      <p:sp>
        <p:nvSpPr>
          <p:cNvPr id="3" name="Content Placeholder 2"/>
          <p:cNvSpPr>
            <a:spLocks noGrp="1"/>
          </p:cNvSpPr>
          <p:nvPr>
            <p:ph idx="1"/>
          </p:nvPr>
        </p:nvSpPr>
        <p:spPr>
          <a:xfrm>
            <a:off x="500034" y="2285992"/>
            <a:ext cx="7929618" cy="3143272"/>
          </a:xfrm>
        </p:spPr>
        <p:txBody>
          <a:bodyPr>
            <a:normAutofit/>
          </a:bodyPr>
          <a:lstStyle/>
          <a:p>
            <a:r>
              <a:rPr lang="en-IN" sz="2400" b="1" dirty="0" smtClean="0"/>
              <a:t>Stage 1</a:t>
            </a:r>
            <a:r>
              <a:rPr lang="en-IN" sz="2400" dirty="0" smtClean="0"/>
              <a:t>:-Requirement analysis is the most important and fundamental stage in software development life cycle . It is performed by the senior members of the team. In the aspect of the project financial accounting we have following requirement as :-</a:t>
            </a:r>
          </a:p>
          <a:p>
            <a:endParaRPr lang="en-IN" sz="2400" dirty="0" smtClean="0"/>
          </a:p>
          <a:p>
            <a:endParaRPr lang="en-IN" dirty="0"/>
          </a:p>
        </p:txBody>
      </p:sp>
    </p:spTree>
  </p:cSld>
  <p:clrMapOvr>
    <a:masterClrMapping/>
  </p:clrMapOvr>
  <p:transition spd="med">
    <p:cov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183880" cy="1051560"/>
          </a:xfrm>
        </p:spPr>
        <p:txBody>
          <a:bodyPr/>
          <a:lstStyle/>
          <a:p>
            <a:r>
              <a:rPr lang="en-IN" dirty="0" smtClean="0">
                <a:solidFill>
                  <a:schemeClr val="bg2"/>
                </a:solidFill>
              </a:rPr>
              <a:t>[1]Customer List :-</a:t>
            </a:r>
            <a:endParaRPr lang="en-IN" dirty="0">
              <a:solidFill>
                <a:schemeClr val="bg2"/>
              </a:solidFill>
            </a:endParaRPr>
          </a:p>
        </p:txBody>
      </p:sp>
      <p:sp>
        <p:nvSpPr>
          <p:cNvPr id="3" name="Content Placeholder 2"/>
          <p:cNvSpPr>
            <a:spLocks noGrp="1"/>
          </p:cNvSpPr>
          <p:nvPr>
            <p:ph idx="1"/>
          </p:nvPr>
        </p:nvSpPr>
        <p:spPr>
          <a:xfrm>
            <a:off x="428596" y="1571612"/>
            <a:ext cx="8183880" cy="4187952"/>
          </a:xfrm>
        </p:spPr>
        <p:txBody>
          <a:bodyPr/>
          <a:lstStyle/>
          <a:p>
            <a:r>
              <a:rPr lang="en-IN" dirty="0" smtClean="0"/>
              <a:t>It is very important requirement of the project . In this we require a list of all current customer. All customer information will be saved with their respective detail like name, address, phone number, email address. At last we require two actions as :- </a:t>
            </a:r>
          </a:p>
          <a:p>
            <a:r>
              <a:rPr lang="en-IN" dirty="0" smtClean="0"/>
              <a:t>1. For editing</a:t>
            </a:r>
          </a:p>
          <a:p>
            <a:r>
              <a:rPr lang="en-IN" dirty="0" smtClean="0"/>
              <a:t>2. For view detail</a:t>
            </a:r>
            <a:endParaRPr lang="en-IN" dirty="0"/>
          </a:p>
        </p:txBody>
      </p:sp>
    </p:spTree>
  </p:cSld>
  <p:clrMapOvr>
    <a:masterClrMapping/>
  </p:clrMapOvr>
  <p:transition spd="med">
    <p:cove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8183880" cy="1051560"/>
          </a:xfrm>
        </p:spPr>
        <p:txBody>
          <a:bodyPr>
            <a:normAutofit/>
          </a:bodyPr>
          <a:lstStyle/>
          <a:p>
            <a:r>
              <a:rPr lang="en-IN" dirty="0" smtClean="0">
                <a:solidFill>
                  <a:schemeClr val="bg2"/>
                </a:solidFill>
              </a:rPr>
              <a:t>[2]Supplier List :- :-</a:t>
            </a:r>
            <a:endParaRPr lang="en-IN" dirty="0">
              <a:solidFill>
                <a:schemeClr val="bg2"/>
              </a:solidFill>
            </a:endParaRPr>
          </a:p>
        </p:txBody>
      </p:sp>
      <p:sp>
        <p:nvSpPr>
          <p:cNvPr id="3" name="Content Placeholder 2"/>
          <p:cNvSpPr>
            <a:spLocks noGrp="1"/>
          </p:cNvSpPr>
          <p:nvPr>
            <p:ph idx="1"/>
          </p:nvPr>
        </p:nvSpPr>
        <p:spPr>
          <a:xfrm>
            <a:off x="500034" y="1500174"/>
            <a:ext cx="8183880" cy="4545142"/>
          </a:xfrm>
        </p:spPr>
        <p:txBody>
          <a:bodyPr>
            <a:normAutofit/>
          </a:bodyPr>
          <a:lstStyle/>
          <a:p>
            <a:r>
              <a:rPr lang="en-IN" dirty="0" smtClean="0"/>
              <a:t>It is very important requirement of the project . In this we require a list of all current supplier. All supplier information will be saved with their respective detail like name, address, phone number, email address. At last we require two actions as :- </a:t>
            </a:r>
          </a:p>
          <a:p>
            <a:r>
              <a:rPr lang="en-IN" dirty="0" smtClean="0"/>
              <a:t>1. For editing</a:t>
            </a:r>
          </a:p>
          <a:p>
            <a:r>
              <a:rPr lang="en-IN" dirty="0" smtClean="0"/>
              <a:t>2. For view detail</a:t>
            </a:r>
          </a:p>
          <a:p>
            <a:endParaRPr lang="en-IN" dirty="0"/>
          </a:p>
        </p:txBody>
      </p:sp>
    </p:spTree>
  </p:cSld>
  <p:clrMapOvr>
    <a:masterClrMapping/>
  </p:clrMapOvr>
  <p:transition spd="med">
    <p:cove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183880" cy="1051560"/>
          </a:xfrm>
        </p:spPr>
        <p:txBody>
          <a:bodyPr/>
          <a:lstStyle/>
          <a:p>
            <a:r>
              <a:rPr lang="en-IN" dirty="0" smtClean="0">
                <a:solidFill>
                  <a:schemeClr val="bg2"/>
                </a:solidFill>
              </a:rPr>
              <a:t>[3]Product Detail :-</a:t>
            </a:r>
            <a:endParaRPr lang="en-IN" dirty="0">
              <a:solidFill>
                <a:schemeClr val="bg2"/>
              </a:solidFill>
            </a:endParaRPr>
          </a:p>
        </p:txBody>
      </p:sp>
      <p:sp>
        <p:nvSpPr>
          <p:cNvPr id="3" name="Content Placeholder 2"/>
          <p:cNvSpPr>
            <a:spLocks noGrp="1"/>
          </p:cNvSpPr>
          <p:nvPr>
            <p:ph idx="1"/>
          </p:nvPr>
        </p:nvSpPr>
        <p:spPr>
          <a:xfrm>
            <a:off x="428596" y="1571612"/>
            <a:ext cx="8183880" cy="4357718"/>
          </a:xfrm>
        </p:spPr>
        <p:txBody>
          <a:bodyPr>
            <a:normAutofit fontScale="92500" lnSpcReduction="20000"/>
          </a:bodyPr>
          <a:lstStyle/>
          <a:p>
            <a:r>
              <a:rPr lang="en-IN" dirty="0" smtClean="0"/>
              <a:t>It is very important requirement of the project .Product is playing key role in every business . In this we require a list of all current products. All product information will be saved with their respective detail like name, address, phone number, email address. At last we require actions as :- For editing.</a:t>
            </a:r>
          </a:p>
          <a:p>
            <a:r>
              <a:rPr lang="en-IN" dirty="0" smtClean="0"/>
              <a:t>This information is then used to plan the basic project approach and to conduct product feasibility study in the economical, operational, and technical areas.</a:t>
            </a:r>
          </a:p>
          <a:p>
            <a:endParaRPr lang="en-IN" dirty="0"/>
          </a:p>
        </p:txBody>
      </p:sp>
    </p:spTree>
  </p:cSld>
  <p:clrMapOvr>
    <a:masterClrMapping/>
  </p:clrMapOvr>
  <p:transition spd="med">
    <p:cov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785794"/>
            <a:ext cx="8183880" cy="1000132"/>
          </a:xfrm>
        </p:spPr>
        <p:txBody>
          <a:bodyPr>
            <a:normAutofit fontScale="90000"/>
          </a:bodyPr>
          <a:lstStyle/>
          <a:p>
            <a:r>
              <a:rPr lang="en-IN" dirty="0" smtClean="0">
                <a:solidFill>
                  <a:schemeClr val="bg2"/>
                </a:solidFill>
              </a:rPr>
              <a:t>Designing the product architecture</a:t>
            </a:r>
            <a:r>
              <a:rPr lang="en-IN" dirty="0" smtClean="0"/>
              <a:t/>
            </a:r>
            <a:br>
              <a:rPr lang="en-IN" dirty="0" smtClean="0"/>
            </a:br>
            <a:endParaRPr lang="en-IN" dirty="0"/>
          </a:p>
        </p:txBody>
      </p:sp>
      <p:sp>
        <p:nvSpPr>
          <p:cNvPr id="3" name="Content Placeholder 2"/>
          <p:cNvSpPr>
            <a:spLocks noGrp="1"/>
          </p:cNvSpPr>
          <p:nvPr>
            <p:ph idx="1"/>
          </p:nvPr>
        </p:nvSpPr>
        <p:spPr>
          <a:xfrm>
            <a:off x="502920" y="1571612"/>
            <a:ext cx="7998170" cy="4500594"/>
          </a:xfrm>
        </p:spPr>
        <p:txBody>
          <a:bodyPr>
            <a:normAutofit lnSpcReduction="10000"/>
          </a:bodyPr>
          <a:lstStyle/>
          <a:p>
            <a:r>
              <a:rPr lang="en-IN" sz="2400" dirty="0" smtClean="0"/>
              <a:t>SRS is the reference for product architects to come out with the best architecture for the product to be developed. Based on the requirements specified in SRS, usually more than one design approach for the product architecture is proposed and documented.</a:t>
            </a:r>
          </a:p>
          <a:p>
            <a:r>
              <a:rPr lang="en-IN" sz="2400" dirty="0" smtClean="0"/>
              <a:t>In our project we have designed four modules as :- </a:t>
            </a:r>
          </a:p>
          <a:p>
            <a:r>
              <a:rPr lang="en-IN" sz="2400" dirty="0" smtClean="0"/>
              <a:t>[1] Customer List</a:t>
            </a:r>
          </a:p>
          <a:p>
            <a:r>
              <a:rPr lang="en-IN" sz="2400" dirty="0" smtClean="0"/>
              <a:t>[2] Supplier List</a:t>
            </a:r>
          </a:p>
          <a:p>
            <a:r>
              <a:rPr lang="en-IN" sz="2400" dirty="0" smtClean="0"/>
              <a:t>[3] Product List</a:t>
            </a:r>
          </a:p>
          <a:p>
            <a:r>
              <a:rPr lang="en-IN" sz="2400" dirty="0" smtClean="0"/>
              <a:t>[4] Product Category List</a:t>
            </a:r>
            <a:endParaRPr lang="en-IN" dirty="0"/>
          </a:p>
        </p:txBody>
      </p:sp>
    </p:spTree>
  </p:cSld>
  <p:clrMapOvr>
    <a:masterClrMapping/>
  </p:clrMapOvr>
  <p:transition spd="med">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00042"/>
            <a:ext cx="8183880" cy="1000132"/>
          </a:xfrm>
        </p:spPr>
        <p:txBody>
          <a:bodyPr>
            <a:normAutofit/>
          </a:bodyPr>
          <a:lstStyle/>
          <a:p>
            <a:r>
              <a:rPr lang="en-IN" dirty="0" smtClean="0">
                <a:solidFill>
                  <a:schemeClr val="bg2"/>
                </a:solidFill>
              </a:rPr>
              <a:t>  </a:t>
            </a:r>
            <a:r>
              <a:rPr lang="en-IN" sz="4400" dirty="0" smtClean="0">
                <a:solidFill>
                  <a:schemeClr val="bg2"/>
                </a:solidFill>
              </a:rPr>
              <a:t>Contents:-</a:t>
            </a:r>
            <a:endParaRPr lang="en-IN" sz="4400" dirty="0">
              <a:solidFill>
                <a:schemeClr val="bg2"/>
              </a:solidFill>
            </a:endParaRPr>
          </a:p>
        </p:txBody>
      </p:sp>
      <p:sp>
        <p:nvSpPr>
          <p:cNvPr id="3" name="Content Placeholder 2"/>
          <p:cNvSpPr>
            <a:spLocks noGrp="1"/>
          </p:cNvSpPr>
          <p:nvPr>
            <p:ph idx="1"/>
          </p:nvPr>
        </p:nvSpPr>
        <p:spPr>
          <a:xfrm>
            <a:off x="502920" y="1928802"/>
            <a:ext cx="8183880" cy="4572032"/>
          </a:xfrm>
          <a:noFill/>
          <a:ln>
            <a:noFill/>
          </a:ln>
        </p:spPr>
        <p:txBody>
          <a:bodyPr/>
          <a:lstStyle/>
          <a:p>
            <a:pPr>
              <a:buClr>
                <a:schemeClr val="bg2"/>
              </a:buClr>
            </a:pPr>
            <a:r>
              <a:rPr lang="en-IN" dirty="0" smtClean="0"/>
              <a:t>Introduction</a:t>
            </a:r>
          </a:p>
          <a:p>
            <a:pPr>
              <a:buClr>
                <a:schemeClr val="bg2"/>
              </a:buClr>
              <a:buNone/>
            </a:pPr>
            <a:r>
              <a:rPr lang="en-IN" sz="2000" dirty="0" smtClean="0"/>
              <a:t>      1.Introduction To Problem</a:t>
            </a:r>
          </a:p>
          <a:p>
            <a:pPr>
              <a:buClr>
                <a:schemeClr val="bg2"/>
              </a:buClr>
              <a:buNone/>
            </a:pPr>
            <a:r>
              <a:rPr lang="en-IN" sz="2000" dirty="0" smtClean="0"/>
              <a:t>      2.Study of Existing System</a:t>
            </a:r>
          </a:p>
          <a:p>
            <a:pPr>
              <a:buClr>
                <a:schemeClr val="bg2"/>
              </a:buClr>
              <a:buNone/>
            </a:pPr>
            <a:r>
              <a:rPr lang="en-IN" sz="2000" dirty="0" smtClean="0"/>
              <a:t>      3.Scope of Project</a:t>
            </a:r>
          </a:p>
          <a:p>
            <a:pPr>
              <a:buClr>
                <a:schemeClr val="bg2"/>
              </a:buClr>
              <a:buNone/>
            </a:pPr>
            <a:endParaRPr lang="en-IN" sz="2000" dirty="0" smtClean="0"/>
          </a:p>
          <a:p>
            <a:pPr>
              <a:buClr>
                <a:schemeClr val="bg2"/>
              </a:buClr>
            </a:pPr>
            <a:r>
              <a:rPr lang="en-IN" dirty="0" smtClean="0"/>
              <a:t>Overall Description</a:t>
            </a:r>
          </a:p>
          <a:p>
            <a:pPr marL="265176" lvl="1" indent="-265176">
              <a:buClr>
                <a:schemeClr val="bg2"/>
              </a:buClr>
              <a:buSzPct val="80000"/>
              <a:buNone/>
            </a:pPr>
            <a:r>
              <a:rPr lang="en-IN" dirty="0" smtClean="0"/>
              <a:t>     </a:t>
            </a:r>
            <a:r>
              <a:rPr lang="en-IN" sz="2000" dirty="0" smtClean="0"/>
              <a:t>1.</a:t>
            </a:r>
            <a:r>
              <a:rPr lang="en-US" sz="2000" dirty="0" smtClean="0"/>
              <a:t> Product functional Requirement</a:t>
            </a:r>
            <a:endParaRPr lang="en-IN" sz="2000" dirty="0" smtClean="0"/>
          </a:p>
          <a:p>
            <a:pPr marL="265176" lvl="1" indent="-265176">
              <a:buClr>
                <a:schemeClr val="bg2"/>
              </a:buClr>
              <a:buSzPct val="80000"/>
              <a:buNone/>
            </a:pPr>
            <a:r>
              <a:rPr lang="en-IN" sz="2000" dirty="0" smtClean="0"/>
              <a:t>      2.</a:t>
            </a:r>
            <a:r>
              <a:rPr lang="en-US" sz="2000" dirty="0" smtClean="0"/>
              <a:t> Product Non-functional Requirement</a:t>
            </a:r>
            <a:endParaRPr lang="en-IN" sz="2000" dirty="0" smtClean="0"/>
          </a:p>
          <a:p>
            <a:pPr>
              <a:buClr>
                <a:schemeClr val="bg2"/>
              </a:buClr>
              <a:buNone/>
            </a:pPr>
            <a:r>
              <a:rPr lang="en-US" sz="2000" dirty="0" smtClean="0"/>
              <a:t>      3. H/W interface requirement</a:t>
            </a:r>
          </a:p>
          <a:p>
            <a:pPr marL="265176" lvl="1" indent="-265176">
              <a:buClr>
                <a:schemeClr val="bg2"/>
              </a:buClr>
              <a:buSzPct val="80000"/>
              <a:buNone/>
            </a:pPr>
            <a:r>
              <a:rPr lang="en-US" sz="2000" dirty="0" smtClean="0"/>
              <a:t>      4. S/W interface requirement</a:t>
            </a:r>
          </a:p>
          <a:p>
            <a:pPr marL="265176" lvl="1" indent="-265176">
              <a:buClr>
                <a:schemeClr val="bg2"/>
              </a:buClr>
              <a:buSzPct val="80000"/>
              <a:buFont typeface="Arial" pitchFamily="34" charset="0"/>
              <a:buChar char="•"/>
            </a:pPr>
            <a:endParaRPr lang="en-IN" sz="2800" dirty="0" smtClean="0"/>
          </a:p>
          <a:p>
            <a:pPr marL="265176" lvl="1" indent="-265176">
              <a:buClr>
                <a:schemeClr val="bg2"/>
              </a:buClr>
              <a:buSzPct val="80000"/>
            </a:pPr>
            <a:endParaRPr lang="en-US" sz="2000" dirty="0" smtClean="0"/>
          </a:p>
          <a:p>
            <a:pPr marL="265176" lvl="1" indent="-265176">
              <a:buClr>
                <a:schemeClr val="bg2"/>
              </a:buClr>
              <a:buSzPct val="80000"/>
              <a:buNone/>
            </a:pPr>
            <a:endParaRPr lang="en-IN" dirty="0" smtClean="0"/>
          </a:p>
          <a:p>
            <a:pPr marL="265176" lvl="1" indent="-265176">
              <a:buClr>
                <a:schemeClr val="bg2"/>
              </a:buClr>
              <a:buSzPct val="80000"/>
              <a:buNone/>
            </a:pPr>
            <a:endParaRPr lang="en-IN" dirty="0" smtClean="0"/>
          </a:p>
          <a:p>
            <a:pPr>
              <a:buClr>
                <a:schemeClr val="bg2"/>
              </a:buClr>
              <a:buNone/>
            </a:pPr>
            <a:endParaRPr lang="en-IN" sz="2400" dirty="0" smtClean="0"/>
          </a:p>
          <a:p>
            <a:pPr>
              <a:buClr>
                <a:schemeClr val="bg2"/>
              </a:buClr>
              <a:buNone/>
            </a:pPr>
            <a:endParaRPr lang="en-IN" dirty="0" smtClean="0"/>
          </a:p>
          <a:p>
            <a:pPr>
              <a:buClr>
                <a:schemeClr val="bg2"/>
              </a:buClr>
            </a:pPr>
            <a:endParaRPr lang="en-IN" dirty="0" smtClean="0"/>
          </a:p>
          <a:p>
            <a:pPr>
              <a:buClr>
                <a:schemeClr val="bg2"/>
              </a:buClr>
            </a:pPr>
            <a:endParaRPr lang="en-IN" dirty="0" smtClean="0"/>
          </a:p>
        </p:txBody>
      </p:sp>
    </p:spTree>
  </p:cSld>
  <p:clrMapOvr>
    <a:masterClrMapping/>
  </p:clrMapOvr>
  <p:transition spd="med">
    <p:cove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71480"/>
            <a:ext cx="8183880" cy="928694"/>
          </a:xfrm>
        </p:spPr>
        <p:txBody>
          <a:bodyPr/>
          <a:lstStyle/>
          <a:p>
            <a:r>
              <a:rPr lang="en-IN" dirty="0" smtClean="0">
                <a:solidFill>
                  <a:schemeClr val="bg2"/>
                </a:solidFill>
              </a:rPr>
              <a:t>Testing</a:t>
            </a:r>
            <a:endParaRPr lang="en-IN" dirty="0">
              <a:solidFill>
                <a:schemeClr val="bg2"/>
              </a:solidFill>
            </a:endParaRPr>
          </a:p>
        </p:txBody>
      </p:sp>
      <p:pic>
        <p:nvPicPr>
          <p:cNvPr id="4" name="Content Placeholder 3" descr="Capture.JPG"/>
          <p:cNvPicPr>
            <a:picLocks noGrp="1" noChangeAspect="1"/>
          </p:cNvPicPr>
          <p:nvPr>
            <p:ph idx="1"/>
          </p:nvPr>
        </p:nvPicPr>
        <p:blipFill>
          <a:blip r:embed="rId2"/>
          <a:stretch>
            <a:fillRect/>
          </a:stretch>
        </p:blipFill>
        <p:spPr>
          <a:xfrm>
            <a:off x="357158" y="1857364"/>
            <a:ext cx="8429684" cy="2257435"/>
          </a:xfrm>
        </p:spPr>
      </p:pic>
    </p:spTree>
  </p:cSld>
  <p:clrMapOvr>
    <a:masterClrMapping/>
  </p:clrMapOvr>
  <p:transition spd="med">
    <p:cove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71480"/>
            <a:ext cx="8183880" cy="571504"/>
          </a:xfrm>
        </p:spPr>
        <p:txBody>
          <a:bodyPr>
            <a:normAutofit fontScale="90000"/>
          </a:bodyPr>
          <a:lstStyle/>
          <a:p>
            <a:r>
              <a:rPr lang="en-US" dirty="0" smtClean="0">
                <a:solidFill>
                  <a:schemeClr val="bg2"/>
                </a:solidFill>
              </a:rPr>
              <a:t>Details of Modules:- </a:t>
            </a:r>
            <a:endParaRPr lang="en-IN" dirty="0">
              <a:solidFill>
                <a:schemeClr val="bg2"/>
              </a:solidFill>
            </a:endParaRPr>
          </a:p>
        </p:txBody>
      </p:sp>
      <p:sp>
        <p:nvSpPr>
          <p:cNvPr id="3" name="Content Placeholder 2"/>
          <p:cNvSpPr>
            <a:spLocks noGrp="1"/>
          </p:cNvSpPr>
          <p:nvPr>
            <p:ph idx="1"/>
          </p:nvPr>
        </p:nvSpPr>
        <p:spPr>
          <a:xfrm>
            <a:off x="502920" y="1428736"/>
            <a:ext cx="8183880" cy="4929222"/>
          </a:xfrm>
        </p:spPr>
        <p:txBody>
          <a:bodyPr>
            <a:normAutofit fontScale="92500" lnSpcReduction="10000"/>
          </a:bodyPr>
          <a:lstStyle/>
          <a:p>
            <a:pPr>
              <a:buNone/>
            </a:pPr>
            <a:r>
              <a:rPr lang="en-IN" sz="2400" dirty="0" smtClean="0"/>
              <a:t>1.Customer</a:t>
            </a:r>
            <a:r>
              <a:rPr lang="en-IN" dirty="0" smtClean="0"/>
              <a:t>:-</a:t>
            </a:r>
          </a:p>
          <a:p>
            <a:r>
              <a:rPr lang="en-IN" sz="2600" b="1" u="sng" dirty="0" smtClean="0">
                <a:solidFill>
                  <a:schemeClr val="bg2"/>
                </a:solidFill>
              </a:rPr>
              <a:t>Requirement Analysis</a:t>
            </a:r>
            <a:r>
              <a:rPr lang="en-IN" sz="2600" dirty="0" smtClean="0">
                <a:solidFill>
                  <a:schemeClr val="bg2"/>
                </a:solidFill>
              </a:rPr>
              <a:t>:-</a:t>
            </a:r>
            <a:r>
              <a:rPr lang="en-IN" sz="2600" dirty="0" smtClean="0"/>
              <a:t>To improve usability and efficiency the user must be able to import all existing customers from an existing business.</a:t>
            </a:r>
          </a:p>
          <a:p>
            <a:r>
              <a:rPr lang="en-IN" sz="2600" dirty="0" smtClean="0"/>
              <a:t>The customer is the party who is willing to purchase the project’s output, whether the output be a product  or a service. Customer required to fill details for the billing and contact purpose.</a:t>
            </a:r>
          </a:p>
          <a:p>
            <a:r>
              <a:rPr lang="en-IN" sz="2600" dirty="0" smtClean="0"/>
              <a:t>Project had maintained a list of customers and provide functionality to filter, select, update and view the detail of particular customer detail transactions</a:t>
            </a:r>
            <a:r>
              <a:rPr lang="en-IN" dirty="0" smtClean="0"/>
              <a:t>.</a:t>
            </a:r>
          </a:p>
          <a:p>
            <a:endParaRPr lang="en-IN" dirty="0" smtClean="0"/>
          </a:p>
          <a:p>
            <a:endParaRPr lang="en-IN" dirty="0">
              <a:solidFill>
                <a:schemeClr val="bg2"/>
              </a:solidFill>
            </a:endParaRPr>
          </a:p>
        </p:txBody>
      </p:sp>
    </p:spTree>
  </p:cSld>
  <p:clrMapOvr>
    <a:masterClrMapping/>
  </p:clrMapOvr>
  <p:transition spd="med">
    <p:cove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714356"/>
            <a:ext cx="8183880" cy="5572164"/>
          </a:xfrm>
        </p:spPr>
        <p:txBody>
          <a:bodyPr>
            <a:normAutofit fontScale="92500" lnSpcReduction="10000"/>
          </a:bodyPr>
          <a:lstStyle/>
          <a:p>
            <a:pPr>
              <a:buNone/>
            </a:pPr>
            <a:r>
              <a:rPr lang="en-IN" sz="2400" b="1" u="sng" dirty="0" smtClean="0">
                <a:solidFill>
                  <a:schemeClr val="bg2"/>
                </a:solidFill>
              </a:rPr>
              <a:t>Design &amp; Development</a:t>
            </a:r>
            <a:r>
              <a:rPr lang="en-IN" b="1" dirty="0" smtClean="0">
                <a:solidFill>
                  <a:schemeClr val="bg2"/>
                </a:solidFill>
              </a:rPr>
              <a:t>:-</a:t>
            </a:r>
          </a:p>
          <a:p>
            <a:r>
              <a:rPr lang="en-IN" sz="2600" dirty="0" smtClean="0"/>
              <a:t>As per our requirement we have added a form for customer. In this form we will fill all the information of the customer, payment method then all this information will be saved to our database.</a:t>
            </a:r>
          </a:p>
          <a:p>
            <a:r>
              <a:rPr lang="en-IN" sz="2600" dirty="0" smtClean="0"/>
              <a:t>The customer must specify the following:</a:t>
            </a:r>
          </a:p>
          <a:p>
            <a:r>
              <a:rPr lang="en-IN" sz="2600" dirty="0" smtClean="0"/>
              <a:t>1. Customer’s legal name</a:t>
            </a:r>
          </a:p>
          <a:p>
            <a:r>
              <a:rPr lang="en-IN" sz="2600" dirty="0" smtClean="0"/>
              <a:t>2. Customer's billing address</a:t>
            </a:r>
          </a:p>
          <a:p>
            <a:r>
              <a:rPr lang="en-IN" sz="2600" dirty="0" smtClean="0"/>
              <a:t>3. Customer's shipping address</a:t>
            </a:r>
          </a:p>
          <a:p>
            <a:r>
              <a:rPr lang="en-IN" sz="2600" dirty="0" smtClean="0"/>
              <a:t>4. Customer’s phone numbers</a:t>
            </a:r>
          </a:p>
          <a:p>
            <a:r>
              <a:rPr lang="en-IN" sz="2600" dirty="0" smtClean="0"/>
              <a:t>5. Customer’s email addresses</a:t>
            </a:r>
          </a:p>
          <a:p>
            <a:r>
              <a:rPr lang="en-IN" sz="2600" dirty="0" smtClean="0"/>
              <a:t>At last this information will be reflect to our customer list page.</a:t>
            </a:r>
          </a:p>
          <a:p>
            <a:endParaRPr lang="en-IN" dirty="0">
              <a:solidFill>
                <a:schemeClr val="bg2"/>
              </a:solidFill>
            </a:endParaRPr>
          </a:p>
        </p:txBody>
      </p:sp>
    </p:spTree>
  </p:cSld>
  <p:clrMapOvr>
    <a:masterClrMapping/>
  </p:clrMapOvr>
  <p:transition spd="med">
    <p:cove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642918"/>
            <a:ext cx="8069608" cy="5500726"/>
          </a:xfrm>
        </p:spPr>
        <p:txBody>
          <a:bodyPr>
            <a:normAutofit fontScale="47500" lnSpcReduction="20000"/>
          </a:bodyPr>
          <a:lstStyle/>
          <a:p>
            <a:pPr algn="just"/>
            <a:r>
              <a:rPr lang="en-IN" sz="5100" dirty="0" smtClean="0"/>
              <a:t>The system is able to produce a list of customers, orderable by:</a:t>
            </a:r>
          </a:p>
          <a:p>
            <a:pPr algn="just">
              <a:buNone/>
            </a:pPr>
            <a:r>
              <a:rPr lang="en-IN" sz="5100" dirty="0" smtClean="0"/>
              <a:t>  1.Account number</a:t>
            </a:r>
          </a:p>
          <a:p>
            <a:pPr algn="just">
              <a:buNone/>
            </a:pPr>
            <a:r>
              <a:rPr lang="en-IN" sz="5100" dirty="0" smtClean="0"/>
              <a:t>  2.Customer name</a:t>
            </a:r>
          </a:p>
          <a:p>
            <a:pPr algn="just">
              <a:buNone/>
            </a:pPr>
            <a:r>
              <a:rPr lang="en-IN" sz="5100" dirty="0" smtClean="0"/>
              <a:t>  3.Customer email</a:t>
            </a:r>
          </a:p>
          <a:p>
            <a:pPr algn="just">
              <a:buNone/>
            </a:pPr>
            <a:r>
              <a:rPr lang="en-IN" sz="5100" dirty="0" smtClean="0"/>
              <a:t>  4.Phone number</a:t>
            </a:r>
          </a:p>
          <a:p>
            <a:pPr algn="just">
              <a:buNone/>
            </a:pPr>
            <a:r>
              <a:rPr lang="en-IN" sz="5100" dirty="0" smtClean="0"/>
              <a:t>  5.Address</a:t>
            </a:r>
          </a:p>
          <a:p>
            <a:pPr algn="just"/>
            <a:r>
              <a:rPr lang="en-IN" sz="5100" dirty="0" smtClean="0"/>
              <a:t>System is able to filter customers from the       database who match a given criteria, including:</a:t>
            </a:r>
          </a:p>
          <a:p>
            <a:pPr algn="just">
              <a:buNone/>
            </a:pPr>
            <a:r>
              <a:rPr lang="en-IN" sz="5100" dirty="0" smtClean="0"/>
              <a:t>  1.Account no.</a:t>
            </a:r>
          </a:p>
          <a:p>
            <a:pPr algn="just">
              <a:buNone/>
            </a:pPr>
            <a:r>
              <a:rPr lang="en-IN" sz="5100" dirty="0" smtClean="0"/>
              <a:t>  2.Customer name</a:t>
            </a:r>
          </a:p>
          <a:p>
            <a:pPr algn="just">
              <a:buNone/>
            </a:pPr>
            <a:r>
              <a:rPr lang="en-IN" sz="5100" dirty="0" smtClean="0"/>
              <a:t>  3.Phone number</a:t>
            </a:r>
          </a:p>
          <a:p>
            <a:pPr algn="just"/>
            <a:r>
              <a:rPr lang="en-IN" sz="5100" dirty="0" smtClean="0"/>
              <a:t>The system allowing new customers to be added.</a:t>
            </a:r>
          </a:p>
          <a:p>
            <a:pPr algn="just"/>
            <a:r>
              <a:rPr lang="en-IN" sz="5100" dirty="0" smtClean="0"/>
              <a:t>The system allowing customer details to be edited.</a:t>
            </a:r>
          </a:p>
          <a:p>
            <a:pPr algn="just"/>
            <a:endParaRPr lang="en-IN" dirty="0"/>
          </a:p>
        </p:txBody>
      </p:sp>
    </p:spTree>
  </p:cSld>
  <p:clrMapOvr>
    <a:masterClrMapping/>
  </p:clrMapOvr>
  <p:transition spd="med">
    <p:cove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857232"/>
            <a:ext cx="8183880" cy="5286412"/>
          </a:xfrm>
        </p:spPr>
        <p:txBody>
          <a:bodyPr>
            <a:normAutofit/>
          </a:bodyPr>
          <a:lstStyle/>
          <a:p>
            <a:pPr>
              <a:buNone/>
            </a:pPr>
            <a:r>
              <a:rPr lang="en-IN" b="1" dirty="0" smtClean="0"/>
              <a:t>  Supplier:-</a:t>
            </a:r>
          </a:p>
          <a:p>
            <a:r>
              <a:rPr lang="en-IN" sz="2400" u="sng" dirty="0" smtClean="0">
                <a:solidFill>
                  <a:schemeClr val="bg2"/>
                </a:solidFill>
              </a:rPr>
              <a:t>Requirement Analysis:-</a:t>
            </a:r>
          </a:p>
          <a:p>
            <a:r>
              <a:rPr lang="en-IN" sz="2400" dirty="0" smtClean="0"/>
              <a:t>To improve usability and efficiency the user must be able to import all existing supplier from an existing business.</a:t>
            </a:r>
          </a:p>
          <a:p>
            <a:r>
              <a:rPr lang="en-IN" sz="2400" dirty="0" smtClean="0"/>
              <a:t>The supplier is the party who is willing to supply the project’s input, whether the input be a product  or a service. Supplier required to fill details for the contact purpose.</a:t>
            </a:r>
          </a:p>
          <a:p>
            <a:r>
              <a:rPr lang="en-IN" sz="2400" dirty="0" smtClean="0"/>
              <a:t>Project had maintained a list of suppliers and provide functionality to filter, select, update and view the detail of particular supplier detail transactions</a:t>
            </a:r>
            <a:r>
              <a:rPr lang="en-IN" sz="2400" u="sng" dirty="0" smtClean="0"/>
              <a:t>.</a:t>
            </a:r>
          </a:p>
          <a:p>
            <a:endParaRPr lang="en-IN" sz="2400" u="sng" dirty="0">
              <a:solidFill>
                <a:schemeClr val="bg2"/>
              </a:solidFill>
            </a:endParaRPr>
          </a:p>
        </p:txBody>
      </p:sp>
    </p:spTree>
  </p:cSld>
  <p:clrMapOvr>
    <a:masterClrMapping/>
  </p:clrMapOvr>
  <p:transition spd="med">
    <p:cove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357166"/>
            <a:ext cx="8183880" cy="6000792"/>
          </a:xfrm>
        </p:spPr>
        <p:txBody>
          <a:bodyPr>
            <a:normAutofit fontScale="77500" lnSpcReduction="20000"/>
          </a:bodyPr>
          <a:lstStyle/>
          <a:p>
            <a:endParaRPr lang="en-IN" sz="2400" u="sng" dirty="0" smtClean="0">
              <a:solidFill>
                <a:schemeClr val="bg2"/>
              </a:solidFill>
            </a:endParaRPr>
          </a:p>
          <a:p>
            <a:pPr>
              <a:buNone/>
            </a:pPr>
            <a:r>
              <a:rPr lang="en-IN" sz="2400" u="sng" dirty="0" smtClean="0">
                <a:solidFill>
                  <a:schemeClr val="bg2"/>
                </a:solidFill>
              </a:rPr>
              <a:t>   </a:t>
            </a:r>
            <a:r>
              <a:rPr lang="en-IN" sz="3400" b="1" u="sng" dirty="0" smtClean="0">
                <a:solidFill>
                  <a:schemeClr val="bg2"/>
                </a:solidFill>
              </a:rPr>
              <a:t>Design &amp; Development</a:t>
            </a:r>
            <a:r>
              <a:rPr lang="en-IN" sz="2400" u="sng" dirty="0" smtClean="0">
                <a:solidFill>
                  <a:schemeClr val="bg2"/>
                </a:solidFill>
              </a:rPr>
              <a:t>:-</a:t>
            </a:r>
          </a:p>
          <a:p>
            <a:endParaRPr lang="en-IN" sz="2400" u="sng" dirty="0" smtClean="0">
              <a:solidFill>
                <a:schemeClr val="bg2"/>
              </a:solidFill>
            </a:endParaRPr>
          </a:p>
          <a:p>
            <a:r>
              <a:rPr lang="en-IN" dirty="0" smtClean="0"/>
              <a:t>As per our requirement we have added a form for supplier. In this form we will fill all the information of the supplier, then all this information will be saved to our database.</a:t>
            </a:r>
          </a:p>
          <a:p>
            <a:r>
              <a:rPr lang="en-IN" dirty="0" smtClean="0"/>
              <a:t>The Supplier must specify the following:</a:t>
            </a:r>
          </a:p>
          <a:p>
            <a:pPr>
              <a:buNone/>
            </a:pPr>
            <a:r>
              <a:rPr lang="en-IN" dirty="0" smtClean="0"/>
              <a:t>   1. supplier’s legal name</a:t>
            </a:r>
          </a:p>
          <a:p>
            <a:pPr>
              <a:buNone/>
            </a:pPr>
            <a:r>
              <a:rPr lang="en-IN" dirty="0" smtClean="0"/>
              <a:t>   2. supplier’s billing address</a:t>
            </a:r>
          </a:p>
          <a:p>
            <a:pPr>
              <a:buNone/>
            </a:pPr>
            <a:r>
              <a:rPr lang="en-IN" dirty="0" smtClean="0"/>
              <a:t>   3. supplier’s phone numbers</a:t>
            </a:r>
          </a:p>
          <a:p>
            <a:pPr>
              <a:buNone/>
            </a:pPr>
            <a:r>
              <a:rPr lang="en-IN" dirty="0" smtClean="0"/>
              <a:t>   4.supplier’s email address</a:t>
            </a:r>
          </a:p>
          <a:p>
            <a:r>
              <a:rPr lang="en-IN" dirty="0" smtClean="0"/>
              <a:t>At last this information will be reflect to our supplier list page. </a:t>
            </a:r>
          </a:p>
          <a:p>
            <a:pPr>
              <a:buNone/>
            </a:pPr>
            <a:r>
              <a:rPr lang="en-IN" dirty="0" smtClean="0"/>
              <a:t>   System is able to filter suppliers from the database who match a given criteria, including:</a:t>
            </a:r>
          </a:p>
          <a:p>
            <a:pPr>
              <a:buNone/>
            </a:pPr>
            <a:r>
              <a:rPr lang="en-IN" dirty="0" smtClean="0"/>
              <a:t>   6. Account no.</a:t>
            </a:r>
          </a:p>
          <a:p>
            <a:pPr>
              <a:buNone/>
            </a:pPr>
            <a:r>
              <a:rPr lang="en-IN" dirty="0" smtClean="0"/>
              <a:t>   7. Supplier name</a:t>
            </a:r>
          </a:p>
          <a:p>
            <a:pPr>
              <a:buNone/>
            </a:pPr>
            <a:r>
              <a:rPr lang="en-IN" dirty="0" smtClean="0"/>
              <a:t>   8. Phone number</a:t>
            </a:r>
          </a:p>
        </p:txBody>
      </p:sp>
    </p:spTree>
  </p:cSld>
  <p:clrMapOvr>
    <a:masterClrMapping/>
  </p:clrMapOvr>
  <p:transition spd="med">
    <p:cove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113226"/>
          </a:xfrm>
        </p:spPr>
        <p:txBody>
          <a:bodyPr>
            <a:normAutofit/>
          </a:bodyPr>
          <a:lstStyle/>
          <a:p>
            <a:r>
              <a:rPr lang="en-IN" sz="2400" dirty="0" smtClean="0"/>
              <a:t>The system is able to produce a list of Suppliers, orderable by:</a:t>
            </a:r>
          </a:p>
          <a:p>
            <a:pPr>
              <a:buNone/>
            </a:pPr>
            <a:r>
              <a:rPr lang="en-IN" sz="2400" dirty="0" smtClean="0"/>
              <a:t>  1. Account number</a:t>
            </a:r>
          </a:p>
          <a:p>
            <a:pPr>
              <a:buNone/>
            </a:pPr>
            <a:r>
              <a:rPr lang="en-IN" sz="2400" dirty="0" smtClean="0"/>
              <a:t>  2. Supplier name</a:t>
            </a:r>
          </a:p>
          <a:p>
            <a:pPr>
              <a:buNone/>
            </a:pPr>
            <a:r>
              <a:rPr lang="en-IN" sz="2400" dirty="0" smtClean="0"/>
              <a:t>  3. Supplier email</a:t>
            </a:r>
          </a:p>
          <a:p>
            <a:pPr>
              <a:buNone/>
            </a:pPr>
            <a:r>
              <a:rPr lang="en-IN" sz="2400" dirty="0" smtClean="0"/>
              <a:t>  4. Phone number</a:t>
            </a:r>
          </a:p>
          <a:p>
            <a:pPr>
              <a:buNone/>
            </a:pPr>
            <a:r>
              <a:rPr lang="en-IN" sz="2400" dirty="0" smtClean="0"/>
              <a:t>  5. Address</a:t>
            </a:r>
          </a:p>
          <a:p>
            <a:r>
              <a:rPr lang="en-IN" sz="2400" dirty="0" smtClean="0"/>
              <a:t>The system allowing new suppliers to be added.</a:t>
            </a:r>
          </a:p>
          <a:p>
            <a:r>
              <a:rPr lang="en-IN" sz="2400" dirty="0" smtClean="0"/>
              <a:t>The system allowing supplier details to be edited.</a:t>
            </a:r>
            <a:endParaRPr lang="en-IN" sz="2400" dirty="0"/>
          </a:p>
        </p:txBody>
      </p:sp>
    </p:spTree>
  </p:cSld>
  <p:clrMapOvr>
    <a:masterClrMapping/>
  </p:clrMapOvr>
  <p:transition spd="med">
    <p:cove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1000108"/>
            <a:ext cx="8183880" cy="5000660"/>
          </a:xfrm>
        </p:spPr>
        <p:txBody>
          <a:bodyPr/>
          <a:lstStyle/>
          <a:p>
            <a:pPr>
              <a:buNone/>
            </a:pPr>
            <a:r>
              <a:rPr lang="en-IN" dirty="0" smtClean="0"/>
              <a:t>  </a:t>
            </a:r>
            <a:r>
              <a:rPr lang="en-IN" b="1" dirty="0" smtClean="0"/>
              <a:t>Product:-</a:t>
            </a:r>
          </a:p>
          <a:p>
            <a:r>
              <a:rPr lang="en-IN" sz="2400" u="sng" dirty="0" smtClean="0">
                <a:solidFill>
                  <a:schemeClr val="bg2"/>
                </a:solidFill>
              </a:rPr>
              <a:t>Requirement analysis:-</a:t>
            </a:r>
          </a:p>
          <a:p>
            <a:r>
              <a:rPr lang="en-IN" sz="2400" dirty="0" smtClean="0"/>
              <a:t>To improve usability and efficiency the company must be able to import all existing product from an existing business.</a:t>
            </a:r>
          </a:p>
          <a:p>
            <a:r>
              <a:rPr lang="en-IN" sz="2400" dirty="0" smtClean="0"/>
              <a:t>Company required to fill details about existing products or newly added product. Project had maintained a list of products and provide functionality to filter, select, update and view the detail of particular product</a:t>
            </a:r>
            <a:endParaRPr lang="en-IN" sz="2400" u="sng" dirty="0" smtClean="0">
              <a:solidFill>
                <a:schemeClr val="bg2"/>
              </a:solidFill>
            </a:endParaRPr>
          </a:p>
          <a:p>
            <a:endParaRPr lang="en-IN" sz="2400" u="sng" dirty="0">
              <a:solidFill>
                <a:schemeClr val="bg2"/>
              </a:solidFill>
            </a:endParaRPr>
          </a:p>
        </p:txBody>
      </p:sp>
    </p:spTree>
  </p:cSld>
  <p:clrMapOvr>
    <a:masterClrMapping/>
  </p:clrMapOvr>
  <p:transition spd="med">
    <p:cove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470416"/>
          </a:xfrm>
        </p:spPr>
        <p:txBody>
          <a:bodyPr>
            <a:normAutofit fontScale="77500" lnSpcReduction="20000"/>
          </a:bodyPr>
          <a:lstStyle/>
          <a:p>
            <a:r>
              <a:rPr lang="en-IN" sz="3100" u="sng" dirty="0" smtClean="0">
                <a:solidFill>
                  <a:schemeClr val="bg2"/>
                </a:solidFill>
              </a:rPr>
              <a:t>Design and Development:-</a:t>
            </a:r>
          </a:p>
          <a:p>
            <a:endParaRPr lang="en-IN" sz="2400" u="sng" dirty="0" smtClean="0">
              <a:solidFill>
                <a:schemeClr val="bg2"/>
              </a:solidFill>
            </a:endParaRPr>
          </a:p>
          <a:p>
            <a:r>
              <a:rPr lang="en-IN" dirty="0" smtClean="0"/>
              <a:t>As per our requirement we have added a form for product .In this form company will fill all the information about the product, then all this information will be saved to our database.</a:t>
            </a:r>
          </a:p>
          <a:p>
            <a:r>
              <a:rPr lang="en-IN" dirty="0" smtClean="0"/>
              <a:t>The company must specify the following:</a:t>
            </a:r>
          </a:p>
          <a:p>
            <a:r>
              <a:rPr lang="en-IN" dirty="0" smtClean="0"/>
              <a:t>1. Product id</a:t>
            </a:r>
          </a:p>
          <a:p>
            <a:r>
              <a:rPr lang="en-IN" dirty="0" smtClean="0"/>
              <a:t>2. Product name</a:t>
            </a:r>
          </a:p>
          <a:p>
            <a:r>
              <a:rPr lang="en-IN" dirty="0" smtClean="0"/>
              <a:t>3. Product price</a:t>
            </a:r>
          </a:p>
          <a:p>
            <a:r>
              <a:rPr lang="en-IN" dirty="0" smtClean="0"/>
              <a:t>4. Product unit</a:t>
            </a:r>
          </a:p>
          <a:p>
            <a:r>
              <a:rPr lang="en-IN" dirty="0" smtClean="0"/>
              <a:t>5. Sales account</a:t>
            </a:r>
          </a:p>
          <a:p>
            <a:r>
              <a:rPr lang="en-IN" dirty="0" smtClean="0"/>
              <a:t>6. Opening quantity</a:t>
            </a:r>
          </a:p>
          <a:p>
            <a:r>
              <a:rPr lang="en-IN" dirty="0" smtClean="0"/>
              <a:t>7. Opening balance</a:t>
            </a:r>
          </a:p>
          <a:p>
            <a:r>
              <a:rPr lang="en-IN" dirty="0" smtClean="0"/>
              <a:t>8. product category</a:t>
            </a:r>
          </a:p>
          <a:p>
            <a:r>
              <a:rPr lang="en-IN" dirty="0" smtClean="0"/>
              <a:t>At last this information will be reflect to our product list page. </a:t>
            </a:r>
          </a:p>
        </p:txBody>
      </p:sp>
    </p:spTree>
  </p:cSld>
  <p:clrMapOvr>
    <a:masterClrMapping/>
  </p:clrMapOvr>
  <p:transition spd="med">
    <p:cove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502920" y="530352"/>
            <a:ext cx="8183880" cy="5541854"/>
          </a:xfrm>
        </p:spPr>
        <p:txBody>
          <a:bodyPr>
            <a:normAutofit fontScale="92500" lnSpcReduction="10000"/>
          </a:bodyPr>
          <a:lstStyle/>
          <a:p>
            <a:r>
              <a:rPr lang="en-IN" sz="2400" dirty="0" smtClean="0"/>
              <a:t>At last this information will be reflect to our product list page. </a:t>
            </a:r>
          </a:p>
          <a:p>
            <a:r>
              <a:rPr lang="en-IN" sz="2400" dirty="0" smtClean="0"/>
              <a:t>System is able to filter product from the database who match a given criteria, including:</a:t>
            </a:r>
          </a:p>
          <a:p>
            <a:pPr>
              <a:buNone/>
            </a:pPr>
            <a:r>
              <a:rPr lang="en-IN" sz="2400" dirty="0" smtClean="0"/>
              <a:t>   1. Product id</a:t>
            </a:r>
          </a:p>
          <a:p>
            <a:pPr>
              <a:buNone/>
            </a:pPr>
            <a:r>
              <a:rPr lang="en-IN" sz="2400" dirty="0" smtClean="0"/>
              <a:t>   2. Product name</a:t>
            </a:r>
          </a:p>
          <a:p>
            <a:pPr>
              <a:buNone/>
            </a:pPr>
            <a:r>
              <a:rPr lang="en-IN" sz="2400" dirty="0" smtClean="0"/>
              <a:t>   3. Product price</a:t>
            </a:r>
          </a:p>
          <a:p>
            <a:r>
              <a:rPr lang="en-IN" sz="2400" dirty="0" smtClean="0"/>
              <a:t>The system is able to produce a list of Products, orderable by:</a:t>
            </a:r>
          </a:p>
          <a:p>
            <a:pPr>
              <a:buNone/>
            </a:pPr>
            <a:r>
              <a:rPr lang="en-IN" sz="2400" dirty="0" smtClean="0"/>
              <a:t>   1. Product id</a:t>
            </a:r>
          </a:p>
          <a:p>
            <a:pPr>
              <a:buNone/>
            </a:pPr>
            <a:r>
              <a:rPr lang="en-IN" sz="2400" dirty="0" smtClean="0"/>
              <a:t>   2. Product name</a:t>
            </a:r>
          </a:p>
          <a:p>
            <a:pPr>
              <a:buNone/>
            </a:pPr>
            <a:r>
              <a:rPr lang="en-IN" sz="2400" dirty="0" smtClean="0"/>
              <a:t>   3. Price</a:t>
            </a:r>
          </a:p>
          <a:p>
            <a:pPr>
              <a:buNone/>
            </a:pPr>
            <a:r>
              <a:rPr lang="en-IN" sz="2400" dirty="0" smtClean="0"/>
              <a:t>   4. Unit</a:t>
            </a:r>
          </a:p>
          <a:p>
            <a:pPr>
              <a:buNone/>
            </a:pPr>
            <a:r>
              <a:rPr lang="en-IN" sz="2400" dirty="0" smtClean="0"/>
              <a:t>   5. Category</a:t>
            </a:r>
          </a:p>
          <a:p>
            <a:r>
              <a:rPr lang="en-IN" sz="2400" dirty="0" smtClean="0"/>
              <a:t>The system allowing new product to be added.</a:t>
            </a:r>
          </a:p>
          <a:p>
            <a:r>
              <a:rPr lang="en-IN" sz="2400" dirty="0" smtClean="0"/>
              <a:t>The system allowing product details to be edited.</a:t>
            </a:r>
          </a:p>
          <a:p>
            <a:endParaRPr lang="en-IN" sz="2400" dirty="0"/>
          </a:p>
        </p:txBody>
      </p:sp>
    </p:spTree>
  </p:cSld>
  <p:clrMapOvr>
    <a:masterClrMapping/>
  </p:clrMapOvr>
  <p:transition spd="med">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71480"/>
            <a:ext cx="8183880" cy="5715040"/>
          </a:xfrm>
        </p:spPr>
        <p:txBody>
          <a:bodyPr>
            <a:normAutofit fontScale="85000" lnSpcReduction="20000"/>
          </a:bodyPr>
          <a:lstStyle/>
          <a:p>
            <a:pPr lvl="0">
              <a:buClr>
                <a:schemeClr val="bg2"/>
              </a:buClr>
            </a:pPr>
            <a:r>
              <a:rPr lang="en-US" dirty="0" smtClean="0"/>
              <a:t>Planning of Project</a:t>
            </a:r>
            <a:endParaRPr lang="en-IN" dirty="0" smtClean="0"/>
          </a:p>
          <a:p>
            <a:pPr>
              <a:buClr>
                <a:schemeClr val="bg2"/>
              </a:buClr>
              <a:buNone/>
            </a:pPr>
            <a:r>
              <a:rPr lang="en-IN" sz="2100" dirty="0" smtClean="0"/>
              <a:t>    1.</a:t>
            </a:r>
            <a:r>
              <a:rPr lang="en-US" sz="2100" dirty="0" smtClean="0"/>
              <a:t>Gantt chart for schedule estimation</a:t>
            </a:r>
            <a:endParaRPr lang="en-IN" sz="2100" dirty="0" smtClean="0"/>
          </a:p>
          <a:p>
            <a:pPr>
              <a:buClr>
                <a:schemeClr val="bg2"/>
              </a:buClr>
              <a:buNone/>
            </a:pPr>
            <a:r>
              <a:rPr lang="en-IN" sz="2100" dirty="0" smtClean="0"/>
              <a:t>    2.</a:t>
            </a:r>
            <a:r>
              <a:rPr lang="en-US" sz="2100" dirty="0" smtClean="0"/>
              <a:t>Resource graph for Time-Effort estimation</a:t>
            </a:r>
          </a:p>
          <a:p>
            <a:pPr>
              <a:buClr>
                <a:schemeClr val="bg2"/>
              </a:buClr>
              <a:buNone/>
            </a:pPr>
            <a:endParaRPr lang="en-IN" sz="2100" dirty="0" smtClean="0"/>
          </a:p>
          <a:p>
            <a:pPr>
              <a:buClr>
                <a:schemeClr val="bg2"/>
              </a:buClr>
            </a:pPr>
            <a:r>
              <a:rPr lang="en-IN" dirty="0" smtClean="0"/>
              <a:t>Designing</a:t>
            </a:r>
          </a:p>
          <a:p>
            <a:pPr marL="265176" lvl="1" indent="-265176">
              <a:buClr>
                <a:schemeClr val="bg2"/>
              </a:buClr>
              <a:buSzPct val="80000"/>
              <a:buNone/>
            </a:pPr>
            <a:r>
              <a:rPr lang="en-IN" sz="2000" dirty="0" smtClean="0"/>
              <a:t>     1.</a:t>
            </a:r>
            <a:r>
              <a:rPr lang="en-US" sz="2000" dirty="0" smtClean="0"/>
              <a:t> Database Schema Designing</a:t>
            </a:r>
            <a:endParaRPr lang="en-IN" sz="2000" dirty="0" smtClean="0"/>
          </a:p>
          <a:p>
            <a:pPr>
              <a:buClr>
                <a:schemeClr val="bg2"/>
              </a:buClr>
              <a:buNone/>
            </a:pPr>
            <a:r>
              <a:rPr lang="en-IN" sz="2000" dirty="0" smtClean="0"/>
              <a:t>     2.</a:t>
            </a:r>
            <a:r>
              <a:rPr lang="en-US" sz="2000" dirty="0" smtClean="0"/>
              <a:t> Use Case Diagram</a:t>
            </a:r>
          </a:p>
          <a:p>
            <a:pPr marL="265176" lvl="1" indent="-265176">
              <a:buClr>
                <a:schemeClr val="bg2"/>
              </a:buClr>
              <a:buSzPct val="80000"/>
              <a:buNone/>
            </a:pPr>
            <a:r>
              <a:rPr lang="en-US" sz="2000" dirty="0" smtClean="0"/>
              <a:t>     3. Class Diagram</a:t>
            </a:r>
            <a:endParaRPr lang="en-IN" sz="2000" dirty="0" smtClean="0"/>
          </a:p>
          <a:p>
            <a:pPr marL="265176" lvl="1" indent="-265176">
              <a:buClr>
                <a:schemeClr val="bg2"/>
              </a:buClr>
              <a:buSzPct val="80000"/>
              <a:buNone/>
            </a:pPr>
            <a:r>
              <a:rPr lang="en-IN" sz="2000" dirty="0" smtClean="0"/>
              <a:t>     4.</a:t>
            </a:r>
            <a:r>
              <a:rPr lang="en-US" sz="2000" dirty="0" smtClean="0"/>
              <a:t> Activity Diagram</a:t>
            </a:r>
          </a:p>
          <a:p>
            <a:pPr marL="265176" lvl="1" indent="-265176">
              <a:buClr>
                <a:schemeClr val="bg2"/>
              </a:buClr>
              <a:buSzPct val="80000"/>
              <a:buNone/>
            </a:pPr>
            <a:endParaRPr lang="en-US" sz="2000" dirty="0" smtClean="0"/>
          </a:p>
          <a:p>
            <a:pPr marL="265176" lvl="1" indent="-265176">
              <a:buClr>
                <a:schemeClr val="bg2"/>
              </a:buClr>
              <a:buSzPct val="96000"/>
              <a:buNone/>
            </a:pPr>
            <a:endParaRPr lang="en-IN" sz="2000" dirty="0" smtClean="0"/>
          </a:p>
          <a:p>
            <a:pPr>
              <a:buClr>
                <a:schemeClr val="bg2"/>
              </a:buClr>
            </a:pPr>
            <a:r>
              <a:rPr lang="en-IN" dirty="0" smtClean="0"/>
              <a:t>Development Model</a:t>
            </a:r>
          </a:p>
          <a:p>
            <a:pPr marL="265176" lvl="1" indent="-265176">
              <a:buClr>
                <a:schemeClr val="bg2"/>
              </a:buClr>
              <a:buSzPct val="80000"/>
              <a:buNone/>
            </a:pPr>
            <a:r>
              <a:rPr lang="en-IN" dirty="0" smtClean="0"/>
              <a:t>    </a:t>
            </a:r>
            <a:r>
              <a:rPr lang="en-IN" sz="2100" dirty="0" smtClean="0"/>
              <a:t>1.</a:t>
            </a:r>
            <a:r>
              <a:rPr lang="en-US" sz="2100" dirty="0" smtClean="0"/>
              <a:t> Details of each phase of Development</a:t>
            </a:r>
            <a:endParaRPr lang="en-IN" sz="2100" dirty="0" smtClean="0"/>
          </a:p>
          <a:p>
            <a:pPr>
              <a:buClr>
                <a:schemeClr val="bg2"/>
              </a:buClr>
              <a:buNone/>
            </a:pPr>
            <a:endParaRPr lang="en-IN" dirty="0" smtClean="0"/>
          </a:p>
          <a:p>
            <a:pPr>
              <a:buClr>
                <a:schemeClr val="bg2"/>
              </a:buClr>
            </a:pPr>
            <a:r>
              <a:rPr lang="en-US" dirty="0" smtClean="0"/>
              <a:t>Details of Modules </a:t>
            </a:r>
          </a:p>
          <a:p>
            <a:pPr>
              <a:buClr>
                <a:schemeClr val="bg2"/>
              </a:buClr>
            </a:pPr>
            <a:endParaRPr lang="en-US" dirty="0" smtClean="0"/>
          </a:p>
          <a:p>
            <a:pPr>
              <a:buClr>
                <a:schemeClr val="bg2"/>
              </a:buClr>
            </a:pPr>
            <a:r>
              <a:rPr lang="en-US" dirty="0" smtClean="0"/>
              <a:t>Conclusion</a:t>
            </a:r>
            <a:endParaRPr lang="en-IN" dirty="0" smtClean="0"/>
          </a:p>
          <a:p>
            <a:pPr>
              <a:buClr>
                <a:schemeClr val="bg2"/>
              </a:buClr>
              <a:buNone/>
            </a:pPr>
            <a:endParaRPr lang="en-IN" dirty="0" smtClean="0"/>
          </a:p>
          <a:p>
            <a:pPr>
              <a:buClr>
                <a:schemeClr val="bg2"/>
              </a:buClr>
            </a:pPr>
            <a:r>
              <a:rPr lang="en-IN" dirty="0" smtClean="0"/>
              <a:t>References</a:t>
            </a:r>
          </a:p>
        </p:txBody>
      </p:sp>
    </p:spTree>
  </p:cSld>
  <p:clrMapOvr>
    <a:masterClrMapping/>
  </p:clrMapOvr>
  <p:transition spd="med">
    <p:cove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541854"/>
          </a:xfrm>
        </p:spPr>
        <p:txBody>
          <a:bodyPr>
            <a:normAutofit fontScale="92500" lnSpcReduction="20000"/>
          </a:bodyPr>
          <a:lstStyle/>
          <a:p>
            <a:pPr>
              <a:buNone/>
            </a:pPr>
            <a:r>
              <a:rPr lang="en-IN" sz="2400" b="1" dirty="0" smtClean="0"/>
              <a:t>   Product Category:-</a:t>
            </a:r>
          </a:p>
          <a:p>
            <a:pPr>
              <a:buNone/>
            </a:pPr>
            <a:endParaRPr lang="en-IN" sz="2400" b="1" dirty="0" smtClean="0"/>
          </a:p>
          <a:p>
            <a:r>
              <a:rPr lang="en-IN" sz="2400" u="sng" dirty="0" smtClean="0">
                <a:solidFill>
                  <a:schemeClr val="bg2"/>
                </a:solidFill>
              </a:rPr>
              <a:t>Requirement Analysis:-</a:t>
            </a:r>
          </a:p>
          <a:p>
            <a:r>
              <a:rPr lang="en-IN" sz="2400" dirty="0" smtClean="0"/>
              <a:t>Company can provide various product category like in electronics shop categories will be laptops, led's, air conditioners, refrigerators etc.</a:t>
            </a:r>
          </a:p>
          <a:p>
            <a:endParaRPr lang="en-IN" sz="2400" dirty="0" smtClean="0"/>
          </a:p>
          <a:p>
            <a:r>
              <a:rPr lang="en-IN" sz="2400" u="sng" dirty="0" smtClean="0">
                <a:solidFill>
                  <a:schemeClr val="bg2"/>
                </a:solidFill>
              </a:rPr>
              <a:t>Design and development:-</a:t>
            </a:r>
          </a:p>
          <a:p>
            <a:r>
              <a:rPr lang="en-IN" sz="2400" dirty="0" smtClean="0"/>
              <a:t>As per our requirement we have added a form for product category .In this form company will add all the category for the products, then all this information will be saved to our database.</a:t>
            </a:r>
          </a:p>
          <a:p>
            <a:r>
              <a:rPr lang="en-IN" sz="2400" dirty="0" smtClean="0"/>
              <a:t>The company must specify the following:</a:t>
            </a:r>
          </a:p>
          <a:p>
            <a:r>
              <a:rPr lang="en-IN" sz="2400" dirty="0" smtClean="0"/>
              <a:t>1. Product category id</a:t>
            </a:r>
          </a:p>
          <a:p>
            <a:r>
              <a:rPr lang="en-IN" sz="2400" dirty="0" smtClean="0"/>
              <a:t>2. Product category </a:t>
            </a:r>
          </a:p>
          <a:p>
            <a:r>
              <a:rPr lang="en-IN" sz="2400" dirty="0" smtClean="0"/>
              <a:t>At last this information will be reflect to our product category list page. </a:t>
            </a:r>
          </a:p>
          <a:p>
            <a:endParaRPr lang="en-IN" sz="2400" u="sng" dirty="0" smtClean="0">
              <a:solidFill>
                <a:schemeClr val="bg2"/>
              </a:solidFill>
            </a:endParaRPr>
          </a:p>
          <a:p>
            <a:endParaRPr lang="en-IN" sz="2400" u="sng" dirty="0" smtClean="0">
              <a:solidFill>
                <a:schemeClr val="bg2"/>
              </a:solidFill>
            </a:endParaRPr>
          </a:p>
          <a:p>
            <a:endParaRPr lang="en-IN" sz="2400" dirty="0"/>
          </a:p>
        </p:txBody>
      </p:sp>
    </p:spTree>
  </p:cSld>
  <p:clrMapOvr>
    <a:masterClrMapping/>
  </p:clrMapOvr>
  <p:transition spd="med">
    <p:cove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sz="2400" dirty="0" smtClean="0"/>
          </a:p>
          <a:p>
            <a:r>
              <a:rPr lang="en-IN" sz="2400" dirty="0" smtClean="0"/>
              <a:t>System is able to filter product category from the database who match a given criteria, including:</a:t>
            </a:r>
          </a:p>
          <a:p>
            <a:pPr>
              <a:buNone/>
            </a:pPr>
            <a:r>
              <a:rPr lang="en-IN" sz="2400" dirty="0" smtClean="0"/>
              <a:t>  1. Product category id</a:t>
            </a:r>
          </a:p>
          <a:p>
            <a:pPr>
              <a:buNone/>
            </a:pPr>
            <a:r>
              <a:rPr lang="en-IN" sz="2400" dirty="0" smtClean="0"/>
              <a:t>  2. Product category</a:t>
            </a:r>
          </a:p>
          <a:p>
            <a:pPr>
              <a:buNone/>
            </a:pPr>
            <a:r>
              <a:rPr lang="en-IN" sz="2400" dirty="0" smtClean="0"/>
              <a:t>  3. by all</a:t>
            </a:r>
          </a:p>
          <a:p>
            <a:r>
              <a:rPr lang="en-IN" sz="2400" dirty="0" smtClean="0"/>
              <a:t>The system allowing new product category to be added.</a:t>
            </a:r>
          </a:p>
          <a:p>
            <a:r>
              <a:rPr lang="en-IN" sz="2400" dirty="0" smtClean="0"/>
              <a:t>The system allowing product category details to be edited.</a:t>
            </a:r>
            <a:endParaRPr lang="en-IN" sz="2400" u="sng" dirty="0" smtClean="0">
              <a:solidFill>
                <a:schemeClr val="bg2"/>
              </a:solidFill>
            </a:endParaRPr>
          </a:p>
          <a:p>
            <a:endParaRPr lang="en-IN" dirty="0"/>
          </a:p>
        </p:txBody>
      </p:sp>
    </p:spTree>
  </p:cSld>
  <p:clrMapOvr>
    <a:masterClrMapping/>
  </p:clrMapOvr>
  <p:transition spd="med">
    <p:cove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0298" y="1714488"/>
            <a:ext cx="4714908" cy="1571636"/>
          </a:xfrm>
        </p:spPr>
        <p:txBody>
          <a:bodyPr>
            <a:normAutofit/>
          </a:bodyPr>
          <a:lstStyle/>
          <a:p>
            <a:r>
              <a:rPr lang="en-IN" sz="5400" dirty="0" smtClean="0">
                <a:solidFill>
                  <a:schemeClr val="bg2"/>
                </a:solidFill>
              </a:rPr>
              <a:t>Snap Shots</a:t>
            </a:r>
            <a:endParaRPr lang="en-IN" sz="5400" dirty="0">
              <a:solidFill>
                <a:schemeClr val="bg2"/>
              </a:solidFill>
            </a:endParaRPr>
          </a:p>
        </p:txBody>
      </p:sp>
    </p:spTree>
  </p:cSld>
  <p:clrMapOvr>
    <a:masterClrMapping/>
  </p:clrMapOvr>
  <p:transition spd="med">
    <p:cove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28604"/>
            <a:ext cx="8183880" cy="714380"/>
          </a:xfrm>
        </p:spPr>
        <p:txBody>
          <a:bodyPr/>
          <a:lstStyle/>
          <a:p>
            <a:r>
              <a:rPr lang="en-IN" dirty="0" smtClean="0">
                <a:solidFill>
                  <a:schemeClr val="bg2"/>
                </a:solidFill>
              </a:rPr>
              <a:t> Login page:- </a:t>
            </a:r>
            <a:endParaRPr lang="en-IN" dirty="0">
              <a:solidFill>
                <a:schemeClr val="bg2"/>
              </a:solidFill>
            </a:endParaRPr>
          </a:p>
        </p:txBody>
      </p:sp>
      <p:pic>
        <p:nvPicPr>
          <p:cNvPr id="4" name="Content Placeholder 3" descr="login.jpg"/>
          <p:cNvPicPr>
            <a:picLocks noGrp="1" noChangeAspect="1"/>
          </p:cNvPicPr>
          <p:nvPr>
            <p:ph idx="1"/>
          </p:nvPr>
        </p:nvPicPr>
        <p:blipFill>
          <a:blip r:embed="rId2"/>
          <a:stretch>
            <a:fillRect/>
          </a:stretch>
        </p:blipFill>
        <p:spPr>
          <a:xfrm>
            <a:off x="428597" y="1285860"/>
            <a:ext cx="8286808" cy="5000660"/>
          </a:xfrm>
        </p:spPr>
      </p:pic>
    </p:spTree>
  </p:cSld>
  <p:clrMapOvr>
    <a:masterClrMapping/>
  </p:clrMapOvr>
  <p:transition spd="med">
    <p:cove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00042"/>
            <a:ext cx="8183880" cy="1214446"/>
          </a:xfrm>
        </p:spPr>
        <p:txBody>
          <a:bodyPr>
            <a:normAutofit fontScale="90000"/>
          </a:bodyPr>
          <a:lstStyle/>
          <a:p>
            <a:r>
              <a:rPr lang="en-IN" sz="3100" dirty="0" smtClean="0">
                <a:solidFill>
                  <a:schemeClr val="bg2"/>
                </a:solidFill>
              </a:rPr>
              <a:t>Customer</a:t>
            </a:r>
            <a:r>
              <a:rPr lang="en-IN" dirty="0" smtClean="0">
                <a:solidFill>
                  <a:schemeClr val="bg2"/>
                </a:solidFill>
              </a:rPr>
              <a:t>:-</a:t>
            </a:r>
            <a:r>
              <a:rPr lang="en-IN" sz="2000" dirty="0" smtClean="0">
                <a:solidFill>
                  <a:schemeClr val="bg2"/>
                </a:solidFill>
              </a:rPr>
              <a:t>here we will enter all the details of customer and by clicking on save button all the details will save in the database and this information will be reflect to our customer list page.</a:t>
            </a:r>
            <a:endParaRPr lang="en-IN" sz="2000" dirty="0">
              <a:solidFill>
                <a:schemeClr val="bg2"/>
              </a:solidFill>
            </a:endParaRPr>
          </a:p>
        </p:txBody>
      </p:sp>
      <p:pic>
        <p:nvPicPr>
          <p:cNvPr id="4" name="Content Placeholder 3" descr="cust.jpg"/>
          <p:cNvPicPr>
            <a:picLocks noGrp="1" noChangeAspect="1"/>
          </p:cNvPicPr>
          <p:nvPr>
            <p:ph idx="1"/>
          </p:nvPr>
        </p:nvPicPr>
        <p:blipFill>
          <a:blip r:embed="rId2"/>
          <a:stretch>
            <a:fillRect/>
          </a:stretch>
        </p:blipFill>
        <p:spPr>
          <a:xfrm>
            <a:off x="571472" y="1785926"/>
            <a:ext cx="8001056" cy="4643470"/>
          </a:xfrm>
        </p:spPr>
      </p:pic>
    </p:spTree>
  </p:cSld>
  <p:clrMapOvr>
    <a:masterClrMapping/>
  </p:clrMapOvr>
  <p:transition spd="med">
    <p:cove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28604"/>
            <a:ext cx="8183880" cy="1428760"/>
          </a:xfrm>
        </p:spPr>
        <p:txBody>
          <a:bodyPr>
            <a:normAutofit fontScale="90000"/>
          </a:bodyPr>
          <a:lstStyle/>
          <a:p>
            <a:r>
              <a:rPr lang="en-IN" sz="2800" dirty="0" smtClean="0">
                <a:solidFill>
                  <a:schemeClr val="bg2"/>
                </a:solidFill>
              </a:rPr>
              <a:t>Customer list:-</a:t>
            </a:r>
            <a:r>
              <a:rPr lang="en-IN" sz="2200" dirty="0" smtClean="0">
                <a:solidFill>
                  <a:schemeClr val="bg2"/>
                </a:solidFill>
              </a:rPr>
              <a:t>here the customer list will appear. we can filter them acc. To requirement  and by clicking on create new customer we can add new customer details</a:t>
            </a:r>
            <a:endParaRPr lang="en-IN" sz="2200" dirty="0">
              <a:solidFill>
                <a:schemeClr val="bg2"/>
              </a:solidFill>
            </a:endParaRPr>
          </a:p>
        </p:txBody>
      </p:sp>
      <p:pic>
        <p:nvPicPr>
          <p:cNvPr id="4" name="Content Placeholder 3" descr="clist.jpg"/>
          <p:cNvPicPr>
            <a:picLocks noGrp="1" noChangeAspect="1"/>
          </p:cNvPicPr>
          <p:nvPr>
            <p:ph idx="1"/>
          </p:nvPr>
        </p:nvPicPr>
        <p:blipFill>
          <a:blip r:embed="rId2"/>
          <a:stretch>
            <a:fillRect/>
          </a:stretch>
        </p:blipFill>
        <p:spPr>
          <a:xfrm>
            <a:off x="503238" y="1928802"/>
            <a:ext cx="8183562" cy="4714908"/>
          </a:xfrm>
        </p:spPr>
      </p:pic>
    </p:spTree>
  </p:cSld>
  <p:clrMapOvr>
    <a:masterClrMapping/>
  </p:clrMapOvr>
  <p:transition spd="med">
    <p:cove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0"/>
            <a:ext cx="8183880" cy="1857364"/>
          </a:xfrm>
        </p:spPr>
        <p:txBody>
          <a:bodyPr>
            <a:normAutofit/>
          </a:bodyPr>
          <a:lstStyle/>
          <a:p>
            <a:r>
              <a:rPr lang="en-IN" sz="2800" dirty="0" smtClean="0">
                <a:solidFill>
                  <a:schemeClr val="bg2"/>
                </a:solidFill>
              </a:rPr>
              <a:t>Supplier:-</a:t>
            </a:r>
            <a:r>
              <a:rPr lang="en-IN" sz="2800" dirty="0" smtClean="0"/>
              <a:t> </a:t>
            </a:r>
            <a:r>
              <a:rPr lang="en-IN" sz="2000" dirty="0" smtClean="0">
                <a:solidFill>
                  <a:schemeClr val="bg2"/>
                </a:solidFill>
              </a:rPr>
              <a:t>we will fill all the information of the supplier, then all this information will save to our database and last this information will be reflect to our supplier list page.</a:t>
            </a:r>
            <a:endParaRPr lang="en-IN" sz="2000" dirty="0">
              <a:solidFill>
                <a:schemeClr val="bg2"/>
              </a:solidFill>
            </a:endParaRPr>
          </a:p>
        </p:txBody>
      </p:sp>
      <p:pic>
        <p:nvPicPr>
          <p:cNvPr id="4" name="Content Placeholder 3" descr="supp.jpg"/>
          <p:cNvPicPr>
            <a:picLocks noGrp="1" noChangeAspect="1"/>
          </p:cNvPicPr>
          <p:nvPr>
            <p:ph idx="1"/>
          </p:nvPr>
        </p:nvPicPr>
        <p:blipFill>
          <a:blip r:embed="rId2"/>
          <a:stretch>
            <a:fillRect/>
          </a:stretch>
        </p:blipFill>
        <p:spPr>
          <a:xfrm>
            <a:off x="357158" y="2000240"/>
            <a:ext cx="8501121" cy="4643470"/>
          </a:xfrm>
        </p:spPr>
      </p:pic>
    </p:spTree>
  </p:cSld>
  <p:clrMapOvr>
    <a:masterClrMapping/>
  </p:clrMapOvr>
  <p:transition spd="med">
    <p:cove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28604"/>
            <a:ext cx="8141046" cy="1143008"/>
          </a:xfrm>
        </p:spPr>
        <p:txBody>
          <a:bodyPr>
            <a:normAutofit fontScale="90000"/>
          </a:bodyPr>
          <a:lstStyle/>
          <a:p>
            <a:r>
              <a:rPr lang="en-IN" sz="2800" dirty="0" smtClean="0">
                <a:solidFill>
                  <a:schemeClr val="bg2"/>
                </a:solidFill>
              </a:rPr>
              <a:t>Supplier List</a:t>
            </a:r>
            <a:r>
              <a:rPr lang="en-IN" sz="2200" dirty="0" smtClean="0">
                <a:solidFill>
                  <a:schemeClr val="bg2"/>
                </a:solidFill>
              </a:rPr>
              <a:t>:- here the supplier list will appear. we can filter them acc. To requirement  and by clicking on create new supplier we can add new supplier details.</a:t>
            </a:r>
            <a:endParaRPr lang="en-IN" sz="2200" dirty="0">
              <a:solidFill>
                <a:schemeClr val="bg2"/>
              </a:solidFill>
            </a:endParaRPr>
          </a:p>
        </p:txBody>
      </p:sp>
      <p:pic>
        <p:nvPicPr>
          <p:cNvPr id="4" name="Content Placeholder 3" descr="slist.jpg"/>
          <p:cNvPicPr>
            <a:picLocks noGrp="1" noChangeAspect="1"/>
          </p:cNvPicPr>
          <p:nvPr>
            <p:ph idx="1"/>
          </p:nvPr>
        </p:nvPicPr>
        <p:blipFill>
          <a:blip r:embed="rId2"/>
          <a:stretch>
            <a:fillRect/>
          </a:stretch>
        </p:blipFill>
        <p:spPr>
          <a:xfrm>
            <a:off x="357158" y="1857365"/>
            <a:ext cx="8501122" cy="4714908"/>
          </a:xfrm>
        </p:spPr>
      </p:pic>
    </p:spTree>
  </p:cSld>
  <p:clrMapOvr>
    <a:masterClrMapping/>
  </p:clrMapOvr>
  <p:transition spd="med">
    <p:cove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285728"/>
            <a:ext cx="8183880" cy="1500198"/>
          </a:xfrm>
        </p:spPr>
        <p:txBody>
          <a:bodyPr>
            <a:normAutofit fontScale="90000"/>
          </a:bodyPr>
          <a:lstStyle/>
          <a:p>
            <a:r>
              <a:rPr lang="en-IN" sz="2800" dirty="0" smtClean="0">
                <a:solidFill>
                  <a:schemeClr val="bg2"/>
                </a:solidFill>
              </a:rPr>
              <a:t>Product</a:t>
            </a:r>
            <a:r>
              <a:rPr lang="en-IN" sz="2200" dirty="0" smtClean="0">
                <a:solidFill>
                  <a:schemeClr val="bg2"/>
                </a:solidFill>
              </a:rPr>
              <a:t>:- In this form company will fill all the information about the product, then all this information will be saved to our database and this information will be reflect to our product list page.</a:t>
            </a:r>
            <a:endParaRPr lang="en-IN" sz="2200" dirty="0">
              <a:solidFill>
                <a:schemeClr val="bg2"/>
              </a:solidFill>
            </a:endParaRPr>
          </a:p>
        </p:txBody>
      </p:sp>
      <p:pic>
        <p:nvPicPr>
          <p:cNvPr id="4" name="Content Placeholder 3" descr="prod.jpg"/>
          <p:cNvPicPr>
            <a:picLocks noGrp="1" noChangeAspect="1"/>
          </p:cNvPicPr>
          <p:nvPr>
            <p:ph idx="1"/>
          </p:nvPr>
        </p:nvPicPr>
        <p:blipFill>
          <a:blip r:embed="rId2"/>
          <a:stretch>
            <a:fillRect/>
          </a:stretch>
        </p:blipFill>
        <p:spPr>
          <a:xfrm>
            <a:off x="642910" y="1857374"/>
            <a:ext cx="7858179" cy="4429145"/>
          </a:xfrm>
        </p:spPr>
      </p:pic>
    </p:spTree>
  </p:cSld>
  <p:clrMapOvr>
    <a:masterClrMapping/>
  </p:clrMapOvr>
  <p:transition spd="med">
    <p:cove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71480"/>
            <a:ext cx="8183880" cy="1285884"/>
          </a:xfrm>
        </p:spPr>
        <p:txBody>
          <a:bodyPr>
            <a:normAutofit fontScale="90000"/>
          </a:bodyPr>
          <a:lstStyle/>
          <a:p>
            <a:r>
              <a:rPr lang="en-IN" sz="2700" dirty="0" smtClean="0">
                <a:solidFill>
                  <a:schemeClr val="bg2"/>
                </a:solidFill>
              </a:rPr>
              <a:t>Product List:- </a:t>
            </a:r>
            <a:r>
              <a:rPr lang="en-IN" sz="2400" dirty="0" smtClean="0">
                <a:solidFill>
                  <a:schemeClr val="bg2"/>
                </a:solidFill>
              </a:rPr>
              <a:t>here the product list will appear. we can filter them acc. To requirement and by clicking on add new product we can add new product details.</a:t>
            </a:r>
            <a:endParaRPr lang="en-IN" sz="2400" dirty="0">
              <a:solidFill>
                <a:schemeClr val="bg2"/>
              </a:solidFill>
            </a:endParaRPr>
          </a:p>
        </p:txBody>
      </p:sp>
      <p:pic>
        <p:nvPicPr>
          <p:cNvPr id="4" name="Content Placeholder 3" descr="plist.jpg"/>
          <p:cNvPicPr>
            <a:picLocks noGrp="1" noChangeAspect="1"/>
          </p:cNvPicPr>
          <p:nvPr>
            <p:ph idx="1"/>
          </p:nvPr>
        </p:nvPicPr>
        <p:blipFill>
          <a:blip r:embed="rId2"/>
          <a:stretch>
            <a:fillRect/>
          </a:stretch>
        </p:blipFill>
        <p:spPr>
          <a:xfrm>
            <a:off x="529034" y="2071678"/>
            <a:ext cx="8131969" cy="4357717"/>
          </a:xfrm>
        </p:spPr>
      </p:pic>
    </p:spTree>
  </p:cSld>
  <p:clrMapOvr>
    <a:masterClrMapping/>
  </p:clrMapOvr>
  <p:transition spd="med">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2143116"/>
            <a:ext cx="8183880" cy="1428760"/>
          </a:xfrm>
        </p:spPr>
        <p:txBody>
          <a:bodyPr>
            <a:normAutofit/>
          </a:bodyPr>
          <a:lstStyle/>
          <a:p>
            <a:r>
              <a:rPr lang="en-IN" sz="5400" dirty="0" smtClean="0">
                <a:solidFill>
                  <a:schemeClr val="bg2"/>
                </a:solidFill>
              </a:rPr>
              <a:t>       Introduction</a:t>
            </a:r>
            <a:endParaRPr lang="en-IN" sz="5400" dirty="0">
              <a:solidFill>
                <a:schemeClr val="bg2"/>
              </a:solidFill>
            </a:endParaRPr>
          </a:p>
        </p:txBody>
      </p:sp>
    </p:spTree>
  </p:cSld>
  <p:clrMapOvr>
    <a:masterClrMapping/>
  </p:clrMapOvr>
  <p:transition spd="med">
    <p:cove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71480"/>
            <a:ext cx="8183880" cy="1500198"/>
          </a:xfrm>
        </p:spPr>
        <p:txBody>
          <a:bodyPr>
            <a:normAutofit fontScale="90000"/>
          </a:bodyPr>
          <a:lstStyle/>
          <a:p>
            <a:r>
              <a:rPr lang="en-IN" sz="2400" dirty="0" smtClean="0">
                <a:solidFill>
                  <a:schemeClr val="bg2"/>
                </a:solidFill>
              </a:rPr>
              <a:t>Product Category:- </a:t>
            </a:r>
            <a:r>
              <a:rPr lang="en-IN" sz="2200" dirty="0" smtClean="0">
                <a:solidFill>
                  <a:schemeClr val="bg2"/>
                </a:solidFill>
              </a:rPr>
              <a:t>In this form company will add all the category for the products, then all this information will be saved to our database and this information will be reflect to our product category list page</a:t>
            </a:r>
            <a:endParaRPr lang="en-IN" sz="2200" dirty="0">
              <a:solidFill>
                <a:schemeClr val="bg2"/>
              </a:solidFill>
            </a:endParaRPr>
          </a:p>
        </p:txBody>
      </p:sp>
      <p:pic>
        <p:nvPicPr>
          <p:cNvPr id="7" name="Content Placeholder 6" descr="cate.jpg"/>
          <p:cNvPicPr>
            <a:picLocks noGrp="1" noChangeAspect="1"/>
          </p:cNvPicPr>
          <p:nvPr>
            <p:ph idx="1"/>
          </p:nvPr>
        </p:nvPicPr>
        <p:blipFill>
          <a:blip r:embed="rId2"/>
          <a:stretch>
            <a:fillRect/>
          </a:stretch>
        </p:blipFill>
        <p:spPr>
          <a:xfrm>
            <a:off x="500034" y="2071678"/>
            <a:ext cx="8215370" cy="4286280"/>
          </a:xfrm>
        </p:spPr>
      </p:pic>
    </p:spTree>
  </p:cSld>
  <p:clrMapOvr>
    <a:masterClrMapping/>
  </p:clrMapOvr>
  <p:transition spd="med">
    <p:cove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500042"/>
            <a:ext cx="8183880" cy="1357322"/>
          </a:xfrm>
        </p:spPr>
        <p:txBody>
          <a:bodyPr>
            <a:normAutofit fontScale="90000"/>
          </a:bodyPr>
          <a:lstStyle/>
          <a:p>
            <a:r>
              <a:rPr lang="en-IN" sz="2800" dirty="0" smtClean="0">
                <a:solidFill>
                  <a:schemeClr val="bg2"/>
                </a:solidFill>
              </a:rPr>
              <a:t>Category list:-</a:t>
            </a:r>
            <a:r>
              <a:rPr lang="en-IN" sz="3200" dirty="0" smtClean="0">
                <a:solidFill>
                  <a:schemeClr val="bg2"/>
                </a:solidFill>
              </a:rPr>
              <a:t> :- </a:t>
            </a:r>
            <a:r>
              <a:rPr lang="en-IN" sz="2200" dirty="0" smtClean="0">
                <a:solidFill>
                  <a:schemeClr val="bg2"/>
                </a:solidFill>
              </a:rPr>
              <a:t>here the category list will appear. we can filter them acc. To requirement and by clicking on add category we can add new product category details</a:t>
            </a:r>
            <a:r>
              <a:rPr lang="en-IN" sz="2800" dirty="0" smtClean="0">
                <a:solidFill>
                  <a:schemeClr val="bg2"/>
                </a:solidFill>
              </a:rPr>
              <a:t>.</a:t>
            </a:r>
            <a:endParaRPr lang="en-IN" sz="2800" dirty="0">
              <a:solidFill>
                <a:schemeClr val="bg2"/>
              </a:solidFill>
            </a:endParaRPr>
          </a:p>
        </p:txBody>
      </p:sp>
      <p:pic>
        <p:nvPicPr>
          <p:cNvPr id="4" name="Content Placeholder 3" descr="catelist.jpg"/>
          <p:cNvPicPr>
            <a:picLocks noGrp="1" noChangeAspect="1"/>
          </p:cNvPicPr>
          <p:nvPr>
            <p:ph idx="1"/>
          </p:nvPr>
        </p:nvPicPr>
        <p:blipFill>
          <a:blip r:embed="rId2"/>
          <a:stretch>
            <a:fillRect/>
          </a:stretch>
        </p:blipFill>
        <p:spPr>
          <a:xfrm>
            <a:off x="503238" y="1857364"/>
            <a:ext cx="8183562" cy="4336483"/>
          </a:xfrm>
        </p:spPr>
      </p:pic>
    </p:spTree>
  </p:cSld>
  <p:clrMapOvr>
    <a:masterClrMapping/>
  </p:clrMapOvr>
  <p:transition spd="med">
    <p:cove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642918"/>
            <a:ext cx="8183880" cy="928694"/>
          </a:xfrm>
        </p:spPr>
        <p:txBody>
          <a:bodyPr>
            <a:normAutofit/>
          </a:bodyPr>
          <a:lstStyle/>
          <a:p>
            <a:r>
              <a:rPr lang="en-IN" sz="4000" dirty="0" smtClean="0">
                <a:solidFill>
                  <a:schemeClr val="bg2"/>
                </a:solidFill>
              </a:rPr>
              <a:t>  References:-</a:t>
            </a:r>
            <a:endParaRPr lang="en-IN" sz="4000" dirty="0">
              <a:solidFill>
                <a:schemeClr val="bg2"/>
              </a:solidFill>
            </a:endParaRPr>
          </a:p>
        </p:txBody>
      </p:sp>
      <p:sp>
        <p:nvSpPr>
          <p:cNvPr id="3" name="Content Placeholder 2"/>
          <p:cNvSpPr>
            <a:spLocks noGrp="1"/>
          </p:cNvSpPr>
          <p:nvPr>
            <p:ph idx="1"/>
          </p:nvPr>
        </p:nvSpPr>
        <p:spPr>
          <a:xfrm>
            <a:off x="502920" y="1857364"/>
            <a:ext cx="8183880" cy="4286280"/>
          </a:xfrm>
        </p:spPr>
        <p:txBody>
          <a:bodyPr>
            <a:normAutofit/>
          </a:bodyPr>
          <a:lstStyle/>
          <a:p>
            <a:r>
              <a:rPr lang="en-IN" sz="2400" dirty="0" smtClean="0"/>
              <a:t>IEEE Std. 830-1998 “IEEE Recommended Practice for Software Requirements Specifications”</a:t>
            </a:r>
          </a:p>
          <a:p>
            <a:r>
              <a:rPr lang="en-IN" sz="2400" dirty="0" smtClean="0"/>
              <a:t>IEEE Std. 730.1-1995 “IEEE Standard for Software Quality Assurance Planning”</a:t>
            </a:r>
          </a:p>
          <a:p>
            <a:r>
              <a:rPr lang="en-IN" sz="2400" dirty="0" smtClean="0"/>
              <a:t>Team Chilli, “433-440 Software Quality Assurance Plan (SQAP) 2006”</a:t>
            </a:r>
          </a:p>
          <a:p>
            <a:r>
              <a:rPr lang="en-IN" sz="2400" dirty="0" smtClean="0"/>
              <a:t>Team Chilli, “433-440 Software Process Management Plan (SPMP) 2006”</a:t>
            </a:r>
          </a:p>
          <a:p>
            <a:endParaRPr lang="en-IN" dirty="0"/>
          </a:p>
        </p:txBody>
      </p:sp>
    </p:spTree>
  </p:cSld>
  <p:clrMapOvr>
    <a:masterClrMapping/>
  </p:clrMapOvr>
  <p:transition spd="med">
    <p:cove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357298"/>
            <a:ext cx="8183880" cy="2214578"/>
          </a:xfrm>
        </p:spPr>
        <p:txBody>
          <a:bodyPr>
            <a:normAutofit/>
          </a:bodyPr>
          <a:lstStyle/>
          <a:p>
            <a:r>
              <a:rPr lang="en-IN" sz="4800" dirty="0" smtClean="0"/>
              <a:t>       </a:t>
            </a:r>
            <a:r>
              <a:rPr lang="en-IN" sz="4800" dirty="0" smtClean="0">
                <a:solidFill>
                  <a:schemeClr val="bg2"/>
                </a:solidFill>
              </a:rPr>
              <a:t>Thank You!!!</a:t>
            </a:r>
            <a:endParaRPr lang="en-IN" sz="4800" dirty="0">
              <a:solidFill>
                <a:schemeClr val="bg2"/>
              </a:solidFill>
            </a:endParaRPr>
          </a:p>
        </p:txBody>
      </p:sp>
    </p:spTree>
  </p:cSld>
  <p:clrMapOvr>
    <a:masterClrMapping/>
  </p:clrMapOvr>
  <p:transition spd="med">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642918"/>
            <a:ext cx="8183880" cy="1000132"/>
          </a:xfrm>
        </p:spPr>
        <p:txBody>
          <a:bodyPr/>
          <a:lstStyle/>
          <a:p>
            <a:r>
              <a:rPr lang="en-IN" dirty="0" smtClean="0">
                <a:solidFill>
                  <a:schemeClr val="bg2"/>
                </a:solidFill>
              </a:rPr>
              <a:t>  Introduction to Problem:-</a:t>
            </a:r>
            <a:endParaRPr lang="en-IN" dirty="0">
              <a:solidFill>
                <a:schemeClr val="bg2"/>
              </a:solidFill>
            </a:endParaRPr>
          </a:p>
        </p:txBody>
      </p:sp>
      <p:sp>
        <p:nvSpPr>
          <p:cNvPr id="3" name="Content Placeholder 2"/>
          <p:cNvSpPr>
            <a:spLocks noGrp="1"/>
          </p:cNvSpPr>
          <p:nvPr>
            <p:ph idx="1"/>
          </p:nvPr>
        </p:nvSpPr>
        <p:spPr>
          <a:xfrm>
            <a:off x="502920" y="2285992"/>
            <a:ext cx="8183880" cy="3714776"/>
          </a:xfrm>
        </p:spPr>
        <p:txBody>
          <a:bodyPr/>
          <a:lstStyle/>
          <a:p>
            <a:r>
              <a:rPr lang="en-IN" dirty="0" smtClean="0"/>
              <a:t>Tally is a trade name of accounting software maintaining accounts and for performing additional accounting and other analytical operations helpful in management of an organization.</a:t>
            </a:r>
            <a:endParaRPr lang="en-IN" dirty="0"/>
          </a:p>
        </p:txBody>
      </p:sp>
    </p:spTree>
  </p:cSld>
  <p:clrMapOvr>
    <a:masterClrMapping/>
  </p:clrMapOvr>
  <p:transition spd="med">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71480"/>
            <a:ext cx="8183880" cy="928694"/>
          </a:xfrm>
        </p:spPr>
        <p:txBody>
          <a:bodyPr>
            <a:normAutofit fontScale="90000"/>
          </a:bodyPr>
          <a:lstStyle/>
          <a:p>
            <a:r>
              <a:rPr lang="en-IN" dirty="0" smtClean="0">
                <a:solidFill>
                  <a:schemeClr val="bg2"/>
                </a:solidFill>
              </a:rPr>
              <a:t>  Problem With Existing System:-</a:t>
            </a:r>
            <a:endParaRPr lang="en-IN" dirty="0">
              <a:solidFill>
                <a:schemeClr val="bg2"/>
              </a:solidFill>
            </a:endParaRPr>
          </a:p>
        </p:txBody>
      </p:sp>
      <p:sp>
        <p:nvSpPr>
          <p:cNvPr id="3" name="Content Placeholder 2"/>
          <p:cNvSpPr>
            <a:spLocks noGrp="1"/>
          </p:cNvSpPr>
          <p:nvPr>
            <p:ph idx="1"/>
          </p:nvPr>
        </p:nvSpPr>
        <p:spPr>
          <a:xfrm>
            <a:off x="502920" y="1785926"/>
            <a:ext cx="8183880" cy="5072074"/>
          </a:xfrm>
        </p:spPr>
        <p:txBody>
          <a:bodyPr>
            <a:normAutofit fontScale="32500" lnSpcReduction="20000"/>
          </a:bodyPr>
          <a:lstStyle/>
          <a:p>
            <a:r>
              <a:rPr lang="en-US" sz="6200" dirty="0" smtClean="0"/>
              <a:t>The existing system follows the manual process. It doesn’t have any technical support.</a:t>
            </a:r>
          </a:p>
          <a:p>
            <a:endParaRPr lang="en-US" sz="6200" dirty="0" smtClean="0"/>
          </a:p>
          <a:p>
            <a:r>
              <a:rPr lang="en-US" sz="6200" dirty="0" smtClean="0"/>
              <a:t>The existing system is offline and can’t be</a:t>
            </a:r>
          </a:p>
          <a:p>
            <a:pPr>
              <a:buNone/>
            </a:pPr>
            <a:r>
              <a:rPr lang="en-US" sz="6200" dirty="0" smtClean="0"/>
              <a:t>   Access from anywhere and at anytime </a:t>
            </a:r>
          </a:p>
          <a:p>
            <a:pPr>
              <a:buNone/>
            </a:pPr>
            <a:endParaRPr lang="en-US" sz="6200" dirty="0" smtClean="0"/>
          </a:p>
          <a:p>
            <a:r>
              <a:rPr lang="en-US" sz="6200" dirty="0" smtClean="0"/>
              <a:t>The existing system needs to be understand first and require proper guide to operate it for e.g. Tally. </a:t>
            </a:r>
          </a:p>
          <a:p>
            <a:endParaRPr lang="en-US" sz="6200" dirty="0" smtClean="0"/>
          </a:p>
          <a:p>
            <a:r>
              <a:rPr lang="en-US" sz="6200" dirty="0" smtClean="0"/>
              <a:t>The existing system Has </a:t>
            </a:r>
            <a:r>
              <a:rPr lang="en-IN" sz="6200" dirty="0" smtClean="0"/>
              <a:t>Overhead of managing paper documents for every sell and purchase Cannot have alerts if credit limit exceeds for any customer No pop ups or message by the software</a:t>
            </a:r>
          </a:p>
          <a:p>
            <a:endParaRPr lang="en-US" dirty="0" smtClean="0"/>
          </a:p>
          <a:p>
            <a:pPr>
              <a:buNone/>
            </a:pPr>
            <a:endParaRPr lang="en-US" dirty="0" smtClean="0"/>
          </a:p>
          <a:p>
            <a:pPr>
              <a:buNone/>
            </a:pPr>
            <a:r>
              <a:rPr lang="en-US" dirty="0" smtClean="0"/>
              <a:t> </a:t>
            </a:r>
          </a:p>
          <a:p>
            <a:endParaRPr lang="en-IN" dirty="0"/>
          </a:p>
        </p:txBody>
      </p:sp>
    </p:spTree>
  </p:cSld>
  <p:clrMapOvr>
    <a:masterClrMapping/>
  </p:clrMapOvr>
  <p:transition spd="med">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28604"/>
            <a:ext cx="8183880" cy="857256"/>
          </a:xfrm>
        </p:spPr>
        <p:txBody>
          <a:bodyPr/>
          <a:lstStyle/>
          <a:p>
            <a:r>
              <a:rPr lang="en-IN" dirty="0" smtClean="0">
                <a:solidFill>
                  <a:schemeClr val="bg2"/>
                </a:solidFill>
              </a:rPr>
              <a:t>  Proposed System:-</a:t>
            </a:r>
            <a:endParaRPr lang="en-IN" dirty="0">
              <a:solidFill>
                <a:schemeClr val="bg2"/>
              </a:solidFill>
            </a:endParaRPr>
          </a:p>
        </p:txBody>
      </p:sp>
      <p:sp>
        <p:nvSpPr>
          <p:cNvPr id="3" name="Content Placeholder 2"/>
          <p:cNvSpPr>
            <a:spLocks noGrp="1"/>
          </p:cNvSpPr>
          <p:nvPr>
            <p:ph idx="1"/>
          </p:nvPr>
        </p:nvSpPr>
        <p:spPr>
          <a:xfrm>
            <a:off x="502920" y="1857364"/>
            <a:ext cx="8183880" cy="4500594"/>
          </a:xfrm>
        </p:spPr>
        <p:txBody>
          <a:bodyPr>
            <a:normAutofit/>
          </a:bodyPr>
          <a:lstStyle/>
          <a:p>
            <a:r>
              <a:rPr lang="en-IN" sz="2400" dirty="0" smtClean="0"/>
              <a:t>The Proposed system is online and can be access from anywhere and at any time.</a:t>
            </a:r>
          </a:p>
          <a:p>
            <a:r>
              <a:rPr lang="en-IN" sz="2400" dirty="0" smtClean="0"/>
              <a:t>The Proposed system is easy to operate.</a:t>
            </a:r>
          </a:p>
          <a:p>
            <a:r>
              <a:rPr lang="en-IN" sz="2400" dirty="0" smtClean="0"/>
              <a:t>The Proposed system is user friendly because it has a clean and concise layout so everyone can understand it properly.</a:t>
            </a:r>
          </a:p>
          <a:p>
            <a:pPr lvl="0"/>
            <a:r>
              <a:rPr lang="en-IN" sz="2400" dirty="0" smtClean="0"/>
              <a:t>The Proposed system has Reporting capabilities.</a:t>
            </a:r>
          </a:p>
          <a:p>
            <a:r>
              <a:rPr lang="en-IN" sz="2400" dirty="0" smtClean="0"/>
              <a:t>The Proposed system Has Time-saving features</a:t>
            </a:r>
          </a:p>
          <a:p>
            <a:pPr lvl="0"/>
            <a:endParaRPr lang="en-IN" dirty="0" smtClean="0"/>
          </a:p>
          <a:p>
            <a:endParaRPr lang="en-IN" dirty="0" smtClean="0"/>
          </a:p>
          <a:p>
            <a:endParaRPr lang="en-IN" dirty="0" smtClean="0"/>
          </a:p>
          <a:p>
            <a:endParaRPr lang="en-IN" dirty="0" smtClean="0"/>
          </a:p>
          <a:p>
            <a:endParaRPr lang="en-IN" dirty="0"/>
          </a:p>
        </p:txBody>
      </p:sp>
    </p:spTree>
  </p:cSld>
  <p:clrMapOvr>
    <a:masterClrMapping/>
  </p:clrMapOvr>
  <p:transition spd="med">
    <p:cov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Custom 10">
      <a:dk1>
        <a:sysClr val="windowText" lastClr="000000"/>
      </a:dk1>
      <a:lt1>
        <a:sysClr val="window" lastClr="FFFFFF"/>
      </a:lt1>
      <a:dk2>
        <a:srgbClr val="3B3B3B"/>
      </a:dk2>
      <a:lt2>
        <a:srgbClr val="451A7E"/>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1620</TotalTime>
  <Words>2700</Words>
  <Application>Microsoft Office PowerPoint</Application>
  <PresentationFormat>On-screen Show (4:3)</PresentationFormat>
  <Paragraphs>283</Paragraphs>
  <Slides>63</Slides>
  <Notes>0</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Aspect</vt:lpstr>
      <vt:lpstr>Review 2 Report On  Finance +</vt:lpstr>
      <vt:lpstr>  Abstract:-</vt:lpstr>
      <vt:lpstr>Slide 3</vt:lpstr>
      <vt:lpstr>  Contents:-</vt:lpstr>
      <vt:lpstr>Slide 5</vt:lpstr>
      <vt:lpstr>       Introduction</vt:lpstr>
      <vt:lpstr>  Introduction to Problem:-</vt:lpstr>
      <vt:lpstr>  Problem With Existing System:-</vt:lpstr>
      <vt:lpstr>  Proposed System:-</vt:lpstr>
      <vt:lpstr>  Scope:-</vt:lpstr>
      <vt:lpstr>    Overall Description</vt:lpstr>
      <vt:lpstr>PRODUCT  FUNCTIONAL    REQUIREMENT:-</vt:lpstr>
      <vt:lpstr>PRODUCT NON-FUNCTIONAL   REQUIREMENT:-</vt:lpstr>
      <vt:lpstr>Slide 14</vt:lpstr>
      <vt:lpstr>  SOFTWARE REQUIREMENT</vt:lpstr>
      <vt:lpstr>      Planning of Project </vt:lpstr>
      <vt:lpstr>Gantt chart for schedule    estimation:- </vt:lpstr>
      <vt:lpstr>Gantt chart</vt:lpstr>
      <vt:lpstr>Resource graph for Time-Effort  estimation:-</vt:lpstr>
      <vt:lpstr>          Designing</vt:lpstr>
      <vt:lpstr>   CUSTOMER  SCHEMA:-</vt:lpstr>
      <vt:lpstr>  SUPPLIER SCHEMA:-</vt:lpstr>
      <vt:lpstr> PRODUCT SCHEMA:-</vt:lpstr>
      <vt:lpstr> PURCHASE SCHEMA:-</vt:lpstr>
      <vt:lpstr>   JOUNRAL VOUCHER:-</vt:lpstr>
      <vt:lpstr>  INVOICE SCHEMA:-</vt:lpstr>
      <vt:lpstr>Class Diagram:-</vt:lpstr>
      <vt:lpstr>USE CASE DIAGRAM:-</vt:lpstr>
      <vt:lpstr>Activity Diagram:-</vt:lpstr>
      <vt:lpstr> Sequence diagram:-</vt:lpstr>
      <vt:lpstr>Development Model:-We have used                         Incremental development model </vt:lpstr>
      <vt:lpstr> Incremental Model:-</vt:lpstr>
      <vt:lpstr>  Advantage:-</vt:lpstr>
      <vt:lpstr>  Disadvantages:-</vt:lpstr>
      <vt:lpstr>Details of each phase of Development :-</vt:lpstr>
      <vt:lpstr>[1]Customer List :-</vt:lpstr>
      <vt:lpstr>[2]Supplier List :- :-</vt:lpstr>
      <vt:lpstr>[3]Product Detail :-</vt:lpstr>
      <vt:lpstr>Designing the product architecture </vt:lpstr>
      <vt:lpstr>Testing</vt:lpstr>
      <vt:lpstr>Details of Modules:- </vt:lpstr>
      <vt:lpstr>Slide 42</vt:lpstr>
      <vt:lpstr>Slide 43</vt:lpstr>
      <vt:lpstr>Slide 44</vt:lpstr>
      <vt:lpstr>Slide 45</vt:lpstr>
      <vt:lpstr>Slide 46</vt:lpstr>
      <vt:lpstr>Slide 47</vt:lpstr>
      <vt:lpstr>Slide 48</vt:lpstr>
      <vt:lpstr>Slide 49</vt:lpstr>
      <vt:lpstr>Slide 50</vt:lpstr>
      <vt:lpstr>Slide 51</vt:lpstr>
      <vt:lpstr>Snap Shots</vt:lpstr>
      <vt:lpstr> Login page:- </vt:lpstr>
      <vt:lpstr>Customer:-here we will enter all the details of customer and by clicking on save button all the details will save in the database and this information will be reflect to our customer list page.</vt:lpstr>
      <vt:lpstr>Customer list:-here the customer list will appear. we can filter them acc. To requirement  and by clicking on create new customer we can add new customer details</vt:lpstr>
      <vt:lpstr>Supplier:- we will fill all the information of the supplier, then all this information will save to our database and last this information will be reflect to our supplier list page.</vt:lpstr>
      <vt:lpstr>Supplier List:- here the supplier list will appear. we can filter them acc. To requirement  and by clicking on create new supplier we can add new supplier details.</vt:lpstr>
      <vt:lpstr>Product:- In this form company will fill all the information about the product, then all this information will be saved to our database and this information will be reflect to our product list page.</vt:lpstr>
      <vt:lpstr>Product List:- here the product list will appear. we can filter them acc. To requirement and by clicking on add new product we can add new product details.</vt:lpstr>
      <vt:lpstr>Product Category:- In this form company will add all the category for the products, then all this information will be saved to our database and this information will be reflect to our product category list page</vt:lpstr>
      <vt:lpstr>Category list:- :- here the category list will appear. we can filter them acc. To requirement and by clicking on add category we can add new product category details.</vt:lpstr>
      <vt:lpstr>  References:-</vt:lpstr>
      <vt:lpstr>       Thank You!!!</vt:lpstr>
    </vt:vector>
  </TitlesOfParts>
  <Company>CtrlSoft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 +</dc:title>
  <dc:creator>Vaishali</dc:creator>
  <cp:lastModifiedBy>China</cp:lastModifiedBy>
  <cp:revision>228</cp:revision>
  <dcterms:created xsi:type="dcterms:W3CDTF">2016-09-08T05:20:01Z</dcterms:created>
  <dcterms:modified xsi:type="dcterms:W3CDTF">2016-12-04T10:35:51Z</dcterms:modified>
</cp:coreProperties>
</file>