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70" r:id="rId3"/>
    <p:sldId id="267" r:id="rId4"/>
    <p:sldId id="271" r:id="rId5"/>
    <p:sldId id="262" r:id="rId6"/>
    <p:sldId id="273" r:id="rId7"/>
    <p:sldId id="263" r:id="rId8"/>
    <p:sldId id="268" r:id="rId9"/>
    <p:sldId id="258" r:id="rId10"/>
    <p:sldId id="272" r:id="rId11"/>
    <p:sldId id="274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4747"/>
    <a:srgbClr val="20B027"/>
    <a:srgbClr val="278222"/>
    <a:srgbClr val="EA0000"/>
    <a:srgbClr val="F5FEA0"/>
    <a:srgbClr val="BC2304"/>
    <a:srgbClr val="FF0000"/>
    <a:srgbClr val="7B7B7B"/>
    <a:srgbClr val="6A0C5D"/>
    <a:srgbClr val="7C0E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57" autoAdjust="0"/>
  </p:normalViewPr>
  <p:slideViewPr>
    <p:cSldViewPr>
      <p:cViewPr>
        <p:scale>
          <a:sx n="66" d="100"/>
          <a:sy n="66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9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Gestionar recursos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r>
            <a:rPr lang="es-ES" sz="1600" b="1" smtClean="0">
              <a:solidFill>
                <a:schemeClr val="accent2">
                  <a:lumMod val="75000"/>
                </a:schemeClr>
              </a:solidFill>
            </a:rPr>
            <a:t>Gestionar tiempo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Obtener resultados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registradas por el sistema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Información de interés para la toma de decisiones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Asignación de horas dedicadas a tareas realizadas en un proyecto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métodos de asignación de tiempo a las tareas realizadas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Crear proyectos para el control de tiempo dedicado</a:t>
          </a:r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Asignación de usuarios a los diferentes proyectos </a:t>
          </a:r>
          <a:r>
            <a:rPr lang="es-ES" sz="1400" b="0" dirty="0" smtClean="0">
              <a:solidFill>
                <a:schemeClr val="accent2">
                  <a:lumMod val="75000"/>
                </a:schemeClr>
              </a:solidFill>
            </a:rPr>
            <a:t>para la división de responsabilidades</a:t>
          </a:r>
          <a:endParaRPr lang="es-ES" sz="1400" b="0" dirty="0">
            <a:solidFill>
              <a:schemeClr val="accent2">
                <a:lumMod val="75000"/>
              </a:schemeClr>
            </a:solidFill>
          </a:endParaRPr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r>
            <a:rPr lang="es-ES" sz="1400" b="0" dirty="0" smtClean="0">
              <a:solidFill>
                <a:schemeClr val="accent2">
                  <a:lumMod val="75000"/>
                </a:schemeClr>
              </a:solidFill>
            </a:rPr>
            <a:t>Dividir el proyecto en tareas de diferentes niveles de importancia</a:t>
          </a:r>
          <a:endParaRPr lang="es-ES" sz="1400" b="0" dirty="0">
            <a:solidFill>
              <a:schemeClr val="accent2">
                <a:lumMod val="75000"/>
              </a:schemeClr>
            </a:solidFill>
          </a:endParaRPr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E3729D0B-66AA-417A-BE9A-F9524A4A9541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F22BA0-D4B3-40E1-8FB4-2B06F2C823D1}" type="pres">
      <dgm:prSet presAssocID="{E04A945A-6049-4891-9E14-7CDB6DAB0BC6}" presName="composite" presStyleCnt="0"/>
      <dgm:spPr/>
    </dgm:pt>
    <dgm:pt modelId="{587BD8C6-9FE2-4EFF-BADA-B8DD53829DC2}" type="pres">
      <dgm:prSet presAssocID="{E04A945A-6049-4891-9E14-7CDB6DAB0BC6}" presName="imgShp" presStyleLbl="fgImgPlace1" presStyleIdx="0" presStyleCnt="3" custScaleX="121898" custScaleY="114604" custLinFactNeighborY="-34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540A2E08-96CF-4C53-BFEB-965EBC2674D8}" type="pres">
      <dgm:prSet presAssocID="{E04A945A-6049-4891-9E14-7CDB6DAB0BC6}" presName="txShp" presStyleLbl="node1" presStyleIdx="0" presStyleCnt="3" custScaleY="117210" custLinFactNeighborY="-55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D059F8-DFFF-471C-B0E3-F7F894C91D0F}" type="pres">
      <dgm:prSet presAssocID="{55AE2466-DEE7-44B2-9DF1-15F3E5B5978A}" presName="spacing" presStyleCnt="0"/>
      <dgm:spPr/>
    </dgm:pt>
    <dgm:pt modelId="{04A38BC7-E4CB-4D36-A15A-41E3089ED7D8}" type="pres">
      <dgm:prSet presAssocID="{9EA8F649-A822-4005-92B6-E4F626377926}" presName="composite" presStyleCnt="0"/>
      <dgm:spPr/>
    </dgm:pt>
    <dgm:pt modelId="{3C303328-1478-4183-832B-9EA620E19162}" type="pres">
      <dgm:prSet presAssocID="{9EA8F649-A822-4005-92B6-E4F626377926}" presName="imgShp" presStyleLbl="fgImgPlace1" presStyleIdx="1" presStyleCnt="3" custScaleX="118660" custScaleY="110241" custLinFactNeighborY="-3814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C314520-EC0A-4B51-BDE4-E342F650C6B0}" type="pres">
      <dgm:prSet presAssocID="{9EA8F649-A822-4005-92B6-E4F626377926}" presName="txShp" presStyleLbl="node1" presStyleIdx="1" presStyleCnt="3" custScaleY="108953" custLinFactNeighborX="251" custLinFactNeighborY="8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114E5-6278-4612-A7B9-174F72B76B4A}" type="pres">
      <dgm:prSet presAssocID="{9F6D6AA6-5462-48C4-A8CB-98B534BFC05E}" presName="spacing" presStyleCnt="0"/>
      <dgm:spPr/>
    </dgm:pt>
    <dgm:pt modelId="{52CA4C72-CFF1-40B2-80C1-C9120017B3A6}" type="pres">
      <dgm:prSet presAssocID="{9C7D0373-CC3E-413C-81C8-B470E8B263C6}" presName="composite" presStyleCnt="0"/>
      <dgm:spPr/>
    </dgm:pt>
    <dgm:pt modelId="{48CD04E9-6819-4975-979A-3C8E9811EE7A}" type="pres">
      <dgm:prSet presAssocID="{9C7D0373-CC3E-413C-81C8-B470E8B263C6}" presName="imgShp" presStyleLbl="fgImgPlace1" presStyleIdx="2" presStyleCnt="3" custScaleX="139845" custScaleY="13126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CE156841-A215-40A3-A2D8-8ED827FB3CB8}" type="pres">
      <dgm:prSet presAssocID="{9C7D0373-CC3E-413C-81C8-B470E8B263C6}" presName="txShp" presStyleLbl="node1" presStyleIdx="2" presStyleCnt="3" custLinFactNeighborX="-7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E50D25C-4BB0-4431-A4C8-02C2BEDEC39C}" type="presOf" srcId="{0DA82B0C-D9E3-4E4C-9D5B-9F906E7A4A6A}" destId="{540A2E08-96CF-4C53-BFEB-965EBC2674D8}" srcOrd="0" destOrd="2" presId="urn:microsoft.com/office/officeart/2005/8/layout/vList3"/>
    <dgm:cxn modelId="{4F93081D-C8CE-4CEC-BCDC-358B65911017}" type="presOf" srcId="{D1A420C2-29E8-4E12-8C99-6CBF118035FE}" destId="{7C314520-EC0A-4B51-BDE4-E342F650C6B0}" srcOrd="0" destOrd="1" presId="urn:microsoft.com/office/officeart/2005/8/layout/vList3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4157304C-1A04-4415-AF27-80FD45531626}" type="presOf" srcId="{9EA8F649-A822-4005-92B6-E4F626377926}" destId="{7C314520-EC0A-4B51-BDE4-E342F650C6B0}" srcOrd="0" destOrd="0" presId="urn:microsoft.com/office/officeart/2005/8/layout/vList3"/>
    <dgm:cxn modelId="{4075C7B1-1AD1-413E-8F92-90AD765649B8}" type="presOf" srcId="{7B2DF067-6CFB-46CD-8FE8-6966F9650109}" destId="{CE156841-A215-40A3-A2D8-8ED827FB3CB8}" srcOrd="0" destOrd="2" presId="urn:microsoft.com/office/officeart/2005/8/layout/vList3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3D06DA42-FD13-4889-AF90-498CE2AECDF9}" type="presOf" srcId="{E04A945A-6049-4891-9E14-7CDB6DAB0BC6}" destId="{540A2E08-96CF-4C53-BFEB-965EBC2674D8}" srcOrd="0" destOrd="0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0AE286D-C1FD-4763-8815-C7CF103CB735}" type="presOf" srcId="{0C618739-13A4-4B2A-A8B8-9DB559277137}" destId="{540A2E08-96CF-4C53-BFEB-965EBC2674D8}" srcOrd="0" destOrd="3" presId="urn:microsoft.com/office/officeart/2005/8/layout/vList3"/>
    <dgm:cxn modelId="{169608C8-6743-47F6-AEB3-8B543E6BD551}" type="presOf" srcId="{9C7D0373-CC3E-413C-81C8-B470E8B263C6}" destId="{CE156841-A215-40A3-A2D8-8ED827FB3CB8}" srcOrd="0" destOrd="0" presId="urn:microsoft.com/office/officeart/2005/8/layout/vList3"/>
    <dgm:cxn modelId="{A2AFA97E-9BF2-498F-A13A-72212577EE5C}" type="presOf" srcId="{DA210A34-A43D-429D-8354-3B060BAED596}" destId="{540A2E08-96CF-4C53-BFEB-965EBC2674D8}" srcOrd="0" destOrd="1" presId="urn:microsoft.com/office/officeart/2005/8/layout/vList3"/>
    <dgm:cxn modelId="{13B7757D-DCDC-43E9-A51B-9305F0AC2291}" type="presOf" srcId="{5D3F1B1F-8882-40C2-8A2D-F35C5D2DE244}" destId="{E3729D0B-66AA-417A-BE9A-F9524A4A9541}" srcOrd="0" destOrd="0" presId="urn:microsoft.com/office/officeart/2005/8/layout/vList3"/>
    <dgm:cxn modelId="{B0206BBA-AC3F-401E-B8D8-EB6E42F2538D}" type="presOf" srcId="{17AB0A6C-D959-48C9-AB9D-A36D295CC8FC}" destId="{7C314520-EC0A-4B51-BDE4-E342F650C6B0}" srcOrd="0" destOrd="2" presId="urn:microsoft.com/office/officeart/2005/8/layout/vList3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15AF7EFD-EFB1-4B2B-8A62-BC515B107BFD}" type="presOf" srcId="{55B3E391-62DF-4A47-92F9-C53D3C08219F}" destId="{CE156841-A215-40A3-A2D8-8ED827FB3CB8}" srcOrd="0" destOrd="1" presId="urn:microsoft.com/office/officeart/2005/8/layout/vList3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25497EEA-FB57-4AF8-A7AF-99D4E5CB8E07}" type="presParOf" srcId="{E3729D0B-66AA-417A-BE9A-F9524A4A9541}" destId="{10F22BA0-D4B3-40E1-8FB4-2B06F2C823D1}" srcOrd="0" destOrd="0" presId="urn:microsoft.com/office/officeart/2005/8/layout/vList3"/>
    <dgm:cxn modelId="{5E47D4BF-F22B-4FE2-845A-E7402FF3B960}" type="presParOf" srcId="{10F22BA0-D4B3-40E1-8FB4-2B06F2C823D1}" destId="{587BD8C6-9FE2-4EFF-BADA-B8DD53829DC2}" srcOrd="0" destOrd="0" presId="urn:microsoft.com/office/officeart/2005/8/layout/vList3"/>
    <dgm:cxn modelId="{A98CFDC7-D844-4896-8C41-F1B324AF2BB7}" type="presParOf" srcId="{10F22BA0-D4B3-40E1-8FB4-2B06F2C823D1}" destId="{540A2E08-96CF-4C53-BFEB-965EBC2674D8}" srcOrd="1" destOrd="0" presId="urn:microsoft.com/office/officeart/2005/8/layout/vList3"/>
    <dgm:cxn modelId="{8BAA01D5-7183-4A25-9C1D-BC2ECE870627}" type="presParOf" srcId="{E3729D0B-66AA-417A-BE9A-F9524A4A9541}" destId="{EDD059F8-DFFF-471C-B0E3-F7F894C91D0F}" srcOrd="1" destOrd="0" presId="urn:microsoft.com/office/officeart/2005/8/layout/vList3"/>
    <dgm:cxn modelId="{44C37E10-8B6B-49EC-B313-FF9CDD58DED6}" type="presParOf" srcId="{E3729D0B-66AA-417A-BE9A-F9524A4A9541}" destId="{04A38BC7-E4CB-4D36-A15A-41E3089ED7D8}" srcOrd="2" destOrd="0" presId="urn:microsoft.com/office/officeart/2005/8/layout/vList3"/>
    <dgm:cxn modelId="{FF176508-A7B2-4DE4-A10C-70E72548459F}" type="presParOf" srcId="{04A38BC7-E4CB-4D36-A15A-41E3089ED7D8}" destId="{3C303328-1478-4183-832B-9EA620E19162}" srcOrd="0" destOrd="0" presId="urn:microsoft.com/office/officeart/2005/8/layout/vList3"/>
    <dgm:cxn modelId="{0AAC452B-85CB-4715-8294-90A467F48A8D}" type="presParOf" srcId="{04A38BC7-E4CB-4D36-A15A-41E3089ED7D8}" destId="{7C314520-EC0A-4B51-BDE4-E342F650C6B0}" srcOrd="1" destOrd="0" presId="urn:microsoft.com/office/officeart/2005/8/layout/vList3"/>
    <dgm:cxn modelId="{1E96F019-D187-4AF9-AAF3-5AFC0C2B98FD}" type="presParOf" srcId="{E3729D0B-66AA-417A-BE9A-F9524A4A9541}" destId="{6CF114E5-6278-4612-A7B9-174F72B76B4A}" srcOrd="3" destOrd="0" presId="urn:microsoft.com/office/officeart/2005/8/layout/vList3"/>
    <dgm:cxn modelId="{5E5F114C-1E46-4235-A7AE-2DA148E5BE85}" type="presParOf" srcId="{E3729D0B-66AA-417A-BE9A-F9524A4A9541}" destId="{52CA4C72-CFF1-40B2-80C1-C9120017B3A6}" srcOrd="4" destOrd="0" presId="urn:microsoft.com/office/officeart/2005/8/layout/vList3"/>
    <dgm:cxn modelId="{947A2308-9447-41D1-8481-D107808074BE}" type="presParOf" srcId="{52CA4C72-CFF1-40B2-80C1-C9120017B3A6}" destId="{48CD04E9-6819-4975-979A-3C8E9811EE7A}" srcOrd="0" destOrd="0" presId="urn:microsoft.com/office/officeart/2005/8/layout/vList3"/>
    <dgm:cxn modelId="{3F383BFB-493A-4392-907B-88AA30FB94BA}" type="presParOf" srcId="{52CA4C72-CFF1-40B2-80C1-C9120017B3A6}" destId="{CE156841-A215-40A3-A2D8-8ED827FB3CB8}" srcOrd="1" destOrd="0" presId="urn:microsoft.com/office/officeart/2005/8/layout/v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No encontramos una herramienta amigable para registrar horas a tareas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La mayoría de las herramientas están desarrolladas con tecnología obsoleta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Cubrir necesidades en cualquier ámbito en el que se desarrolle un proyecto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Utilizar la última tecnología disponible 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Unir lo mejor de todas las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herramientas disponibles en una sola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Incorporar lo que ninguna brinda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Resumir información valiosa para la toma de </a:t>
          </a:r>
          <a:r>
            <a:rPr lang="es-ES" sz="1400" dirty="0" err="1" smtClean="0">
              <a:solidFill>
                <a:schemeClr val="accent2">
                  <a:lumMod val="75000"/>
                </a:schemeClr>
              </a:solidFill>
            </a:rPr>
            <a:t>desiciones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Las existentes son difíciles de usar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Brindar una solución amigable, útil y simple de usar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E7EA4E1A-DC78-4537-ADBC-B768D490A0F2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2188A1-3443-4C85-8267-44EC2B4D7B86}" type="pres">
      <dgm:prSet presAssocID="{E04A945A-6049-4891-9E14-7CDB6DAB0BC6}" presName="composite" presStyleCnt="0"/>
      <dgm:spPr/>
    </dgm:pt>
    <dgm:pt modelId="{B1A8088B-442D-4361-BD71-9D8268AA66EB}" type="pres">
      <dgm:prSet presAssocID="{E04A945A-6049-4891-9E14-7CDB6DAB0BC6}" presName="imgShp" presStyleLbl="fgImgPlace1" presStyleIdx="0" presStyleCnt="3" custScaleX="127138" custScaleY="99055" custLinFactNeighborX="2145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D870D2C-EED5-41EA-B0E6-6D8A78EDADB8}" type="pres">
      <dgm:prSet presAssocID="{E04A945A-6049-4891-9E14-7CDB6DAB0BC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49553E-BB05-4559-B4D9-19D49E5B38A2}" type="pres">
      <dgm:prSet presAssocID="{55AE2466-DEE7-44B2-9DF1-15F3E5B5978A}" presName="spacing" presStyleCnt="0"/>
      <dgm:spPr/>
    </dgm:pt>
    <dgm:pt modelId="{3D3F4D11-B8B0-454D-9A9D-76D3B8FFC22A}" type="pres">
      <dgm:prSet presAssocID="{9EA8F649-A822-4005-92B6-E4F626377926}" presName="composite" presStyleCnt="0"/>
      <dgm:spPr/>
    </dgm:pt>
    <dgm:pt modelId="{8EC8BE0A-0FF1-46C1-A07D-D6126939D873}" type="pres">
      <dgm:prSet presAssocID="{9EA8F649-A822-4005-92B6-E4F626377926}" presName="imgShp" presStyleLbl="fgImgPlace1" presStyleIdx="1" presStyleCnt="3" custScaleX="127243" custScaleY="123993" custLinFactNeighborX="14319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B9E2FB94-C494-40EC-930B-B89C95326C4B}" type="pres">
      <dgm:prSet presAssocID="{9EA8F649-A822-4005-92B6-E4F62637792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A15C0B-27EF-4D91-B2FB-58BE97454904}" type="pres">
      <dgm:prSet presAssocID="{9F6D6AA6-5462-48C4-A8CB-98B534BFC05E}" presName="spacing" presStyleCnt="0"/>
      <dgm:spPr/>
    </dgm:pt>
    <dgm:pt modelId="{2E3460EB-9462-4A3B-BA36-A71567839227}" type="pres">
      <dgm:prSet presAssocID="{9C7D0373-CC3E-413C-81C8-B470E8B263C6}" presName="composite" presStyleCnt="0"/>
      <dgm:spPr/>
    </dgm:pt>
    <dgm:pt modelId="{347A2E16-9792-4F64-9020-D503B6C63EE5}" type="pres">
      <dgm:prSet presAssocID="{9C7D0373-CC3E-413C-81C8-B470E8B263C6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5AA9CCA-8A27-4A90-A633-60292AFDEB34}" type="pres">
      <dgm:prSet presAssocID="{9C7D0373-CC3E-413C-81C8-B470E8B263C6}" presName="txShp" presStyleLbl="node1" presStyleIdx="2" presStyleCnt="3" custLinFactNeighborX="7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B005B4-E9D9-49FF-99B2-294FFA8DC59C}" type="presOf" srcId="{5C6785CB-18E4-4971-AEBB-48A5BB9AB520}" destId="{05AA9CCA-8A27-4A90-A633-60292AFDEB34}" srcOrd="0" destOrd="3" presId="urn:microsoft.com/office/officeart/2005/8/layout/vList3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890C513F-4B68-4A53-984A-8ABC627CB8B3}" type="presOf" srcId="{9EA8F649-A822-4005-92B6-E4F626377926}" destId="{B9E2FB94-C494-40EC-930B-B89C95326C4B}" srcOrd="0" destOrd="0" presId="urn:microsoft.com/office/officeart/2005/8/layout/vList3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3558B639-603E-4A0B-A2A4-5A86C849E60A}" type="presOf" srcId="{231F4CB2-16F1-4D83-A982-AA185703EE8D}" destId="{0D870D2C-EED5-41EA-B0E6-6D8A78EDADB8}" srcOrd="0" destOrd="2" presId="urn:microsoft.com/office/officeart/2005/8/layout/vList3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C33DA4AE-BEEF-42E5-8225-6F9F3E4B42CE}" type="presOf" srcId="{55B3E391-62DF-4A47-92F9-C53D3C08219F}" destId="{05AA9CCA-8A27-4A90-A633-60292AFDEB34}" srcOrd="0" destOrd="1" presId="urn:microsoft.com/office/officeart/2005/8/layout/vList3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B1DCB46E-0166-456D-92AE-E1C2F50D3FAB}" type="presOf" srcId="{5D3F1B1F-8882-40C2-8A2D-F35C5D2DE244}" destId="{E7EA4E1A-DC78-4537-ADBC-B768D490A0F2}" srcOrd="0" destOrd="0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3D685F6B-ED6F-4128-918D-F88EA7A4BBA9}" type="presOf" srcId="{B271351A-9057-4106-A219-F345F75608E9}" destId="{0D870D2C-EED5-41EA-B0E6-6D8A78EDADB8}" srcOrd="0" destOrd="4" presId="urn:microsoft.com/office/officeart/2005/8/layout/vList3"/>
    <dgm:cxn modelId="{28F56C9B-FBA3-4D89-B779-EE6421D00426}" type="presOf" srcId="{7B2DF067-6CFB-46CD-8FE8-6966F9650109}" destId="{05AA9CCA-8A27-4A90-A633-60292AFDEB34}" srcOrd="0" destOrd="2" presId="urn:microsoft.com/office/officeart/2005/8/layout/vList3"/>
    <dgm:cxn modelId="{14918B4F-F8CE-48C1-8562-CAA8C15E5DDC}" type="presOf" srcId="{E04A945A-6049-4891-9E14-7CDB6DAB0BC6}" destId="{0D870D2C-EED5-41EA-B0E6-6D8A78EDADB8}" srcOrd="0" destOrd="0" presId="urn:microsoft.com/office/officeart/2005/8/layout/vList3"/>
    <dgm:cxn modelId="{EAD9191A-30DE-4AF0-9A92-D2037F2C2976}" type="presOf" srcId="{8CAD46E3-4128-4FB8-A468-D3B9D25DC51C}" destId="{B9E2FB94-C494-40EC-930B-B89C95326C4B}" srcOrd="0" destOrd="2" presId="urn:microsoft.com/office/officeart/2005/8/layout/vList3"/>
    <dgm:cxn modelId="{7C733EDC-B978-4582-9EE5-221AADDDB7F3}" type="presOf" srcId="{9C7D0373-CC3E-413C-81C8-B470E8B263C6}" destId="{05AA9CCA-8A27-4A90-A633-60292AFDEB34}" srcOrd="0" destOrd="0" presId="urn:microsoft.com/office/officeart/2005/8/layout/vList3"/>
    <dgm:cxn modelId="{5DC7F698-CA0B-4BA0-BCA2-F7E7DDBF688B}" type="presOf" srcId="{AFD36104-1D44-4289-9932-D47F79CFC7EF}" destId="{0D870D2C-EED5-41EA-B0E6-6D8A78EDADB8}" srcOrd="0" destOrd="1" presId="urn:microsoft.com/office/officeart/2005/8/layout/vList3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9975584D-A1DC-48BB-8B2A-E091BAF7C8AB}" type="presOf" srcId="{62CFA7F4-8DDA-4B43-A88D-C9B164593647}" destId="{B9E2FB94-C494-40EC-930B-B89C95326C4B}" srcOrd="0" destOrd="3" presId="urn:microsoft.com/office/officeart/2005/8/layout/vList3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57176903-0A3A-4FE8-816E-FC2AC4DA8A06}" type="presOf" srcId="{A8089130-C6AF-4C59-91BA-D491F90FD224}" destId="{0D870D2C-EED5-41EA-B0E6-6D8A78EDADB8}" srcOrd="0" destOrd="3" presId="urn:microsoft.com/office/officeart/2005/8/layout/vList3"/>
    <dgm:cxn modelId="{DC849828-B48B-443A-9926-EA13C9321BC5}" type="presOf" srcId="{523707FD-C98E-42E7-A7AE-6024BB02137F}" destId="{B9E2FB94-C494-40EC-930B-B89C95326C4B}" srcOrd="0" destOrd="1" presId="urn:microsoft.com/office/officeart/2005/8/layout/vList3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320650EE-8B68-4296-8548-2D8B6B410FB1}" type="presParOf" srcId="{E7EA4E1A-DC78-4537-ADBC-B768D490A0F2}" destId="{122188A1-3443-4C85-8267-44EC2B4D7B86}" srcOrd="0" destOrd="0" presId="urn:microsoft.com/office/officeart/2005/8/layout/vList3"/>
    <dgm:cxn modelId="{D4CE1E53-9120-4120-BEBD-A6B61B709FB8}" type="presParOf" srcId="{122188A1-3443-4C85-8267-44EC2B4D7B86}" destId="{B1A8088B-442D-4361-BD71-9D8268AA66EB}" srcOrd="0" destOrd="0" presId="urn:microsoft.com/office/officeart/2005/8/layout/vList3"/>
    <dgm:cxn modelId="{B73B130E-AA01-453C-B19A-C01B9E85D25F}" type="presParOf" srcId="{122188A1-3443-4C85-8267-44EC2B4D7B86}" destId="{0D870D2C-EED5-41EA-B0E6-6D8A78EDADB8}" srcOrd="1" destOrd="0" presId="urn:microsoft.com/office/officeart/2005/8/layout/vList3"/>
    <dgm:cxn modelId="{FE050CFA-93BB-4E14-BBFB-8B51AF1785D7}" type="presParOf" srcId="{E7EA4E1A-DC78-4537-ADBC-B768D490A0F2}" destId="{6E49553E-BB05-4559-B4D9-19D49E5B38A2}" srcOrd="1" destOrd="0" presId="urn:microsoft.com/office/officeart/2005/8/layout/vList3"/>
    <dgm:cxn modelId="{AE56DC67-4EC7-4908-9946-EEF8778C9A97}" type="presParOf" srcId="{E7EA4E1A-DC78-4537-ADBC-B768D490A0F2}" destId="{3D3F4D11-B8B0-454D-9A9D-76D3B8FFC22A}" srcOrd="2" destOrd="0" presId="urn:microsoft.com/office/officeart/2005/8/layout/vList3"/>
    <dgm:cxn modelId="{616FD18B-A93E-4B82-AF71-53A2F8645551}" type="presParOf" srcId="{3D3F4D11-B8B0-454D-9A9D-76D3B8FFC22A}" destId="{8EC8BE0A-0FF1-46C1-A07D-D6126939D873}" srcOrd="0" destOrd="0" presId="urn:microsoft.com/office/officeart/2005/8/layout/vList3"/>
    <dgm:cxn modelId="{C24851C7-E249-45D0-B4A2-D8624CDF7F50}" type="presParOf" srcId="{3D3F4D11-B8B0-454D-9A9D-76D3B8FFC22A}" destId="{B9E2FB94-C494-40EC-930B-B89C95326C4B}" srcOrd="1" destOrd="0" presId="urn:microsoft.com/office/officeart/2005/8/layout/vList3"/>
    <dgm:cxn modelId="{3A224C81-9F96-4F12-B865-81EF56B296D3}" type="presParOf" srcId="{E7EA4E1A-DC78-4537-ADBC-B768D490A0F2}" destId="{25A15C0B-27EF-4D91-B2FB-58BE97454904}" srcOrd="3" destOrd="0" presId="urn:microsoft.com/office/officeart/2005/8/layout/vList3"/>
    <dgm:cxn modelId="{382567B1-7910-4929-ADB8-8118DEF29A10}" type="presParOf" srcId="{E7EA4E1A-DC78-4537-ADBC-B768D490A0F2}" destId="{2E3460EB-9462-4A3B-BA36-A71567839227}" srcOrd="4" destOrd="0" presId="urn:microsoft.com/office/officeart/2005/8/layout/vList3"/>
    <dgm:cxn modelId="{5F2B8961-200E-4E77-9422-C9898C818632}" type="presParOf" srcId="{2E3460EB-9462-4A3B-BA36-A71567839227}" destId="{347A2E16-9792-4F64-9020-D503B6C63EE5}" srcOrd="0" destOrd="0" presId="urn:microsoft.com/office/officeart/2005/8/layout/vList3"/>
    <dgm:cxn modelId="{D34E62E7-A4AD-4D78-A309-542D0B01DB90}" type="presParOf" srcId="{2E3460EB-9462-4A3B-BA36-A71567839227}" destId="{05AA9CCA-8A27-4A90-A633-60292AFDEB34}" srcOrd="1" destOrd="0" presId="urn:microsoft.com/office/officeart/2005/8/layout/v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smtClean="0">
              <a:solidFill>
                <a:schemeClr val="accent2">
                  <a:lumMod val="75000"/>
                </a:schemeClr>
              </a:solidFill>
            </a:rPr>
            <a:t>Tiempo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Asignación de horas dedicadas a tareas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Carga de tiempo mediante diferentes medios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 dirty="0"/>
        </a:p>
      </dsp:txBody>
      <dsp:txXfrm>
        <a:off x="1480999" y="0"/>
        <a:ext cx="5198453" cy="1451084"/>
      </dsp:txXfrm>
    </dsp:sp>
    <dsp:sp modelId="{8DF6E289-6357-4247-B7FA-6D641D528C75}">
      <dsp:nvSpPr>
        <dsp:cNvPr id="0" name=""/>
        <dsp:cNvSpPr/>
      </dsp:nvSpPr>
      <dsp:spPr>
        <a:xfrm>
          <a:off x="254972" y="204626"/>
          <a:ext cx="1116163" cy="10418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Administración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Proyectos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Clientes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Usuarios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1596192"/>
        <a:ext cx="5198453" cy="1451084"/>
      </dsp:txXfrm>
    </dsp:sp>
    <dsp:sp modelId="{A1973E30-7BF9-46DB-80DD-3126B6415776}">
      <dsp:nvSpPr>
        <dsp:cNvPr id="0" name=""/>
        <dsp:cNvSpPr/>
      </dsp:nvSpPr>
      <dsp:spPr>
        <a:xfrm>
          <a:off x="416287" y="1741301"/>
          <a:ext cx="793532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Reportes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reportadas 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Tipos de reportes de barras, tortas y líneas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3192385"/>
        <a:ext cx="5198453" cy="1451084"/>
      </dsp:txXfrm>
    </dsp:sp>
    <dsp:sp modelId="{37789156-0F31-4798-86F2-2815929A8BF2}">
      <dsp:nvSpPr>
        <dsp:cNvPr id="0" name=""/>
        <dsp:cNvSpPr/>
      </dsp:nvSpPr>
      <dsp:spPr>
        <a:xfrm>
          <a:off x="360153" y="3337494"/>
          <a:ext cx="90580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/>
        </a:p>
      </dsp:txBody>
      <dsp:txXfrm>
        <a:off x="1845332" y="0"/>
        <a:ext cx="6655789" cy="1451084"/>
      </dsp:txXfrm>
    </dsp:sp>
    <dsp:sp modelId="{8DF6E289-6357-4247-B7FA-6D641D528C75}">
      <dsp:nvSpPr>
        <dsp:cNvPr id="0" name=""/>
        <dsp:cNvSpPr/>
      </dsp:nvSpPr>
      <dsp:spPr>
        <a:xfrm>
          <a:off x="347367" y="247653"/>
          <a:ext cx="1295707" cy="955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1596192"/>
        <a:ext cx="6655789" cy="1451084"/>
      </dsp:txXfrm>
    </dsp:sp>
    <dsp:sp modelId="{A1973E30-7BF9-46DB-80DD-3126B6415776}">
      <dsp:nvSpPr>
        <dsp:cNvPr id="0" name=""/>
        <dsp:cNvSpPr/>
      </dsp:nvSpPr>
      <dsp:spPr>
        <a:xfrm>
          <a:off x="490245" y="1741301"/>
          <a:ext cx="100995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smtClean="0">
              <a:solidFill>
                <a:schemeClr val="accent2">
                  <a:lumMod val="75000"/>
                </a:schemeClr>
              </a:solidFill>
            </a:rPr>
            <a:t>Incorporar </a:t>
          </a: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lo que ninguna brinda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3192385"/>
        <a:ext cx="6655789" cy="1451084"/>
      </dsp:txXfrm>
    </dsp:sp>
    <dsp:sp modelId="{37789156-0F31-4798-86F2-2815929A8BF2}">
      <dsp:nvSpPr>
        <dsp:cNvPr id="0" name=""/>
        <dsp:cNvSpPr/>
      </dsp:nvSpPr>
      <dsp:spPr>
        <a:xfrm>
          <a:off x="418802" y="3337494"/>
          <a:ext cx="1152837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8E5A-8ED0-4163-AC60-A677D1A85CCB}">
      <dsp:nvSpPr>
        <dsp:cNvPr id="0" name=""/>
        <dsp:cNvSpPr/>
      </dsp:nvSpPr>
      <dsp:spPr>
        <a:xfrm>
          <a:off x="3700488" y="3021827"/>
          <a:ext cx="3693344" cy="3693344"/>
        </a:xfrm>
        <a:prstGeom prst="gear9">
          <a:avLst/>
        </a:prstGeom>
        <a:solidFill>
          <a:srgbClr val="92D05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Organización</a:t>
          </a:r>
          <a:endParaRPr lang="es-ES" sz="2600" kern="1200" dirty="0"/>
        </a:p>
      </dsp:txBody>
      <dsp:txXfrm>
        <a:off x="4443014" y="3886975"/>
        <a:ext cx="2208292" cy="1898455"/>
      </dsp:txXfrm>
    </dsp:sp>
    <dsp:sp modelId="{882B0782-6779-45C1-832E-A9645C38F780}">
      <dsp:nvSpPr>
        <dsp:cNvPr id="0" name=""/>
        <dsp:cNvSpPr/>
      </dsp:nvSpPr>
      <dsp:spPr>
        <a:xfrm>
          <a:off x="1551633" y="2148855"/>
          <a:ext cx="2686068" cy="2686068"/>
        </a:xfrm>
        <a:prstGeom prst="gear6">
          <a:avLst/>
        </a:prstGeom>
        <a:solidFill>
          <a:srgbClr val="4F227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Tecnología</a:t>
          </a:r>
          <a:endParaRPr lang="es-ES" sz="1800" kern="1200" dirty="0"/>
        </a:p>
      </dsp:txBody>
      <dsp:txXfrm>
        <a:off x="2227859" y="2829168"/>
        <a:ext cx="1333616" cy="1325442"/>
      </dsp:txXfrm>
    </dsp:sp>
    <dsp:sp modelId="{4E5C6B77-7F83-425D-B70E-8A191A2DA944}">
      <dsp:nvSpPr>
        <dsp:cNvPr id="0" name=""/>
        <dsp:cNvSpPr/>
      </dsp:nvSpPr>
      <dsp:spPr>
        <a:xfrm rot="20700000">
          <a:off x="3056106" y="295741"/>
          <a:ext cx="2631799" cy="2631799"/>
        </a:xfrm>
        <a:prstGeom prst="gear6">
          <a:avLst/>
        </a:prstGeom>
        <a:solidFill>
          <a:srgbClr val="698DB5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Dedicación</a:t>
          </a:r>
          <a:endParaRPr lang="es-ES" sz="1800" b="1" kern="1200" dirty="0"/>
        </a:p>
      </dsp:txBody>
      <dsp:txXfrm rot="-20700000">
        <a:off x="3633336" y="872972"/>
        <a:ext cx="1477337" cy="1477337"/>
      </dsp:txXfrm>
    </dsp:sp>
    <dsp:sp modelId="{EC80206F-6ED5-470E-9352-DF2C3E13D09E}">
      <dsp:nvSpPr>
        <dsp:cNvPr id="0" name=""/>
        <dsp:cNvSpPr/>
      </dsp:nvSpPr>
      <dsp:spPr>
        <a:xfrm>
          <a:off x="3445035" y="2448125"/>
          <a:ext cx="4727481" cy="4727481"/>
        </a:xfrm>
        <a:prstGeom prst="circularArrow">
          <a:avLst>
            <a:gd name="adj1" fmla="val 4687"/>
            <a:gd name="adj2" fmla="val 299029"/>
            <a:gd name="adj3" fmla="val 2555315"/>
            <a:gd name="adj4" fmla="val 15779379"/>
            <a:gd name="adj5" fmla="val 5469"/>
          </a:avLst>
        </a:prstGeom>
        <a:solidFill>
          <a:srgbClr val="92D05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AE3B-2784-4C62-A4A0-2435B2D48726}">
      <dsp:nvSpPr>
        <dsp:cNvPr id="0" name=""/>
        <dsp:cNvSpPr/>
      </dsp:nvSpPr>
      <dsp:spPr>
        <a:xfrm>
          <a:off x="1075935" y="1543711"/>
          <a:ext cx="3434810" cy="34348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4F227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BD25-2EAE-4D35-899F-4008C62A2C66}">
      <dsp:nvSpPr>
        <dsp:cNvPr id="0" name=""/>
        <dsp:cNvSpPr/>
      </dsp:nvSpPr>
      <dsp:spPr>
        <a:xfrm>
          <a:off x="2510079" y="-306464"/>
          <a:ext cx="3703417" cy="37034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698DB5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8B9CD-925F-4B1B-A109-FBE391DE04AF}">
      <dsp:nvSpPr>
        <dsp:cNvPr id="0" name=""/>
        <dsp:cNvSpPr/>
      </dsp:nvSpPr>
      <dsp:spPr>
        <a:xfrm>
          <a:off x="964413" y="1035851"/>
          <a:ext cx="1178727" cy="117872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Servlet</a:t>
          </a:r>
          <a:endParaRPr lang="es-ES" sz="800" kern="1200" dirty="0"/>
        </a:p>
      </dsp:txBody>
      <dsp:txXfrm>
        <a:off x="1201390" y="1311962"/>
        <a:ext cx="704773" cy="605890"/>
      </dsp:txXfrm>
    </dsp:sp>
    <dsp:sp modelId="{99082A81-1727-46C3-B07B-FD590B152210}">
      <dsp:nvSpPr>
        <dsp:cNvPr id="0" name=""/>
        <dsp:cNvSpPr/>
      </dsp:nvSpPr>
      <dsp:spPr>
        <a:xfrm>
          <a:off x="278608" y="757242"/>
          <a:ext cx="857256" cy="8572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Services</a:t>
          </a:r>
          <a:endParaRPr lang="es-ES" sz="800" kern="1200" dirty="0"/>
        </a:p>
      </dsp:txBody>
      <dsp:txXfrm>
        <a:off x="494425" y="974363"/>
        <a:ext cx="425622" cy="423014"/>
      </dsp:txXfrm>
    </dsp:sp>
    <dsp:sp modelId="{0CF6AB6E-1CC1-4A5D-9627-8DD7C916FE9C}">
      <dsp:nvSpPr>
        <dsp:cNvPr id="0" name=""/>
        <dsp:cNvSpPr/>
      </dsp:nvSpPr>
      <dsp:spPr>
        <a:xfrm rot="20700000">
          <a:off x="758759" y="165823"/>
          <a:ext cx="839935" cy="8399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DAOs</a:t>
          </a:r>
          <a:endParaRPr lang="es-ES" sz="800" kern="1200" dirty="0"/>
        </a:p>
      </dsp:txBody>
      <dsp:txXfrm rot="-20700000">
        <a:off x="942981" y="350046"/>
        <a:ext cx="471490" cy="471490"/>
      </dsp:txXfrm>
    </dsp:sp>
    <dsp:sp modelId="{92382BF1-9226-4371-B619-B88B32897E51}">
      <dsp:nvSpPr>
        <dsp:cNvPr id="0" name=""/>
        <dsp:cNvSpPr/>
      </dsp:nvSpPr>
      <dsp:spPr>
        <a:xfrm>
          <a:off x="852971" y="869485"/>
          <a:ext cx="1508770" cy="1508770"/>
        </a:xfrm>
        <a:prstGeom prst="circularArrow">
          <a:avLst>
            <a:gd name="adj1" fmla="val 4687"/>
            <a:gd name="adj2" fmla="val 299029"/>
            <a:gd name="adj3" fmla="val 2431923"/>
            <a:gd name="adj4" fmla="val 1605643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805F-AF99-47D6-B87C-E37FE8C06BF8}">
      <dsp:nvSpPr>
        <dsp:cNvPr id="0" name=""/>
        <dsp:cNvSpPr/>
      </dsp:nvSpPr>
      <dsp:spPr>
        <a:xfrm>
          <a:off x="126789" y="576367"/>
          <a:ext cx="1096216" cy="109621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3FF80-BC15-483D-A5CF-4A23AF7A8040}">
      <dsp:nvSpPr>
        <dsp:cNvPr id="0" name=""/>
        <dsp:cNvSpPr/>
      </dsp:nvSpPr>
      <dsp:spPr>
        <a:xfrm>
          <a:off x="564473" y="-9351"/>
          <a:ext cx="1181941" cy="118194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21/02/2012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76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800" dirty="0" smtClean="0"/>
              <a:t>Presentación de los integrantes del grupo y tutor</a:t>
            </a:r>
            <a:endParaRPr lang="es-ES" sz="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 la necesidad de un cliente y un acuerdo con</a:t>
            </a:r>
            <a:r>
              <a:rPr lang="es-ES" baseline="0" dirty="0" smtClean="0"/>
              <a:t> un proveedor nace un proyecto. Cuya responsabilidad es del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proyecto.</a:t>
            </a:r>
          </a:p>
          <a:p>
            <a:r>
              <a:rPr lang="es-ES" baseline="0" dirty="0" smtClean="0"/>
              <a:t>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 define las tareas a realizar y las distribuye entre las personas involucradas.</a:t>
            </a:r>
          </a:p>
          <a:p>
            <a:r>
              <a:rPr lang="es-ES" baseline="0" dirty="0" smtClean="0"/>
              <a:t>Cada uno realiza sus tareas y deben registrar el tiempo dedicado en la herramienta, con la que pueden obtenerse información valiosa para la gerencia, lo que garantiza el éxito del proyecto y la satisfacción del cliente.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</a:t>
            </a:r>
            <a:r>
              <a:rPr lang="es-ES" baseline="0" dirty="0" smtClean="0"/>
              <a:t> de la aplicación (podemos sacarla </a:t>
            </a:r>
            <a:r>
              <a:rPr lang="es-ES" baseline="0" smtClean="0"/>
              <a:t>si qu)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acá presentamos la aplicación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acá presentamos la aplicación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21/02/2012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67" y="944093"/>
            <a:ext cx="2286521" cy="254057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012086" y="857232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6633982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42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</a:p>
        </p:txBody>
      </p:sp>
      <p:sp>
        <p:nvSpPr>
          <p:cNvPr id="10" name="9 Cheurón"/>
          <p:cNvSpPr/>
          <p:nvPr/>
        </p:nvSpPr>
        <p:spPr>
          <a:xfrm>
            <a:off x="1145634" y="481438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Era tedioso el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poder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13" name="1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4814380"/>
            <a:ext cx="428627" cy="432913"/>
          </a:xfrm>
          <a:prstGeom prst="rect">
            <a:avLst/>
          </a:prstGeom>
        </p:spPr>
      </p:pic>
      <p:sp>
        <p:nvSpPr>
          <p:cNvPr id="14" name="13 Cheurón"/>
          <p:cNvSpPr/>
          <p:nvPr/>
        </p:nvSpPr>
        <p:spPr>
          <a:xfrm>
            <a:off x="4702036" y="480493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Utilizamos el </a:t>
            </a:r>
            <a:r>
              <a:rPr lang="es-ES" sz="1050" b="1" dirty="0" err="1" smtClean="0">
                <a:solidFill>
                  <a:schemeClr val="bg1"/>
                </a:solidFill>
              </a:rPr>
              <a:t>framework</a:t>
            </a:r>
            <a:r>
              <a:rPr lang="es-ES" sz="1050" b="1" dirty="0" smtClean="0">
                <a:solidFill>
                  <a:schemeClr val="bg1"/>
                </a:solidFill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r>
              <a:rPr lang="es-ES" sz="1050" b="1" dirty="0" smtClean="0">
                <a:solidFill>
                  <a:schemeClr val="bg1"/>
                </a:solidFill>
              </a:rPr>
              <a:t> para realizar el mapeo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23" name="22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4802199"/>
            <a:ext cx="428628" cy="428628"/>
          </a:xfrm>
          <a:prstGeom prst="rect">
            <a:avLst/>
          </a:prstGeom>
        </p:spPr>
      </p:pic>
      <p:sp>
        <p:nvSpPr>
          <p:cNvPr id="25" name="24 Cheurón"/>
          <p:cNvSpPr/>
          <p:nvPr/>
        </p:nvSpPr>
        <p:spPr>
          <a:xfrm>
            <a:off x="1152423" y="243764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Propusimos usar 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6" name="2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451" y="2419344"/>
            <a:ext cx="428627" cy="432913"/>
          </a:xfrm>
          <a:prstGeom prst="rect">
            <a:avLst/>
          </a:prstGeom>
        </p:spPr>
      </p:pic>
      <p:sp>
        <p:nvSpPr>
          <p:cNvPr id="27" name="26 Cheurón"/>
          <p:cNvSpPr/>
          <p:nvPr/>
        </p:nvSpPr>
        <p:spPr>
          <a:xfrm>
            <a:off x="4696125" y="244089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No hace falta utilizar Spring , 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8" name="27 Cheurón"/>
          <p:cNvSpPr/>
          <p:nvPr/>
        </p:nvSpPr>
        <p:spPr>
          <a:xfrm>
            <a:off x="1142977" y="292677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Fue difícil separar la aplicación en diferentes proyectos GWT para distribuirnos el trabajo y facilitar el mantenimiento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29" name="2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9" y="2926773"/>
            <a:ext cx="428628" cy="428628"/>
          </a:xfrm>
          <a:prstGeom prst="rect">
            <a:avLst/>
          </a:prstGeom>
        </p:spPr>
      </p:pic>
      <p:pic>
        <p:nvPicPr>
          <p:cNvPr id="30" name="29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05" y="2900062"/>
            <a:ext cx="428627" cy="432913"/>
          </a:xfrm>
          <a:prstGeom prst="rect">
            <a:avLst/>
          </a:prstGeom>
        </p:spPr>
      </p:pic>
      <p:sp>
        <p:nvSpPr>
          <p:cNvPr id="31" name="30 Cheurón"/>
          <p:cNvSpPr/>
          <p:nvPr/>
        </p:nvSpPr>
        <p:spPr>
          <a:xfrm>
            <a:off x="1130874" y="340143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 IDE de Eclipse no permite la integración de proyectos GWT de la misma manera que una aplicación JAVA o J2EE. GWT buscaba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32" name="31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6" y="3401439"/>
            <a:ext cx="428628" cy="428628"/>
          </a:xfrm>
          <a:prstGeom prst="rect">
            <a:avLst/>
          </a:prstGeom>
        </p:spPr>
      </p:pic>
      <p:pic>
        <p:nvPicPr>
          <p:cNvPr id="34" name="3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67" y="2425459"/>
            <a:ext cx="428628" cy="42862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684089" y="1928802"/>
            <a:ext cx="370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</a:t>
            </a:r>
          </a:p>
        </p:txBody>
      </p:sp>
      <p:sp>
        <p:nvSpPr>
          <p:cNvPr id="40" name="39 Cheurón"/>
          <p:cNvSpPr/>
          <p:nvPr/>
        </p:nvSpPr>
        <p:spPr>
          <a:xfrm>
            <a:off x="4699378" y="292434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los componentes necesarios para la integración entre ambos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41" name="40 Cheurón"/>
          <p:cNvSpPr/>
          <p:nvPr/>
        </p:nvSpPr>
        <p:spPr>
          <a:xfrm>
            <a:off x="4681300" y="339230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cambió la “Importación” por el uso de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42" name="41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125" y="3399014"/>
            <a:ext cx="428627" cy="432913"/>
          </a:xfrm>
          <a:prstGeom prst="rect">
            <a:avLst/>
          </a:prstGeom>
        </p:spPr>
      </p:pic>
      <p:sp>
        <p:nvSpPr>
          <p:cNvPr id="43" name="42 Cheurón"/>
          <p:cNvSpPr/>
          <p:nvPr/>
        </p:nvSpPr>
        <p:spPr>
          <a:xfrm>
            <a:off x="1128294" y="388209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</a:t>
            </a:r>
            <a:r>
              <a:rPr lang="es-AR" sz="900" b="1" dirty="0" smtClean="0"/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frontend</a:t>
            </a:r>
            <a:r>
              <a:rPr lang="es-AR" sz="900" b="1" dirty="0" smtClean="0">
                <a:solidFill>
                  <a:schemeClr val="bg1"/>
                </a:solidFill>
              </a:rPr>
              <a:t> debía pensarse como una aplicación Java de escritorio (swing), con eventos y acciones asincrónicas que hacen difícil la sincronización de componentes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44" name="4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66" y="3882095"/>
            <a:ext cx="428628" cy="428628"/>
          </a:xfrm>
          <a:prstGeom prst="rect">
            <a:avLst/>
          </a:prstGeom>
        </p:spPr>
      </p:pic>
      <p:sp>
        <p:nvSpPr>
          <p:cNvPr id="45" name="44 Cheurón"/>
          <p:cNvSpPr/>
          <p:nvPr/>
        </p:nvSpPr>
        <p:spPr>
          <a:xfrm>
            <a:off x="4678720" y="387296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Utilizamos el 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que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46" name="4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545" y="3879670"/>
            <a:ext cx="428627" cy="432913"/>
          </a:xfrm>
          <a:prstGeom prst="rect">
            <a:avLst/>
          </a:prstGeom>
        </p:spPr>
      </p:pic>
      <p:sp>
        <p:nvSpPr>
          <p:cNvPr id="36" name="35 Cheurón"/>
          <p:cNvSpPr/>
          <p:nvPr/>
        </p:nvSpPr>
        <p:spPr>
          <a:xfrm>
            <a:off x="1125714" y="435005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37" name="36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86" y="4350051"/>
            <a:ext cx="428628" cy="428628"/>
          </a:xfrm>
          <a:prstGeom prst="rect">
            <a:avLst/>
          </a:prstGeom>
        </p:spPr>
      </p:pic>
      <p:sp>
        <p:nvSpPr>
          <p:cNvPr id="39" name="38 Cheurón"/>
          <p:cNvSpPr/>
          <p:nvPr/>
        </p:nvSpPr>
        <p:spPr>
          <a:xfrm>
            <a:off x="4676140" y="4340916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pic>
        <p:nvPicPr>
          <p:cNvPr id="47" name="4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965" y="4347626"/>
            <a:ext cx="428627" cy="432913"/>
          </a:xfrm>
          <a:prstGeom prst="rect">
            <a:avLst/>
          </a:prstGeom>
        </p:spPr>
      </p:pic>
      <p:sp>
        <p:nvSpPr>
          <p:cNvPr id="48" name="47 Cheurón"/>
          <p:cNvSpPr/>
          <p:nvPr/>
        </p:nvSpPr>
        <p:spPr>
          <a:xfrm>
            <a:off x="1145634" y="528428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9" name="48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284280"/>
            <a:ext cx="428627" cy="432913"/>
          </a:xfrm>
          <a:prstGeom prst="rect">
            <a:avLst/>
          </a:prstGeom>
        </p:spPr>
      </p:pic>
      <p:sp>
        <p:nvSpPr>
          <p:cNvPr id="50" name="49 Cheurón"/>
          <p:cNvSpPr/>
          <p:nvPr/>
        </p:nvSpPr>
        <p:spPr>
          <a:xfrm>
            <a:off x="4702036" y="527483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lograr la adaptación entre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51" name="50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272099"/>
            <a:ext cx="428628" cy="428628"/>
          </a:xfrm>
          <a:prstGeom prst="rect">
            <a:avLst/>
          </a:prstGeom>
        </p:spPr>
      </p:pic>
      <p:sp>
        <p:nvSpPr>
          <p:cNvPr id="52" name="51 Cheurón"/>
          <p:cNvSpPr/>
          <p:nvPr/>
        </p:nvSpPr>
        <p:spPr>
          <a:xfrm>
            <a:off x="1145634" y="576370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3" name="5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763705"/>
            <a:ext cx="428627" cy="432913"/>
          </a:xfrm>
          <a:prstGeom prst="rect">
            <a:avLst/>
          </a:prstGeom>
        </p:spPr>
      </p:pic>
      <p:sp>
        <p:nvSpPr>
          <p:cNvPr id="54" name="53 Cheurón"/>
          <p:cNvSpPr/>
          <p:nvPr/>
        </p:nvSpPr>
        <p:spPr>
          <a:xfrm>
            <a:off x="4702036" y="5754259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Trabajar la imagen en manera independiente, almacenándola directamente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55" name="54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751524"/>
            <a:ext cx="428628" cy="428628"/>
          </a:xfrm>
          <a:prstGeom prst="rect">
            <a:avLst/>
          </a:prstGeom>
        </p:spPr>
      </p:pic>
      <p:sp>
        <p:nvSpPr>
          <p:cNvPr id="56" name="55 Cheurón"/>
          <p:cNvSpPr/>
          <p:nvPr/>
        </p:nvSpPr>
        <p:spPr>
          <a:xfrm>
            <a:off x="1145634" y="624731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7" name="5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6247311"/>
            <a:ext cx="428627" cy="432913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4702036" y="6237865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59" name="5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6235130"/>
            <a:ext cx="428628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5" grpId="0" animBg="1"/>
      <p:bldP spid="27" grpId="0" animBg="1"/>
      <p:bldP spid="28" grpId="0" animBg="1"/>
      <p:bldP spid="31" grpId="0" animBg="1"/>
      <p:bldP spid="40" grpId="0" animBg="1"/>
      <p:bldP spid="41" grpId="0" animBg="1"/>
      <p:bldP spid="43" grpId="0" animBg="1"/>
      <p:bldP spid="45" grpId="0" animBg="1"/>
      <p:bldP spid="36" grpId="0" animBg="1"/>
      <p:bldP spid="39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n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142984"/>
            <a:ext cx="889989" cy="67010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861986" y="1260491"/>
            <a:ext cx="4714908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Futuro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819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Incorporar otros métodos para el registro de tiempo 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Correo electrónico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Chat interactivo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Extender la funcionalidad de administración de </a:t>
            </a: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Incorporar validación de horas ingresadas por parte del </a:t>
            </a:r>
          </a:p>
          <a:p>
            <a:pPr>
              <a:buClr>
                <a:srgbClr val="278222"/>
              </a:buClr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</a:t>
            </a: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creador del proyecto</a:t>
            </a: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3424" y="6577059"/>
            <a:ext cx="5450608" cy="280965"/>
          </a:xfrm>
        </p:spPr>
        <p:txBody>
          <a:bodyPr/>
          <a:lstStyle/>
          <a:p>
            <a:r>
              <a:rPr lang="es-ES" dirty="0" smtClean="0"/>
              <a:t>Facultad de Ingeniería de la Universidad de Buenos Aires</a:t>
            </a: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MUCHAS GRACIAS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6316968" y="5357826"/>
            <a:ext cx="2755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113 Forma"/>
          <p:cNvCxnSpPr>
            <a:endCxn id="111" idx="0"/>
          </p:cNvCxnSpPr>
          <p:nvPr/>
        </p:nvCxnSpPr>
        <p:spPr>
          <a:xfrm>
            <a:off x="4572000" y="4000504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87624" y="1357298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78" name="77 Grupo"/>
          <p:cNvGrpSpPr/>
          <p:nvPr/>
        </p:nvGrpSpPr>
        <p:grpSpPr>
          <a:xfrm>
            <a:off x="571472" y="2143116"/>
            <a:ext cx="714380" cy="769245"/>
            <a:chOff x="3153515" y="1535361"/>
            <a:chExt cx="714380" cy="769245"/>
          </a:xfrm>
        </p:grpSpPr>
        <p:pic>
          <p:nvPicPr>
            <p:cNvPr id="20" name="19 Imagen" descr="client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9" name="28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176337" y="3332769"/>
            <a:ext cx="895333" cy="810611"/>
            <a:chOff x="4033857" y="2528993"/>
            <a:chExt cx="895333" cy="810611"/>
          </a:xfrm>
        </p:grpSpPr>
        <p:pic>
          <p:nvPicPr>
            <p:cNvPr id="18" name="17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1" name="30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88" name="87 Grupo"/>
          <p:cNvGrpSpPr/>
          <p:nvPr/>
        </p:nvGrpSpPr>
        <p:grpSpPr>
          <a:xfrm>
            <a:off x="3329192" y="3579146"/>
            <a:ext cx="857256" cy="909331"/>
            <a:chOff x="2761236" y="4799501"/>
            <a:chExt cx="857256" cy="909331"/>
          </a:xfrm>
        </p:grpSpPr>
        <p:pic>
          <p:nvPicPr>
            <p:cNvPr id="23" name="22 Imagen" descr="us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40" name="3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3150422" y="5454440"/>
            <a:ext cx="1202214" cy="846535"/>
            <a:chOff x="5400176" y="4809365"/>
            <a:chExt cx="1202214" cy="846535"/>
          </a:xfrm>
        </p:grpSpPr>
        <p:pic>
          <p:nvPicPr>
            <p:cNvPr id="24" name="23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41" name="40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2" name="41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852" y="2379240"/>
            <a:ext cx="518622" cy="249182"/>
          </a:xfrm>
          <a:prstGeom prst="rect">
            <a:avLst/>
          </a:prstGeom>
        </p:spPr>
      </p:pic>
      <p:grpSp>
        <p:nvGrpSpPr>
          <p:cNvPr id="79" name="78 Grupo"/>
          <p:cNvGrpSpPr/>
          <p:nvPr/>
        </p:nvGrpSpPr>
        <p:grpSpPr>
          <a:xfrm>
            <a:off x="1809230" y="2172045"/>
            <a:ext cx="1143008" cy="764159"/>
            <a:chOff x="4786314" y="1571612"/>
            <a:chExt cx="1143008" cy="764159"/>
          </a:xfrm>
        </p:grpSpPr>
        <p:pic>
          <p:nvPicPr>
            <p:cNvPr id="43" name="42 Imagen" descr="company-icon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44" name="43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647039" y="4332880"/>
            <a:ext cx="717521" cy="729551"/>
            <a:chOff x="4695693" y="3479194"/>
            <a:chExt cx="717521" cy="729551"/>
          </a:xfrm>
        </p:grpSpPr>
        <p:sp>
          <p:nvSpPr>
            <p:cNvPr id="70" name="69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71" name="70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2" name="81 Grupo"/>
          <p:cNvGrpSpPr/>
          <p:nvPr/>
        </p:nvGrpSpPr>
        <p:grpSpPr>
          <a:xfrm>
            <a:off x="2782502" y="3637405"/>
            <a:ext cx="717521" cy="729551"/>
            <a:chOff x="4695693" y="3479194"/>
            <a:chExt cx="717521" cy="729551"/>
          </a:xfrm>
        </p:grpSpPr>
        <p:sp>
          <p:nvSpPr>
            <p:cNvPr id="83" name="82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4" name="83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5" name="84 Grupo"/>
          <p:cNvGrpSpPr/>
          <p:nvPr/>
        </p:nvGrpSpPr>
        <p:grpSpPr>
          <a:xfrm>
            <a:off x="2747733" y="5416226"/>
            <a:ext cx="717521" cy="729551"/>
            <a:chOff x="4695693" y="3479194"/>
            <a:chExt cx="717521" cy="729551"/>
          </a:xfrm>
        </p:grpSpPr>
        <p:sp>
          <p:nvSpPr>
            <p:cNvPr id="86" name="85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7" name="86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99" name="98 Grupo"/>
          <p:cNvGrpSpPr/>
          <p:nvPr/>
        </p:nvGrpSpPr>
        <p:grpSpPr>
          <a:xfrm>
            <a:off x="818935" y="4330595"/>
            <a:ext cx="1395611" cy="1027231"/>
            <a:chOff x="2342882" y="2952246"/>
            <a:chExt cx="1395611" cy="1027231"/>
          </a:xfrm>
        </p:grpSpPr>
        <p:grpSp>
          <p:nvGrpSpPr>
            <p:cNvPr id="90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22" name="21 Imagen" descr="User-icon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39" name="38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91" name="90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72" name="71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6920" y="4621636"/>
            <a:ext cx="505116" cy="500066"/>
          </a:xfrm>
          <a:prstGeom prst="rect">
            <a:avLst/>
          </a:prstGeom>
        </p:spPr>
      </p:pic>
      <p:pic>
        <p:nvPicPr>
          <p:cNvPr id="95" name="94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424" y="5599958"/>
            <a:ext cx="505116" cy="500066"/>
          </a:xfrm>
          <a:prstGeom prst="rect">
            <a:avLst/>
          </a:prstGeom>
        </p:spPr>
      </p:pic>
      <p:pic>
        <p:nvPicPr>
          <p:cNvPr id="97" name="96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5446" y="3714752"/>
            <a:ext cx="505116" cy="500066"/>
          </a:xfrm>
          <a:prstGeom prst="rect">
            <a:avLst/>
          </a:prstGeom>
        </p:spPr>
      </p:pic>
      <p:pic>
        <p:nvPicPr>
          <p:cNvPr id="98" name="97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8172" y="3827046"/>
            <a:ext cx="319779" cy="307289"/>
          </a:xfrm>
          <a:prstGeom prst="rect">
            <a:avLst/>
          </a:prstGeom>
        </p:spPr>
      </p:pic>
      <p:grpSp>
        <p:nvGrpSpPr>
          <p:cNvPr id="108" name="107 Grupo"/>
          <p:cNvGrpSpPr/>
          <p:nvPr/>
        </p:nvGrpSpPr>
        <p:grpSpPr>
          <a:xfrm>
            <a:off x="7279374" y="4118566"/>
            <a:ext cx="1785950" cy="1492260"/>
            <a:chOff x="5429256" y="1999425"/>
            <a:chExt cx="1785950" cy="1492260"/>
          </a:xfrm>
        </p:grpSpPr>
        <p:pic>
          <p:nvPicPr>
            <p:cNvPr id="101" name="100 Imagen" descr="report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104" name="103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7630796" y="1743568"/>
            <a:ext cx="1071570" cy="1354533"/>
            <a:chOff x="7572396" y="1428736"/>
            <a:chExt cx="1071570" cy="1354533"/>
          </a:xfrm>
        </p:grpSpPr>
        <p:pic>
          <p:nvPicPr>
            <p:cNvPr id="102" name="101 Imagen" descr="exito1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106" name="105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1" name="30 Imagen" descr="interfac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2066" y="4429132"/>
            <a:ext cx="1397700" cy="1071570"/>
          </a:xfrm>
          <a:prstGeom prst="rect">
            <a:avLst/>
          </a:prstGeom>
        </p:spPr>
      </p:pic>
      <p:cxnSp>
        <p:nvCxnSpPr>
          <p:cNvPr id="116" name="115 Forma"/>
          <p:cNvCxnSpPr>
            <a:endCxn id="111" idx="2"/>
          </p:cNvCxnSpPr>
          <p:nvPr/>
        </p:nvCxnSpPr>
        <p:spPr>
          <a:xfrm flipV="1">
            <a:off x="4643438" y="5500702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117 Forma"/>
          <p:cNvCxnSpPr/>
          <p:nvPr/>
        </p:nvCxnSpPr>
        <p:spPr>
          <a:xfrm>
            <a:off x="2571736" y="4857760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4" name="123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25244" y="4706112"/>
            <a:ext cx="319779" cy="307289"/>
          </a:xfrm>
          <a:prstGeom prst="rect">
            <a:avLst/>
          </a:prstGeom>
        </p:spPr>
      </p:pic>
      <p:pic>
        <p:nvPicPr>
          <p:cNvPr id="125" name="12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32712" y="5706517"/>
            <a:ext cx="319779" cy="307289"/>
          </a:xfrm>
          <a:prstGeom prst="rect">
            <a:avLst/>
          </a:prstGeom>
        </p:spPr>
      </p:pic>
      <p:pic>
        <p:nvPicPr>
          <p:cNvPr id="126" name="125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82990" y="4866532"/>
            <a:ext cx="466724" cy="466724"/>
          </a:xfrm>
          <a:prstGeom prst="rect">
            <a:avLst/>
          </a:prstGeom>
        </p:spPr>
      </p:pic>
      <p:cxnSp>
        <p:nvCxnSpPr>
          <p:cNvPr id="127" name="117 Forma"/>
          <p:cNvCxnSpPr/>
          <p:nvPr/>
        </p:nvCxnSpPr>
        <p:spPr>
          <a:xfrm>
            <a:off x="6715140" y="4856172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129 Forma"/>
          <p:cNvCxnSpPr/>
          <p:nvPr/>
        </p:nvCxnSpPr>
        <p:spPr>
          <a:xfrm rot="5400000" flipH="1" flipV="1">
            <a:off x="7676712" y="3617706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 flipV="1">
            <a:off x="2000232" y="3999002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>
            <a:off x="1992962" y="5357826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 rot="5400000">
            <a:off x="1288693" y="3002505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7" name="146 Imagen" descr="visio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598" y="1208073"/>
            <a:ext cx="587546" cy="783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50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="" xmlns:p14="http://schemas.microsoft.com/office/powerpoint/2010/main" val="154589695"/>
              </p:ext>
            </p:extLst>
          </p:nvPr>
        </p:nvGraphicFramePr>
        <p:xfrm>
          <a:off x="-857288" y="2071678"/>
          <a:ext cx="928694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5686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6715140" y="5622028"/>
            <a:ext cx="2382366" cy="735930"/>
            <a:chOff x="6715140" y="5622028"/>
            <a:chExt cx="2382366" cy="73593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240118" y="5622028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3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5140" y="5693305"/>
              <a:ext cx="583964" cy="589804"/>
            </a:xfrm>
            <a:prstGeom prst="rect">
              <a:avLst/>
            </a:prstGeom>
          </p:spPr>
        </p:pic>
      </p:grpSp>
      <p:grpSp>
        <p:nvGrpSpPr>
          <p:cNvPr id="27" name="26 Grupo"/>
          <p:cNvGrpSpPr/>
          <p:nvPr/>
        </p:nvGrpSpPr>
        <p:grpSpPr>
          <a:xfrm>
            <a:off x="6712560" y="3969508"/>
            <a:ext cx="2384946" cy="673938"/>
            <a:chOff x="6712560" y="3969508"/>
            <a:chExt cx="2384946" cy="673938"/>
          </a:xfrm>
        </p:grpSpPr>
        <p:sp>
          <p:nvSpPr>
            <p:cNvPr id="19" name="18 Rectángulo redondeado"/>
            <p:cNvSpPr/>
            <p:nvPr/>
          </p:nvSpPr>
          <p:spPr>
            <a:xfrm>
              <a:off x="7240118" y="3969508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4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2560" y="3991058"/>
              <a:ext cx="583964" cy="589804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709980" y="2307542"/>
            <a:ext cx="2369448" cy="692830"/>
            <a:chOff x="6709980" y="2307542"/>
            <a:chExt cx="2369448" cy="692830"/>
          </a:xfrm>
        </p:grpSpPr>
        <p:sp>
          <p:nvSpPr>
            <p:cNvPr id="20" name="19 Rectángulo redondeado"/>
            <p:cNvSpPr/>
            <p:nvPr/>
          </p:nvSpPr>
          <p:spPr>
            <a:xfrm>
              <a:off x="7222040" y="2307542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9980" y="2357430"/>
              <a:ext cx="583964" cy="589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7BD8C6-9FE2-4EFF-BADA-B8DD53829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0A2E08-96CF-4C53-BFEB-965EBC267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303328-1478-4183-832B-9EA620E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314520-EC0A-4B51-BDE4-E342F650C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CD04E9-6819-4975-979A-3C8E9811E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156841-A215-40A3-A2D8-8ED827FB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33 Imagen" descr="reflecto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166" y="2169880"/>
            <a:ext cx="1804405" cy="9653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44774" y="1357298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59" y="3522030"/>
            <a:ext cx="5072098" cy="224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30 Imagen" descr="presentac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8" y="1175821"/>
            <a:ext cx="766362" cy="766364"/>
          </a:xfrm>
          <a:prstGeom prst="rect">
            <a:avLst/>
          </a:prstGeom>
        </p:spPr>
      </p:pic>
      <p:pic>
        <p:nvPicPr>
          <p:cNvPr id="13" name="12 Imagen" descr="telon2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77" y="2171012"/>
            <a:ext cx="3246857" cy="4286280"/>
          </a:xfrm>
          <a:prstGeom prst="rect">
            <a:avLst/>
          </a:prstGeom>
        </p:spPr>
      </p:pic>
      <p:pic>
        <p:nvPicPr>
          <p:cNvPr id="14" name="13 Imagen" descr="telon3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695" y="2169881"/>
            <a:ext cx="3214709" cy="4243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78550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Configuración de la aplicación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Clientes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ABM de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recursos a los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AMB de tareas en diferentes niveles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tiempo dedicado a las tareas por </a:t>
            </a:r>
          </a:p>
          <a:p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Drag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Drop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Contador Online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Reportes</a:t>
            </a:r>
          </a:p>
          <a:p>
            <a:pPr>
              <a:buFont typeface="Wingdings" pitchFamily="2" charset="2"/>
              <a:buChar char="ü"/>
            </a:pP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5 Imagen" descr="fir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6" y="1215554"/>
            <a:ext cx="528332" cy="71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2644" y="2060610"/>
            <a:ext cx="87831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Cada proyecto tiene un único creador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 creador del proyecto es responsable de asignar integrantes al mismo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Las tareas de primer nivel solo podrán ser agregadas por el creador del </a:t>
            </a:r>
          </a:p>
          <a:p>
            <a:pPr>
              <a:buClr>
                <a:srgbClr val="278222"/>
              </a:buClr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p</a:t>
            </a: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royecto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Un usuario no podrá cargar mas de 24 horas de trabajo en un día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Un usuario puede ser miembro en más de un proyecto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No se puede eliminar un usuario que ya tenga horas registradas en tareas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 nombre de una tarea de primer nivel debe ser único en el proyecto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 nombre de una tarea </a:t>
            </a: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de nivel inferior debe ser único entre sus pares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Diferentes usuarios pueden registrar horas a una misma tarea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La unidad mínima de tiempo es de 15 min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No podrán registrarse horas en tareas de proyectos cerrados, suspendidos o </a:t>
            </a:r>
          </a:p>
          <a:p>
            <a:pPr>
              <a:buClr>
                <a:srgbClr val="278222"/>
              </a:buClr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 cancelados 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Los usuarios solo podrán tener acceso a la funcionalidad de los proyectos 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</a:pP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a </a:t>
            </a:r>
            <a:r>
              <a:rPr lang="es-ES" sz="20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los cuales pertenecen.</a:t>
            </a: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endParaRPr lang="es-ES" sz="20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8 Imagen" descr="reglanegoc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82" y="1214422"/>
            <a:ext cx="700357" cy="700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3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5 Rectángulo redondeado"/>
          <p:cNvSpPr/>
          <p:nvPr/>
        </p:nvSpPr>
        <p:spPr>
          <a:xfrm>
            <a:off x="2527900" y="1919356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7 Rectángulo redondeado"/>
          <p:cNvSpPr/>
          <p:nvPr/>
        </p:nvSpPr>
        <p:spPr>
          <a:xfrm>
            <a:off x="2813652" y="2419422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9 Rectángulo redondeado"/>
          <p:cNvSpPr/>
          <p:nvPr/>
        </p:nvSpPr>
        <p:spPr>
          <a:xfrm>
            <a:off x="2813652" y="3132092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8 Rectángulo redondeado"/>
          <p:cNvSpPr/>
          <p:nvPr/>
        </p:nvSpPr>
        <p:spPr>
          <a:xfrm>
            <a:off x="2527900" y="4991190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20 Rectángulo redondeado"/>
          <p:cNvSpPr/>
          <p:nvPr/>
        </p:nvSpPr>
        <p:spPr>
          <a:xfrm>
            <a:off x="2527900" y="3919620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21 Rectángulo redondeado"/>
          <p:cNvSpPr/>
          <p:nvPr/>
        </p:nvSpPr>
        <p:spPr>
          <a:xfrm>
            <a:off x="5313982" y="1919356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22 Rectángulo redondeado"/>
          <p:cNvSpPr/>
          <p:nvPr/>
        </p:nvSpPr>
        <p:spPr>
          <a:xfrm>
            <a:off x="5313982" y="4429132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25" y="6038947"/>
            <a:ext cx="767474" cy="76747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03" y="1995158"/>
            <a:ext cx="526606" cy="3528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38" y="4062496"/>
            <a:ext cx="357631" cy="544616"/>
          </a:xfrm>
          <a:prstGeom prst="rect">
            <a:avLst/>
          </a:prstGeom>
        </p:spPr>
      </p:pic>
      <p:sp>
        <p:nvSpPr>
          <p:cNvPr id="45" name="15 CuadroTexto"/>
          <p:cNvSpPr txBox="1"/>
          <p:nvPr/>
        </p:nvSpPr>
        <p:spPr>
          <a:xfrm>
            <a:off x="2956528" y="249086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Widgets</a:t>
            </a:r>
            <a:r>
              <a:rPr lang="es-ES" sz="600" dirty="0" smtClean="0">
                <a:solidFill>
                  <a:schemeClr val="bg1"/>
                </a:solidFill>
              </a:rPr>
              <a:t> – CSS – </a:t>
            </a:r>
            <a:r>
              <a:rPr lang="es-ES" sz="600" dirty="0" err="1" smtClean="0">
                <a:solidFill>
                  <a:schemeClr val="bg1"/>
                </a:solidFill>
              </a:rPr>
              <a:t>Image</a:t>
            </a:r>
            <a:r>
              <a:rPr lang="es-ES" sz="600" dirty="0" smtClean="0">
                <a:solidFill>
                  <a:schemeClr val="bg1"/>
                </a:solidFill>
              </a:rPr>
              <a:t> - </a:t>
            </a:r>
            <a:r>
              <a:rPr lang="es-ES" sz="600" dirty="0" err="1" smtClean="0">
                <a:solidFill>
                  <a:schemeClr val="bg1"/>
                </a:solidFill>
              </a:rPr>
              <a:t>Javascript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46" name="16 CuadroTexto"/>
          <p:cNvSpPr txBox="1"/>
          <p:nvPr/>
        </p:nvSpPr>
        <p:spPr>
          <a:xfrm>
            <a:off x="3242280" y="3346986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7" name="17 Flecha arriba y abajo"/>
          <p:cNvSpPr/>
          <p:nvPr/>
        </p:nvSpPr>
        <p:spPr>
          <a:xfrm>
            <a:off x="3528032" y="2876625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23 CuadroTexto"/>
          <p:cNvSpPr txBox="1"/>
          <p:nvPr/>
        </p:nvSpPr>
        <p:spPr>
          <a:xfrm>
            <a:off x="3242280" y="2643260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9" name="24 CuadroTexto"/>
          <p:cNvSpPr txBox="1"/>
          <p:nvPr/>
        </p:nvSpPr>
        <p:spPr>
          <a:xfrm>
            <a:off x="3385156" y="3205240"/>
            <a:ext cx="428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Servlet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50" name="25 CuadroTexto"/>
          <p:cNvSpPr txBox="1"/>
          <p:nvPr/>
        </p:nvSpPr>
        <p:spPr>
          <a:xfrm>
            <a:off x="2956528" y="4113756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26 CuadroTexto"/>
          <p:cNvSpPr txBox="1"/>
          <p:nvPr/>
        </p:nvSpPr>
        <p:spPr>
          <a:xfrm>
            <a:off x="3242280" y="4304255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27 CuadroTexto"/>
          <p:cNvSpPr txBox="1"/>
          <p:nvPr/>
        </p:nvSpPr>
        <p:spPr>
          <a:xfrm>
            <a:off x="2885090" y="5134066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3" name="28 CuadroTexto"/>
          <p:cNvSpPr txBox="1"/>
          <p:nvPr/>
        </p:nvSpPr>
        <p:spPr>
          <a:xfrm>
            <a:off x="3313718" y="53483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54" name="29 Imagen" descr="hibern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982" y="5176261"/>
            <a:ext cx="456984" cy="447560"/>
          </a:xfrm>
          <a:prstGeom prst="rect">
            <a:avLst/>
          </a:prstGeom>
        </p:spPr>
      </p:pic>
      <p:sp>
        <p:nvSpPr>
          <p:cNvPr id="60" name="40 CuadroTexto"/>
          <p:cNvSpPr txBox="1"/>
          <p:nvPr/>
        </p:nvSpPr>
        <p:spPr>
          <a:xfrm>
            <a:off x="5286380" y="4547064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41 CuadroTexto"/>
          <p:cNvSpPr txBox="1"/>
          <p:nvPr/>
        </p:nvSpPr>
        <p:spPr>
          <a:xfrm>
            <a:off x="5572132" y="4737563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42 CuadroTexto"/>
          <p:cNvSpPr txBox="1"/>
          <p:nvPr/>
        </p:nvSpPr>
        <p:spPr>
          <a:xfrm>
            <a:off x="5255384" y="2046445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43 CuadroTexto"/>
          <p:cNvSpPr txBox="1"/>
          <p:nvPr/>
        </p:nvSpPr>
        <p:spPr>
          <a:xfrm>
            <a:off x="5541136" y="2236944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44 Flecha arriba y abajo"/>
          <p:cNvSpPr/>
          <p:nvPr/>
        </p:nvSpPr>
        <p:spPr>
          <a:xfrm>
            <a:off x="3528032" y="3648156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45 Flecha arriba y abajo"/>
          <p:cNvSpPr/>
          <p:nvPr/>
        </p:nvSpPr>
        <p:spPr>
          <a:xfrm>
            <a:off x="3528032" y="4700675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46 Flecha arriba y abajo"/>
          <p:cNvSpPr/>
          <p:nvPr/>
        </p:nvSpPr>
        <p:spPr>
          <a:xfrm>
            <a:off x="3528032" y="5777008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</a:p>
        </p:txBody>
      </p:sp>
      <p:pic>
        <p:nvPicPr>
          <p:cNvPr id="75" name="74 Imagen" descr="rompezabez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88" y="1285860"/>
            <a:ext cx="695034" cy="562977"/>
          </a:xfrm>
          <a:prstGeom prst="rect">
            <a:avLst/>
          </a:prstGeom>
        </p:spPr>
      </p:pic>
      <p:pic>
        <p:nvPicPr>
          <p:cNvPr id="77" name="76 Imagen" descr="poj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8281" y="3941019"/>
            <a:ext cx="492269" cy="393815"/>
          </a:xfrm>
          <a:prstGeom prst="rect">
            <a:avLst/>
          </a:prstGeom>
        </p:spPr>
      </p:pic>
      <p:pic>
        <p:nvPicPr>
          <p:cNvPr id="79" name="78 Imagen" descr="poj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081" y="6196613"/>
            <a:ext cx="492269" cy="393815"/>
          </a:xfrm>
          <a:prstGeom prst="rect">
            <a:avLst/>
          </a:prstGeom>
        </p:spPr>
      </p:pic>
      <p:cxnSp>
        <p:nvCxnSpPr>
          <p:cNvPr id="81" name="80 Conector recto de flecha"/>
          <p:cNvCxnSpPr/>
          <p:nvPr/>
        </p:nvCxnSpPr>
        <p:spPr>
          <a:xfrm>
            <a:off x="4528164" y="2669373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4528164" y="3381692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4813916" y="4175764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4813916" y="4611378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4813916" y="5371478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42" idx="3"/>
          </p:cNvCxnSpPr>
          <p:nvPr/>
        </p:nvCxnSpPr>
        <p:spPr>
          <a:xfrm>
            <a:off x="4028099" y="6422683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="" xmlns:p14="http://schemas.microsoft.com/office/powerpoint/2010/main" val="3564479324"/>
              </p:ext>
            </p:extLst>
          </p:nvPr>
        </p:nvGraphicFramePr>
        <p:xfrm>
          <a:off x="-1285916" y="2071678"/>
          <a:ext cx="117158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2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A8088B-442D-4361-BD71-9D8268AA6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870D2C-EED5-41EA-B0E6-6D8A78ED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C8BE0A-0FF1-46C1-A07D-D6126939D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E2FB94-C494-40EC-930B-B89C95326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A2E16-9792-4F64-9020-D503B6C63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AA9CCA-8A27-4A90-A633-60292AFDE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20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</a:p>
        </p:txBody>
      </p:sp>
      <p:sp>
        <p:nvSpPr>
          <p:cNvPr id="10" name="9 Cheurón"/>
          <p:cNvSpPr/>
          <p:nvPr/>
        </p:nvSpPr>
        <p:spPr>
          <a:xfrm>
            <a:off x="1145634" y="5280336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1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280336"/>
            <a:ext cx="428627" cy="432913"/>
          </a:xfrm>
          <a:prstGeom prst="rect">
            <a:avLst/>
          </a:prstGeom>
        </p:spPr>
      </p:pic>
      <p:sp>
        <p:nvSpPr>
          <p:cNvPr id="14" name="13 Cheurón"/>
          <p:cNvSpPr/>
          <p:nvPr/>
        </p:nvSpPr>
        <p:spPr>
          <a:xfrm>
            <a:off x="4702036" y="527089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5" name="14 Cheurón"/>
          <p:cNvSpPr/>
          <p:nvPr/>
        </p:nvSpPr>
        <p:spPr>
          <a:xfrm>
            <a:off x="1136188" y="578216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6" name="15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60" y="5782169"/>
            <a:ext cx="428628" cy="428628"/>
          </a:xfrm>
          <a:prstGeom prst="rect">
            <a:avLst/>
          </a:prstGeom>
        </p:spPr>
      </p:pic>
      <p:pic>
        <p:nvPicPr>
          <p:cNvPr id="17" name="1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912" y="6045635"/>
            <a:ext cx="428627" cy="432913"/>
          </a:xfrm>
          <a:prstGeom prst="rect">
            <a:avLst/>
          </a:prstGeom>
        </p:spPr>
      </p:pic>
      <p:sp>
        <p:nvSpPr>
          <p:cNvPr id="19" name="18 Cheurón"/>
          <p:cNvSpPr/>
          <p:nvPr/>
        </p:nvSpPr>
        <p:spPr>
          <a:xfrm>
            <a:off x="1124085" y="628223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0" name="19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7" y="6282235"/>
            <a:ext cx="428628" cy="428628"/>
          </a:xfrm>
          <a:prstGeom prst="rect">
            <a:avLst/>
          </a:prstGeom>
        </p:spPr>
      </p:pic>
      <p:grpSp>
        <p:nvGrpSpPr>
          <p:cNvPr id="39" name="38 Grupo"/>
          <p:cNvGrpSpPr/>
          <p:nvPr/>
        </p:nvGrpSpPr>
        <p:grpSpPr>
          <a:xfrm>
            <a:off x="4637386" y="5788221"/>
            <a:ext cx="3792266" cy="942425"/>
            <a:chOff x="4637386" y="3079629"/>
            <a:chExt cx="3726913" cy="942425"/>
          </a:xfrm>
        </p:grpSpPr>
        <p:sp>
          <p:nvSpPr>
            <p:cNvPr id="38" name="37 Cheurón"/>
            <p:cNvSpPr/>
            <p:nvPr/>
          </p:nvSpPr>
          <p:spPr>
            <a:xfrm flipH="1">
              <a:off x="4637386" y="3264574"/>
              <a:ext cx="857256" cy="571504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21 Cheurón"/>
            <p:cNvSpPr/>
            <p:nvPr/>
          </p:nvSpPr>
          <p:spPr>
            <a:xfrm>
              <a:off x="4664989" y="3079629"/>
              <a:ext cx="3699310" cy="942425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bg1"/>
                  </a:solidFill>
                </a:rPr>
                <a:t>Esfuerzo y dedicación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22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268155"/>
            <a:ext cx="428628" cy="428628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677300" y="4749274"/>
            <a:ext cx="290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25" name="24 Cheurón"/>
          <p:cNvSpPr/>
          <p:nvPr/>
        </p:nvSpPr>
        <p:spPr>
          <a:xfrm>
            <a:off x="1152423" y="260274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6" name="2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151" y="2571744"/>
            <a:ext cx="428627" cy="432913"/>
          </a:xfrm>
          <a:prstGeom prst="rect">
            <a:avLst/>
          </a:prstGeom>
        </p:spPr>
      </p:pic>
      <p:sp>
        <p:nvSpPr>
          <p:cNvPr id="27" name="26 Cheurón"/>
          <p:cNvSpPr/>
          <p:nvPr/>
        </p:nvSpPr>
        <p:spPr>
          <a:xfrm>
            <a:off x="4708825" y="259329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8" name="27 Cheurón"/>
          <p:cNvSpPr/>
          <p:nvPr/>
        </p:nvSpPr>
        <p:spPr>
          <a:xfrm>
            <a:off x="1142977" y="310457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9" name="2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9" y="3104573"/>
            <a:ext cx="428628" cy="428628"/>
          </a:xfrm>
          <a:prstGeom prst="rect">
            <a:avLst/>
          </a:prstGeom>
        </p:spPr>
      </p:pic>
      <p:pic>
        <p:nvPicPr>
          <p:cNvPr id="30" name="29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05" y="3077862"/>
            <a:ext cx="428627" cy="432913"/>
          </a:xfrm>
          <a:prstGeom prst="rect">
            <a:avLst/>
          </a:prstGeom>
        </p:spPr>
      </p:pic>
      <p:sp>
        <p:nvSpPr>
          <p:cNvPr id="31" name="30 Cheurón"/>
          <p:cNvSpPr/>
          <p:nvPr/>
        </p:nvSpPr>
        <p:spPr>
          <a:xfrm>
            <a:off x="1130874" y="360463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32" name="31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6" y="3604639"/>
            <a:ext cx="428628" cy="428628"/>
          </a:xfrm>
          <a:prstGeom prst="rect">
            <a:avLst/>
          </a:prstGeom>
        </p:spPr>
      </p:pic>
      <p:pic>
        <p:nvPicPr>
          <p:cNvPr id="34" name="3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67" y="2590559"/>
            <a:ext cx="428628" cy="42862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684089" y="2071678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40" name="39 Cheurón"/>
          <p:cNvSpPr/>
          <p:nvPr/>
        </p:nvSpPr>
        <p:spPr>
          <a:xfrm>
            <a:off x="4699378" y="310214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41" name="40 Cheurón"/>
          <p:cNvSpPr/>
          <p:nvPr/>
        </p:nvSpPr>
        <p:spPr>
          <a:xfrm>
            <a:off x="4681300" y="359550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2" name="41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125" y="3602214"/>
            <a:ext cx="428627" cy="432913"/>
          </a:xfrm>
          <a:prstGeom prst="rect">
            <a:avLst/>
          </a:prstGeom>
        </p:spPr>
      </p:pic>
      <p:sp>
        <p:nvSpPr>
          <p:cNvPr id="43" name="42 Cheurón"/>
          <p:cNvSpPr/>
          <p:nvPr/>
        </p:nvSpPr>
        <p:spPr>
          <a:xfrm>
            <a:off x="1128294" y="409799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44" name="4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66" y="4097995"/>
            <a:ext cx="428628" cy="428628"/>
          </a:xfrm>
          <a:prstGeom prst="rect">
            <a:avLst/>
          </a:prstGeom>
        </p:spPr>
      </p:pic>
      <p:sp>
        <p:nvSpPr>
          <p:cNvPr id="45" name="44 Cheurón"/>
          <p:cNvSpPr/>
          <p:nvPr/>
        </p:nvSpPr>
        <p:spPr>
          <a:xfrm>
            <a:off x="4678720" y="408886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Soncronizar</a:t>
            </a:r>
            <a:r>
              <a:rPr lang="es-ES" sz="1100" b="1" dirty="0" smtClean="0">
                <a:solidFill>
                  <a:schemeClr val="bg1"/>
                </a:solidFill>
              </a:rPr>
              <a:t>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6" name="4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545" y="4095570"/>
            <a:ext cx="428627" cy="43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9" grpId="0" animBg="1"/>
      <p:bldP spid="24" grpId="0"/>
      <p:bldP spid="25" grpId="0" animBg="1"/>
      <p:bldP spid="27" grpId="0" animBg="1"/>
      <p:bldP spid="28" grpId="0" animBg="1"/>
      <p:bldP spid="31" grpId="0" animBg="1"/>
      <p:bldP spid="40" grpId="0" animBg="1"/>
      <p:bldP spid="41" grpId="0" animBg="1"/>
      <p:bldP spid="43" grpId="0" animBg="1"/>
      <p:bldP spid="4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2960</TotalTime>
  <Words>1176</Words>
  <Application>Microsoft Office PowerPoint</Application>
  <PresentationFormat>Presentación en pantalla (4:3)</PresentationFormat>
  <Paragraphs>175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Viajes</vt:lpstr>
      <vt:lpstr>Tempore – contador de horas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282</cp:revision>
  <dcterms:created xsi:type="dcterms:W3CDTF">2012-02-03T22:04:11Z</dcterms:created>
  <dcterms:modified xsi:type="dcterms:W3CDTF">2012-02-21T15:39:27Z</dcterms:modified>
</cp:coreProperties>
</file>