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09" autoAdjust="0"/>
  </p:normalViewPr>
  <p:slideViewPr>
    <p:cSldViewPr>
      <p:cViewPr varScale="1">
        <p:scale>
          <a:sx n="80" d="100"/>
          <a:sy n="80" d="100"/>
        </p:scale>
        <p:origin x="-12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61453-07E7-4AEE-9C8B-29A6A2DCAFF7}" type="datetimeFigureOut">
              <a:rPr lang="en-US" smtClean="0"/>
              <a:t>2/10/2011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D0AB3-A2A6-4E79-9891-25E3EC9969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Aca</a:t>
            </a:r>
            <a:r>
              <a:rPr lang="es-ES" dirty="0" smtClean="0"/>
              <a:t> se pueden</a:t>
            </a:r>
            <a:r>
              <a:rPr lang="es-ES" baseline="0" dirty="0" smtClean="0"/>
              <a:t> mencionar las herramientas que estuvimos investigando (</a:t>
            </a:r>
            <a:r>
              <a:rPr lang="es-ES" baseline="0" dirty="0" err="1" smtClean="0"/>
              <a:t>harvest</a:t>
            </a:r>
            <a:r>
              <a:rPr lang="es-ES" baseline="0" dirty="0" smtClean="0"/>
              <a:t>,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Easy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Time,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Intervals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Klok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Tracking,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CELOXIS,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D0AB3-A2A6-4E79-9891-25E3EC99699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413125"/>
            <a:ext cx="6934200" cy="86677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327525"/>
            <a:ext cx="6934200" cy="7572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3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t>2/10/2011</a:t>
            </a:fld>
            <a:endParaRPr lang="en-US"/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t>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357188"/>
            <a:ext cx="1997075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57188"/>
            <a:ext cx="5843588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t>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t>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t>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00213"/>
            <a:ext cx="3919538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700213"/>
            <a:ext cx="3921125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t>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t>2/10/2011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t>2/10/2011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t>2/10/2011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t>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t>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57188"/>
            <a:ext cx="7993063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00213"/>
            <a:ext cx="79930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		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98D19233-7ADB-4551-A0BD-D8F24960C1E4}" type="datetimeFigureOut">
              <a:rPr lang="en-US" smtClean="0"/>
              <a:t>2/10/2011</a:t>
            </a:fld>
            <a:endParaRPr lang="en-US"/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B53DA751-7C3C-44D8-9791-553A04B311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Tempore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990600" y="1600200"/>
          <a:ext cx="7620000" cy="4851534"/>
        </p:xfrm>
        <a:graphic>
          <a:graphicData uri="http://schemas.openxmlformats.org/presentationml/2006/ole">
            <p:oleObj spid="_x0000_s3073" name="Visio" r:id="rId3" imgW="6248067" imgH="3982355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84" name="Rectangle 36"/>
          <p:cNvSpPr>
            <a:spLocks noChangeArrowheads="1"/>
          </p:cNvSpPr>
          <p:nvPr/>
        </p:nvSpPr>
        <p:spPr bwMode="auto">
          <a:xfrm>
            <a:off x="0" y="-56093"/>
            <a:ext cx="65" cy="569387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2286000" y="128650"/>
            <a:ext cx="5715000" cy="6711950"/>
            <a:chOff x="1757" y="1694"/>
            <a:chExt cx="8660" cy="11776"/>
          </a:xfrm>
        </p:grpSpPr>
        <p:grpSp>
          <p:nvGrpSpPr>
            <p:cNvPr id="2061" name="Group 13"/>
            <p:cNvGrpSpPr>
              <a:grpSpLocks/>
            </p:cNvGrpSpPr>
            <p:nvPr/>
          </p:nvGrpSpPr>
          <p:grpSpPr bwMode="auto">
            <a:xfrm>
              <a:off x="1757" y="1694"/>
              <a:ext cx="8660" cy="11776"/>
              <a:chOff x="1757" y="1694"/>
              <a:chExt cx="8660" cy="11776"/>
            </a:xfrm>
          </p:grpSpPr>
          <p:grpSp>
            <p:nvGrpSpPr>
              <p:cNvPr id="2080" name="Group 32"/>
              <p:cNvGrpSpPr>
                <a:grpSpLocks/>
              </p:cNvGrpSpPr>
              <p:nvPr/>
            </p:nvGrpSpPr>
            <p:grpSpPr bwMode="auto">
              <a:xfrm>
                <a:off x="1945" y="1694"/>
                <a:ext cx="5143" cy="2145"/>
                <a:chOff x="1945" y="1694"/>
                <a:chExt cx="5143" cy="2145"/>
              </a:xfrm>
            </p:grpSpPr>
            <p:sp>
              <p:nvSpPr>
                <p:cNvPr id="2083" name="AutoShape 35"/>
                <p:cNvSpPr>
                  <a:spLocks noChangeArrowheads="1"/>
                </p:cNvSpPr>
                <p:nvPr/>
              </p:nvSpPr>
              <p:spPr bwMode="auto">
                <a:xfrm>
                  <a:off x="1945" y="1694"/>
                  <a:ext cx="5143" cy="2145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FABF8F"/>
                    </a:gs>
                    <a:gs pos="50000">
                      <a:srgbClr val="FDE9D9"/>
                    </a:gs>
                    <a:gs pos="100000">
                      <a:srgbClr val="FABF8F"/>
                    </a:gs>
                  </a:gsLst>
                  <a:lin ang="18900000" scaled="1"/>
                </a:gradFill>
                <a:ln w="12700">
                  <a:solidFill>
                    <a:srgbClr val="FABF8F"/>
                  </a:solidFill>
                  <a:round/>
                  <a:headEnd/>
                  <a:tailEnd/>
                </a:ln>
                <a:effectLst>
                  <a:outerShdw dist="107763" dir="18900000" algn="ctr" rotWithShape="0">
                    <a:srgbClr val="974706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&lt;View&gt; </a:t>
                  </a:r>
                  <a:endPara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Browser</a:t>
                  </a:r>
                  <a:endParaRPr kumimoji="0" lang="es-A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2082" name="AutoShape 34"/>
                <p:cNvSpPr>
                  <a:spLocks noChangeArrowheads="1"/>
                </p:cNvSpPr>
                <p:nvPr/>
              </p:nvSpPr>
              <p:spPr bwMode="auto">
                <a:xfrm>
                  <a:off x="2471" y="2599"/>
                  <a:ext cx="1875" cy="975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BD4B4"/>
                    </a:gs>
                  </a:gsLst>
                  <a:lin ang="5400000" scaled="1"/>
                </a:gradFill>
                <a:ln w="12700">
                  <a:solidFill>
                    <a:srgbClr val="FABF8F"/>
                  </a:solidFill>
                  <a:round/>
                  <a:headEnd/>
                  <a:tailEnd/>
                </a:ln>
                <a:effectLst>
                  <a:outerShdw dist="107763" dir="18900000" algn="ctr" rotWithShape="0">
                    <a:srgbClr val="974706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9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&lt;UI Component&gt;</a:t>
                  </a:r>
                  <a:endPara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9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HTML, CSS, JS</a:t>
                  </a:r>
                  <a:endParaRPr kumimoji="0" lang="es-A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2081" name="AutoShape 33"/>
                <p:cNvSpPr>
                  <a:spLocks noChangeArrowheads="1"/>
                </p:cNvSpPr>
                <p:nvPr/>
              </p:nvSpPr>
              <p:spPr bwMode="auto">
                <a:xfrm>
                  <a:off x="4721" y="2584"/>
                  <a:ext cx="1875" cy="975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BD4B4"/>
                    </a:gs>
                  </a:gsLst>
                  <a:lin ang="5400000" scaled="1"/>
                </a:gradFill>
                <a:ln w="12700">
                  <a:solidFill>
                    <a:srgbClr val="FABF8F"/>
                  </a:solidFill>
                  <a:round/>
                  <a:headEnd/>
                  <a:tailEnd/>
                </a:ln>
                <a:effectLst>
                  <a:outerShdw dist="107763" dir="18900000" algn="ctr" rotWithShape="0">
                    <a:srgbClr val="974706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9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&lt;RIA&gt;</a:t>
                  </a:r>
                  <a:endPara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9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GWT</a:t>
                  </a:r>
                  <a:endParaRPr kumimoji="0" lang="es-A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grpSp>
            <p:nvGrpSpPr>
              <p:cNvPr id="2065" name="Group 17"/>
              <p:cNvGrpSpPr>
                <a:grpSpLocks/>
              </p:cNvGrpSpPr>
              <p:nvPr/>
            </p:nvGrpSpPr>
            <p:grpSpPr bwMode="auto">
              <a:xfrm>
                <a:off x="1757" y="4110"/>
                <a:ext cx="8660" cy="6826"/>
                <a:chOff x="1757" y="4110"/>
                <a:chExt cx="8660" cy="6826"/>
              </a:xfrm>
            </p:grpSpPr>
            <p:sp>
              <p:nvSpPr>
                <p:cNvPr id="2079" name="Rectangle 31"/>
                <p:cNvSpPr>
                  <a:spLocks noChangeArrowheads="1"/>
                </p:cNvSpPr>
                <p:nvPr/>
              </p:nvSpPr>
              <p:spPr bwMode="auto">
                <a:xfrm>
                  <a:off x="1757" y="4110"/>
                  <a:ext cx="8660" cy="6826"/>
                </a:xfrm>
                <a:prstGeom prst="rect">
                  <a:avLst/>
                </a:prstGeom>
                <a:gradFill rotWithShape="0">
                  <a:gsLst>
                    <a:gs pos="0">
                      <a:srgbClr val="95B3D7"/>
                    </a:gs>
                    <a:gs pos="50000">
                      <a:srgbClr val="DBE5F1"/>
                    </a:gs>
                    <a:gs pos="100000">
                      <a:srgbClr val="95B3D7"/>
                    </a:gs>
                  </a:gsLst>
                  <a:lin ang="189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107763" dir="18900000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&lt;Web Server&gt;</a:t>
                  </a:r>
                  <a:endPara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Apache Tomcat 6.0</a:t>
                  </a:r>
                  <a:endParaRPr kumimoji="0" lang="es-A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grpSp>
              <p:nvGrpSpPr>
                <p:cNvPr id="2074" name="Group 26"/>
                <p:cNvGrpSpPr>
                  <a:grpSpLocks/>
                </p:cNvGrpSpPr>
                <p:nvPr/>
              </p:nvGrpSpPr>
              <p:grpSpPr bwMode="auto">
                <a:xfrm>
                  <a:off x="1901" y="4956"/>
                  <a:ext cx="5187" cy="3268"/>
                  <a:chOff x="1901" y="4956"/>
                  <a:chExt cx="5187" cy="3268"/>
                </a:xfrm>
              </p:grpSpPr>
              <p:sp>
                <p:nvSpPr>
                  <p:cNvPr id="2078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1901" y="4956"/>
                    <a:ext cx="5187" cy="3268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rgbClr val="C2D69B"/>
                      </a:gs>
                      <a:gs pos="50000">
                        <a:srgbClr val="EAF1DD"/>
                      </a:gs>
                      <a:gs pos="100000">
                        <a:srgbClr val="C2D69B"/>
                      </a:gs>
                    </a:gsLst>
                    <a:lin ang="18900000" scaled="1"/>
                  </a:gradFill>
                  <a:ln w="12700">
                    <a:solidFill>
                      <a:srgbClr val="C2D69B"/>
                    </a:solidFill>
                    <a:round/>
                    <a:headEnd/>
                    <a:tailEnd/>
                  </a:ln>
                  <a:effectLst>
                    <a:outerShdw dist="107763" dir="18900000" algn="ctr" rotWithShape="0">
                      <a:srgbClr val="4E6128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A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&lt; Model&gt;</a:t>
                    </a:r>
                    <a:endParaRPr kumimoji="0" lang="es-AR" sz="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A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Framework Play</a:t>
                    </a:r>
                    <a:endParaRPr kumimoji="0" lang="es-AR" sz="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AR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077" name="AutoShape 29"/>
                  <p:cNvSpPr>
                    <a:spLocks noChangeArrowheads="1"/>
                  </p:cNvSpPr>
                  <p:nvPr/>
                </p:nvSpPr>
                <p:spPr bwMode="auto">
                  <a:xfrm>
                    <a:off x="4770" y="5840"/>
                    <a:ext cx="1875" cy="975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D6E3BC"/>
                      </a:gs>
                    </a:gsLst>
                    <a:lin ang="5400000" scaled="1"/>
                  </a:gradFill>
                  <a:ln w="12700">
                    <a:solidFill>
                      <a:srgbClr val="C2D69B"/>
                    </a:solidFill>
                    <a:round/>
                    <a:headEnd/>
                    <a:tailEnd/>
                  </a:ln>
                  <a:effectLst>
                    <a:outerShdw dist="107763" dir="18900000" algn="ctr" rotWithShape="0">
                      <a:srgbClr val="4E6128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A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&lt;Controler&gt;</a:t>
                    </a:r>
                    <a:endParaRPr kumimoji="0" lang="es-AR" sz="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A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Service</a:t>
                    </a:r>
                    <a:endParaRPr kumimoji="0" lang="es-AR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076" name="AutoShape 28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5897"/>
                    <a:ext cx="1875" cy="975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D6E3BC"/>
                      </a:gs>
                    </a:gsLst>
                    <a:lin ang="5400000" scaled="1"/>
                  </a:gradFill>
                  <a:ln w="12700">
                    <a:solidFill>
                      <a:srgbClr val="C2D69B"/>
                    </a:solidFill>
                    <a:round/>
                    <a:headEnd/>
                    <a:tailEnd/>
                  </a:ln>
                  <a:effectLst>
                    <a:outerShdw dist="107763" dir="18900000" algn="ctr" rotWithShape="0">
                      <a:srgbClr val="4E6128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A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&lt;Logger&gt;</a:t>
                    </a:r>
                    <a:endParaRPr kumimoji="0" lang="es-AR" sz="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A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Log4j</a:t>
                    </a:r>
                    <a:endParaRPr kumimoji="0" lang="es-AR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075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2259" y="7109"/>
                    <a:ext cx="1875" cy="975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D6E3BC"/>
                      </a:gs>
                    </a:gsLst>
                    <a:lin ang="5400000" scaled="1"/>
                  </a:gradFill>
                  <a:ln w="12700">
                    <a:solidFill>
                      <a:srgbClr val="C2D69B"/>
                    </a:solidFill>
                    <a:round/>
                    <a:headEnd/>
                    <a:tailEnd/>
                  </a:ln>
                  <a:effectLst>
                    <a:outerShdw dist="107763" dir="18900000" algn="ctr" rotWithShape="0">
                      <a:srgbClr val="4E6128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A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Mail</a:t>
                    </a:r>
                    <a:endParaRPr kumimoji="0" lang="es-AR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2070" name="Group 22"/>
                <p:cNvGrpSpPr>
                  <a:grpSpLocks/>
                </p:cNvGrpSpPr>
                <p:nvPr/>
              </p:nvGrpSpPr>
              <p:grpSpPr bwMode="auto">
                <a:xfrm>
                  <a:off x="7650" y="4939"/>
                  <a:ext cx="2379" cy="5712"/>
                  <a:chOff x="7650" y="4939"/>
                  <a:chExt cx="2379" cy="5712"/>
                </a:xfrm>
              </p:grpSpPr>
              <p:sp>
                <p:nvSpPr>
                  <p:cNvPr id="2073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7650" y="4939"/>
                    <a:ext cx="2379" cy="5712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rgbClr val="92CDDC"/>
                      </a:gs>
                      <a:gs pos="50000">
                        <a:srgbClr val="DAEEF3"/>
                      </a:gs>
                      <a:gs pos="100000">
                        <a:srgbClr val="92CDDC"/>
                      </a:gs>
                    </a:gsLst>
                    <a:lin ang="18900000" scaled="1"/>
                  </a:gradFill>
                  <a:ln w="12700">
                    <a:solidFill>
                      <a:srgbClr val="92CDDC"/>
                    </a:solidFill>
                    <a:round/>
                    <a:headEnd/>
                    <a:tailEnd/>
                  </a:ln>
                  <a:effectLst>
                    <a:outerShdw dist="107763" dir="18900000" algn="ctr" rotWithShape="0">
                      <a:srgbClr val="205867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A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&lt;Registry&gt;</a:t>
                    </a:r>
                    <a:endParaRPr kumimoji="0" lang="es-AR" sz="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A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Java JAR</a:t>
                    </a:r>
                    <a:endParaRPr kumimoji="0" lang="es-AR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072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7840" y="6362"/>
                    <a:ext cx="1875" cy="975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6DDE8"/>
                      </a:gs>
                    </a:gsLst>
                    <a:lin ang="5400000" scaled="1"/>
                  </a:gradFill>
                  <a:ln w="12700">
                    <a:solidFill>
                      <a:srgbClr val="92CDDC"/>
                    </a:solidFill>
                    <a:round/>
                    <a:headEnd/>
                    <a:tailEnd/>
                  </a:ln>
                  <a:effectLst>
                    <a:outerShdw dist="107763" dir="18900000" algn="ctr" rotWithShape="0">
                      <a:srgbClr val="205867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A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&lt;DTOs&gt;</a:t>
                    </a:r>
                    <a:endParaRPr kumimoji="0" lang="es-AR" sz="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A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Java POJOs</a:t>
                    </a:r>
                    <a:endParaRPr kumimoji="0" lang="es-AR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071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7821" y="8204"/>
                    <a:ext cx="1875" cy="975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6DDE8"/>
                      </a:gs>
                    </a:gsLst>
                    <a:lin ang="5400000" scaled="1"/>
                  </a:gradFill>
                  <a:ln w="12700">
                    <a:solidFill>
                      <a:srgbClr val="92CDDC"/>
                    </a:solidFill>
                    <a:round/>
                    <a:headEnd/>
                    <a:tailEnd/>
                  </a:ln>
                  <a:effectLst>
                    <a:outerShdw dist="107763" dir="18900000" algn="ctr" rotWithShape="0">
                      <a:srgbClr val="205867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A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&lt;Reports&gt;</a:t>
                    </a:r>
                    <a:endParaRPr kumimoji="0" lang="es-AR" sz="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A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Jasper Reports</a:t>
                    </a:r>
                    <a:endParaRPr kumimoji="0" lang="es-AR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2066" name="Group 18"/>
                <p:cNvGrpSpPr>
                  <a:grpSpLocks/>
                </p:cNvGrpSpPr>
                <p:nvPr/>
              </p:nvGrpSpPr>
              <p:grpSpPr bwMode="auto">
                <a:xfrm>
                  <a:off x="1901" y="8472"/>
                  <a:ext cx="5187" cy="2179"/>
                  <a:chOff x="1901" y="8472"/>
                  <a:chExt cx="5187" cy="2179"/>
                </a:xfrm>
              </p:grpSpPr>
              <p:sp>
                <p:nvSpPr>
                  <p:cNvPr id="2069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1901" y="8472"/>
                    <a:ext cx="5187" cy="2179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rgbClr val="B2A1C7"/>
                      </a:gs>
                      <a:gs pos="50000">
                        <a:srgbClr val="E5DFEC"/>
                      </a:gs>
                      <a:gs pos="100000">
                        <a:srgbClr val="B2A1C7"/>
                      </a:gs>
                    </a:gsLst>
                    <a:lin ang="18900000" scaled="1"/>
                  </a:gradFill>
                  <a:ln w="12700">
                    <a:solidFill>
                      <a:srgbClr val="B2A1C7"/>
                    </a:solidFill>
                    <a:round/>
                    <a:headEnd/>
                    <a:tailEnd/>
                  </a:ln>
                  <a:effectLst>
                    <a:outerShdw dist="107763" dir="18900000" algn="ctr" rotWithShape="0">
                      <a:srgbClr val="3F3151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A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&lt;ORM&gt;</a:t>
                    </a:r>
                    <a:endParaRPr kumimoji="0" lang="es-AR" sz="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A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Hibernate</a:t>
                    </a:r>
                    <a:endParaRPr kumimoji="0" lang="es-AR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068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2449" y="9404"/>
                    <a:ext cx="1875" cy="975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CC0D9"/>
                      </a:gs>
                    </a:gsLst>
                    <a:lin ang="5400000" scaled="1"/>
                  </a:gradFill>
                  <a:ln w="12700">
                    <a:solidFill>
                      <a:srgbClr val="B2A1C7"/>
                    </a:solidFill>
                    <a:round/>
                    <a:headEnd/>
                    <a:tailEnd/>
                  </a:ln>
                  <a:effectLst>
                    <a:outerShdw dist="107763" dir="18900000" algn="ctr" rotWithShape="0">
                      <a:srgbClr val="3F3151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A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Mapping Object</a:t>
                    </a:r>
                    <a:endParaRPr kumimoji="0" lang="es-AR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067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4694" y="9387"/>
                    <a:ext cx="1875" cy="975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CC0D9"/>
                      </a:gs>
                    </a:gsLst>
                    <a:lin ang="5400000" scaled="1"/>
                  </a:gradFill>
                  <a:ln w="12700">
                    <a:solidFill>
                      <a:srgbClr val="B2A1C7"/>
                    </a:solidFill>
                    <a:round/>
                    <a:headEnd/>
                    <a:tailEnd/>
                  </a:ln>
                  <a:effectLst>
                    <a:outerShdw dist="107763" dir="18900000" algn="ctr" rotWithShape="0">
                      <a:srgbClr val="3F3151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A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&lt;DAOs&gt;</a:t>
                    </a:r>
                    <a:endParaRPr kumimoji="0" lang="es-AR" sz="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A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Java</a:t>
                    </a:r>
                    <a:endParaRPr kumimoji="0" lang="es-AR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  <p:grpSp>
            <p:nvGrpSpPr>
              <p:cNvPr id="2062" name="Group 14"/>
              <p:cNvGrpSpPr>
                <a:grpSpLocks/>
              </p:cNvGrpSpPr>
              <p:nvPr/>
            </p:nvGrpSpPr>
            <p:grpSpPr bwMode="auto">
              <a:xfrm>
                <a:off x="1901" y="11490"/>
                <a:ext cx="5258" cy="1980"/>
                <a:chOff x="1901" y="11490"/>
                <a:chExt cx="5258" cy="1980"/>
              </a:xfrm>
            </p:grpSpPr>
            <p:sp>
              <p:nvSpPr>
                <p:cNvPr id="2064" name="AutoShape 16"/>
                <p:cNvSpPr>
                  <a:spLocks noChangeArrowheads="1"/>
                </p:cNvSpPr>
                <p:nvPr/>
              </p:nvSpPr>
              <p:spPr bwMode="auto">
                <a:xfrm>
                  <a:off x="1901" y="11490"/>
                  <a:ext cx="5258" cy="1980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D99594"/>
                    </a:gs>
                    <a:gs pos="50000">
                      <a:srgbClr val="F2DBDB"/>
                    </a:gs>
                    <a:gs pos="100000">
                      <a:srgbClr val="D99594"/>
                    </a:gs>
                  </a:gsLst>
                  <a:lin ang="18900000" scaled="1"/>
                </a:gradFill>
                <a:ln w="12700">
                  <a:solidFill>
                    <a:srgbClr val="D99594"/>
                  </a:solidFill>
                  <a:round/>
                  <a:headEnd/>
                  <a:tailEnd/>
                </a:ln>
                <a:effectLst>
                  <a:outerShdw dist="107763" dir="18900000" algn="ctr" rotWithShape="0">
                    <a:srgbClr val="622423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&lt;Persistense&gt;</a:t>
                  </a:r>
                  <a:endPara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MySQL</a:t>
                  </a:r>
                  <a:endParaRPr kumimoji="0" lang="es-A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2063" name="AutoShape 15"/>
                <p:cNvSpPr>
                  <a:spLocks noChangeArrowheads="1"/>
                </p:cNvSpPr>
                <p:nvPr/>
              </p:nvSpPr>
              <p:spPr bwMode="auto">
                <a:xfrm>
                  <a:off x="4134" y="12159"/>
                  <a:ext cx="1875" cy="975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E5B8B7"/>
                    </a:gs>
                  </a:gsLst>
                  <a:lin ang="5400000" scaled="1"/>
                </a:gradFill>
                <a:ln w="12700">
                  <a:solidFill>
                    <a:srgbClr val="D99594"/>
                  </a:solidFill>
                  <a:round/>
                  <a:headEnd/>
                  <a:tailEnd/>
                </a:ln>
                <a:effectLst>
                  <a:outerShdw dist="107763" dir="18900000" algn="ctr" rotWithShape="0">
                    <a:srgbClr val="622423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9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&lt;Schema&gt;</a:t>
                  </a:r>
                  <a:endPara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AR" sz="9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Tempore Schema</a:t>
                  </a:r>
                  <a:endParaRPr kumimoji="0" lang="es-A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2060" name="AutoShape 12"/>
            <p:cNvSpPr>
              <a:spLocks noChangeShapeType="1"/>
            </p:cNvSpPr>
            <p:nvPr/>
          </p:nvSpPr>
          <p:spPr bwMode="auto">
            <a:xfrm>
              <a:off x="5678" y="3574"/>
              <a:ext cx="0" cy="22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AutoShape 11"/>
            <p:cNvSpPr>
              <a:spLocks noChangeShapeType="1"/>
            </p:cNvSpPr>
            <p:nvPr/>
          </p:nvSpPr>
          <p:spPr bwMode="auto">
            <a:xfrm>
              <a:off x="3464" y="3574"/>
              <a:ext cx="1766" cy="22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AutoShape 10"/>
            <p:cNvSpPr>
              <a:spLocks noChangeShapeType="1"/>
            </p:cNvSpPr>
            <p:nvPr/>
          </p:nvSpPr>
          <p:spPr bwMode="auto">
            <a:xfrm flipH="1">
              <a:off x="4134" y="6362"/>
              <a:ext cx="6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AutoShape 9"/>
            <p:cNvSpPr>
              <a:spLocks noChangeShapeType="1"/>
            </p:cNvSpPr>
            <p:nvPr/>
          </p:nvSpPr>
          <p:spPr bwMode="auto">
            <a:xfrm>
              <a:off x="7088" y="6362"/>
              <a:ext cx="5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AutoShape 8"/>
            <p:cNvSpPr>
              <a:spLocks noChangeShapeType="1"/>
            </p:cNvSpPr>
            <p:nvPr/>
          </p:nvSpPr>
          <p:spPr bwMode="auto">
            <a:xfrm>
              <a:off x="7088" y="9550"/>
              <a:ext cx="5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AutoShape 7"/>
            <p:cNvSpPr>
              <a:spLocks noChangeShapeType="1"/>
            </p:cNvSpPr>
            <p:nvPr/>
          </p:nvSpPr>
          <p:spPr bwMode="auto">
            <a:xfrm>
              <a:off x="5678" y="6815"/>
              <a:ext cx="0" cy="25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AutoShape 6"/>
            <p:cNvSpPr>
              <a:spLocks noChangeShapeType="1"/>
            </p:cNvSpPr>
            <p:nvPr/>
          </p:nvSpPr>
          <p:spPr bwMode="auto">
            <a:xfrm flipH="1">
              <a:off x="5149" y="10362"/>
              <a:ext cx="529" cy="17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AutoShape 5"/>
            <p:cNvSpPr>
              <a:spLocks noChangeShapeType="1"/>
            </p:cNvSpPr>
            <p:nvPr/>
          </p:nvSpPr>
          <p:spPr bwMode="auto">
            <a:xfrm flipH="1">
              <a:off x="4324" y="9849"/>
              <a:ext cx="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AutoShape 4"/>
            <p:cNvSpPr>
              <a:spLocks noChangeShapeType="1"/>
            </p:cNvSpPr>
            <p:nvPr/>
          </p:nvSpPr>
          <p:spPr bwMode="auto">
            <a:xfrm flipH="1">
              <a:off x="4134" y="6815"/>
              <a:ext cx="636" cy="4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01" name="Rectangle 53"/>
          <p:cNvSpPr>
            <a:spLocks noChangeArrowheads="1"/>
          </p:cNvSpPr>
          <p:nvPr/>
        </p:nvSpPr>
        <p:spPr bwMode="auto">
          <a:xfrm>
            <a:off x="0" y="671195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z="2800" b="1" dirty="0" err="1"/>
              <a:t>Frameworks</a:t>
            </a:r>
            <a:r>
              <a:rPr lang="es-ES" sz="2800" b="1" dirty="0"/>
              <a:t>:</a:t>
            </a:r>
            <a:endParaRPr lang="en-US" sz="2800" dirty="0"/>
          </a:p>
          <a:p>
            <a:pPr lvl="1"/>
            <a:r>
              <a:rPr lang="es-ES" i="1" dirty="0"/>
              <a:t>GWT (RIA) </a:t>
            </a:r>
            <a:endParaRPr lang="en-US" dirty="0"/>
          </a:p>
          <a:p>
            <a:pPr lvl="1"/>
            <a:r>
              <a:rPr lang="es-ES" i="1" dirty="0"/>
              <a:t>Spring (Patrón MVC) </a:t>
            </a:r>
            <a:endParaRPr lang="en-US" dirty="0"/>
          </a:p>
          <a:p>
            <a:pPr lvl="1"/>
            <a:r>
              <a:rPr lang="es-ES" i="1" dirty="0" err="1"/>
              <a:t>Hibernate</a:t>
            </a:r>
            <a:r>
              <a:rPr lang="es-ES" i="1" dirty="0"/>
              <a:t> </a:t>
            </a:r>
            <a:r>
              <a:rPr lang="es-ES" dirty="0"/>
              <a:t>(ORM)  </a:t>
            </a:r>
            <a:endParaRPr lang="en-US" dirty="0"/>
          </a:p>
          <a:p>
            <a:pPr lvl="1"/>
            <a:r>
              <a:rPr lang="es-ES" i="1" dirty="0" err="1"/>
              <a:t>Jasper</a:t>
            </a:r>
            <a:r>
              <a:rPr lang="es-ES" i="1" dirty="0"/>
              <a:t> </a:t>
            </a:r>
            <a:r>
              <a:rPr lang="es-ES" i="1" dirty="0" err="1"/>
              <a:t>Report</a:t>
            </a:r>
            <a:r>
              <a:rPr lang="es-ES" i="1" dirty="0"/>
              <a:t> </a:t>
            </a:r>
            <a:r>
              <a:rPr lang="es-ES" dirty="0"/>
              <a:t>(Reportes)</a:t>
            </a:r>
            <a:r>
              <a:rPr lang="es-ES" i="1" dirty="0"/>
              <a:t> </a:t>
            </a:r>
            <a:endParaRPr lang="en-US" dirty="0"/>
          </a:p>
          <a:p>
            <a:pPr lvl="1"/>
            <a:r>
              <a:rPr lang="es-ES" i="1" dirty="0"/>
              <a:t>log4j </a:t>
            </a:r>
            <a:endParaRPr lang="en-US" dirty="0"/>
          </a:p>
          <a:p>
            <a:pPr lvl="0"/>
            <a:r>
              <a:rPr lang="es-ES" sz="2800" b="1" dirty="0"/>
              <a:t>Servidor Web: </a:t>
            </a:r>
            <a:r>
              <a:rPr lang="es-ES" sz="2800" dirty="0"/>
              <a:t>Apache </a:t>
            </a:r>
            <a:r>
              <a:rPr lang="es-ES" sz="2800" dirty="0" err="1"/>
              <a:t>Tomcat</a:t>
            </a:r>
            <a:r>
              <a:rPr lang="es-ES" sz="2800" dirty="0"/>
              <a:t> 6.0</a:t>
            </a:r>
            <a:r>
              <a:rPr lang="es-ES" sz="2800" b="1" dirty="0"/>
              <a:t> </a:t>
            </a:r>
            <a:endParaRPr lang="en-US" sz="2800" dirty="0"/>
          </a:p>
          <a:p>
            <a:pPr lvl="0"/>
            <a:r>
              <a:rPr lang="es-ES" sz="2800" b="1" dirty="0"/>
              <a:t>Base de Datos: </a:t>
            </a:r>
            <a:r>
              <a:rPr lang="es-ES" sz="2800" dirty="0" err="1"/>
              <a:t>MySQL</a:t>
            </a:r>
            <a:r>
              <a:rPr lang="es-ES" sz="2800" b="1" dirty="0"/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 actual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Equipo de Trabajo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Guillermo </a:t>
            </a:r>
            <a:r>
              <a:rPr lang="es-ES" dirty="0" err="1" smtClean="0"/>
              <a:t>Pantaleo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Juan Pablo Gigante</a:t>
            </a:r>
          </a:p>
          <a:p>
            <a:r>
              <a:rPr lang="es-ES" dirty="0" smtClean="0"/>
              <a:t>Nicolás García</a:t>
            </a:r>
          </a:p>
          <a:p>
            <a:r>
              <a:rPr lang="es-ES" dirty="0" smtClean="0"/>
              <a:t>Ludmila Rinaudo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 actual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Herramientas </a:t>
            </a:r>
          </a:p>
          <a:p>
            <a:pPr lvl="1"/>
            <a:r>
              <a:rPr lang="es-ES" dirty="0" smtClean="0"/>
              <a:t>Poco eficientes</a:t>
            </a:r>
          </a:p>
          <a:p>
            <a:pPr lvl="1"/>
            <a:r>
              <a:rPr lang="es-ES" dirty="0" smtClean="0"/>
              <a:t>Difíciles de utilizar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700213"/>
            <a:ext cx="3465512" cy="4752975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Las métricas obtenidas no son útiles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Sistema </a:t>
            </a:r>
          </a:p>
          <a:p>
            <a:pPr lvl="1"/>
            <a:r>
              <a:rPr lang="es-ES" dirty="0" smtClean="0"/>
              <a:t>Que permita el control eficiente de los tiempos dedicados a las tareas de proyectos</a:t>
            </a:r>
          </a:p>
          <a:p>
            <a:pPr lvl="1"/>
            <a:r>
              <a:rPr lang="es-ES" dirty="0" smtClean="0"/>
              <a:t>Sencillo</a:t>
            </a:r>
          </a:p>
          <a:p>
            <a:pPr lvl="1"/>
            <a:r>
              <a:rPr lang="es-ES" dirty="0" smtClean="0"/>
              <a:t>Interfaces amigables</a:t>
            </a:r>
          </a:p>
          <a:p>
            <a:r>
              <a:rPr lang="es-ES" dirty="0" smtClean="0"/>
              <a:t>Brindar flexibilidad e información útil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524000"/>
            <a:ext cx="8451850" cy="4752975"/>
          </a:xfrm>
        </p:spPr>
        <p:txBody>
          <a:bodyPr/>
          <a:lstStyle/>
          <a:p>
            <a:pPr lvl="0"/>
            <a:r>
              <a:rPr lang="es-ES" sz="2800" dirty="0" smtClean="0"/>
              <a:t>Carga </a:t>
            </a:r>
            <a:r>
              <a:rPr lang="es-ES" sz="2800" dirty="0"/>
              <a:t>de horas de una manera simple </a:t>
            </a:r>
            <a:endParaRPr lang="es-ES" sz="2800" dirty="0" smtClean="0"/>
          </a:p>
          <a:p>
            <a:pPr lvl="0"/>
            <a:r>
              <a:rPr lang="es-ES" sz="2800" dirty="0" smtClean="0"/>
              <a:t>Mostrar horas </a:t>
            </a:r>
            <a:r>
              <a:rPr lang="es-ES" sz="2800" dirty="0"/>
              <a:t>reales consumidas por cada tarea.</a:t>
            </a:r>
            <a:endParaRPr lang="en-US" sz="2800" dirty="0"/>
          </a:p>
          <a:p>
            <a:pPr lvl="0"/>
            <a:r>
              <a:rPr lang="es-ES" sz="2800" dirty="0" smtClean="0"/>
              <a:t>Ordenar </a:t>
            </a:r>
            <a:r>
              <a:rPr lang="es-ES" sz="2800" dirty="0"/>
              <a:t>el trabajo asignado a un </a:t>
            </a:r>
            <a:r>
              <a:rPr lang="es-ES" sz="2800" dirty="0" smtClean="0"/>
              <a:t>recurso</a:t>
            </a:r>
            <a:endParaRPr lang="en-US" sz="2800" dirty="0"/>
          </a:p>
          <a:p>
            <a:pPr lvl="0"/>
            <a:r>
              <a:rPr lang="es-ES" sz="2800" dirty="0" smtClean="0"/>
              <a:t>Distinguir </a:t>
            </a:r>
            <a:r>
              <a:rPr lang="es-ES" sz="2800" dirty="0"/>
              <a:t>horas de diferentes </a:t>
            </a:r>
            <a:r>
              <a:rPr lang="es-ES" sz="2800" dirty="0" smtClean="0"/>
              <a:t>proyectos</a:t>
            </a:r>
            <a:endParaRPr lang="en-US" sz="2800" dirty="0"/>
          </a:p>
          <a:p>
            <a:pPr lvl="0"/>
            <a:r>
              <a:rPr lang="es-ES" sz="2800" dirty="0" smtClean="0"/>
              <a:t>Control </a:t>
            </a:r>
            <a:r>
              <a:rPr lang="es-ES" sz="2800" dirty="0"/>
              <a:t>de horas independientemente de la metodología </a:t>
            </a:r>
            <a:r>
              <a:rPr lang="es-ES" sz="2800" dirty="0" smtClean="0"/>
              <a:t>utilizada</a:t>
            </a:r>
            <a:endParaRPr lang="en-US" sz="2800" dirty="0"/>
          </a:p>
          <a:p>
            <a:pPr lvl="0"/>
            <a:r>
              <a:rPr lang="es-ES" sz="2800" dirty="0" smtClean="0"/>
              <a:t>Controlar </a:t>
            </a:r>
            <a:r>
              <a:rPr lang="es-ES" sz="2800" dirty="0"/>
              <a:t>el Esfuerzo </a:t>
            </a:r>
            <a:r>
              <a:rPr lang="es-ES" sz="2800" dirty="0" smtClean="0"/>
              <a:t>y </a:t>
            </a:r>
            <a:r>
              <a:rPr lang="es-ES" sz="2800" dirty="0"/>
              <a:t>la </a:t>
            </a:r>
            <a:r>
              <a:rPr lang="es-ES" sz="2800" dirty="0" smtClean="0"/>
              <a:t>Duración</a:t>
            </a:r>
            <a:endParaRPr lang="en-US" sz="2800" dirty="0"/>
          </a:p>
          <a:p>
            <a:pPr lvl="0"/>
            <a:r>
              <a:rPr lang="es-ES" sz="2800" dirty="0" smtClean="0"/>
              <a:t>Control </a:t>
            </a:r>
            <a:r>
              <a:rPr lang="es-ES" sz="2800" dirty="0"/>
              <a:t>del </a:t>
            </a:r>
            <a:r>
              <a:rPr lang="es-ES" sz="2800" dirty="0" smtClean="0"/>
              <a:t>presupuesto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del 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524000"/>
            <a:ext cx="7993063" cy="5105400"/>
          </a:xfrm>
        </p:spPr>
        <p:txBody>
          <a:bodyPr/>
          <a:lstStyle/>
          <a:p>
            <a:r>
              <a:rPr lang="es-ES" sz="2800" dirty="0"/>
              <a:t>Carga de </a:t>
            </a:r>
            <a:r>
              <a:rPr lang="es-ES" sz="2800" dirty="0" smtClean="0"/>
              <a:t>horas (Chat, web, mail)</a:t>
            </a:r>
            <a:endParaRPr lang="es-ES" sz="2800" dirty="0"/>
          </a:p>
          <a:p>
            <a:r>
              <a:rPr lang="es-ES" sz="2800" dirty="0" smtClean="0"/>
              <a:t>Carga </a:t>
            </a:r>
            <a:r>
              <a:rPr lang="es-ES" sz="2800" dirty="0"/>
              <a:t>de </a:t>
            </a:r>
            <a:r>
              <a:rPr lang="es-ES" sz="2800" dirty="0" smtClean="0"/>
              <a:t>personas</a:t>
            </a:r>
          </a:p>
          <a:p>
            <a:r>
              <a:rPr lang="es-ES" sz="2800" dirty="0"/>
              <a:t>Creación de </a:t>
            </a:r>
            <a:r>
              <a:rPr lang="es-ES" sz="2800" dirty="0" smtClean="0"/>
              <a:t>clientes</a:t>
            </a:r>
          </a:p>
          <a:p>
            <a:r>
              <a:rPr lang="es-ES" sz="2800" dirty="0"/>
              <a:t>Creación de </a:t>
            </a:r>
            <a:r>
              <a:rPr lang="es-ES" sz="2800" dirty="0" smtClean="0"/>
              <a:t>proyectos</a:t>
            </a:r>
          </a:p>
          <a:p>
            <a:r>
              <a:rPr lang="es-ES" sz="2800" dirty="0"/>
              <a:t>Creación de tareas y asignación de </a:t>
            </a:r>
            <a:r>
              <a:rPr lang="es-ES" sz="2800" dirty="0" smtClean="0"/>
              <a:t>personas</a:t>
            </a:r>
          </a:p>
          <a:p>
            <a:r>
              <a:rPr lang="es-ES" sz="2800" dirty="0"/>
              <a:t>Carga de días/horas por </a:t>
            </a:r>
            <a:r>
              <a:rPr lang="es-ES" sz="2800" dirty="0" smtClean="0"/>
              <a:t>ausencias</a:t>
            </a:r>
          </a:p>
          <a:p>
            <a:r>
              <a:rPr lang="es-ES" sz="2800" dirty="0"/>
              <a:t>Reportes y </a:t>
            </a:r>
            <a:r>
              <a:rPr lang="es-ES" sz="2800" dirty="0" smtClean="0"/>
              <a:t>estadísticas</a:t>
            </a:r>
          </a:p>
          <a:p>
            <a:r>
              <a:rPr lang="es-ES" sz="2800" dirty="0"/>
              <a:t>Validación de horas </a:t>
            </a:r>
            <a:r>
              <a:rPr lang="es-ES" sz="2800" dirty="0" smtClean="0"/>
              <a:t>cargadas</a:t>
            </a:r>
          </a:p>
          <a:p>
            <a:r>
              <a:rPr lang="es-ES" sz="2800" dirty="0"/>
              <a:t>Detección de horas </a:t>
            </a:r>
            <a:r>
              <a:rPr lang="es-ES" sz="2800" dirty="0" smtClean="0"/>
              <a:t>extras</a:t>
            </a:r>
          </a:p>
          <a:p>
            <a:pPr lvl="0"/>
            <a:r>
              <a:rPr lang="es-ES" sz="2800" dirty="0"/>
              <a:t>Asignación de un valor monetario a las </a:t>
            </a:r>
            <a:r>
              <a:rPr lang="es-ES" sz="2800" dirty="0" smtClean="0"/>
              <a:t>horas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0521" y="0"/>
            <a:ext cx="9184521" cy="689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 de Trabajo: </a:t>
            </a:r>
            <a:r>
              <a:rPr lang="es-ES" dirty="0" err="1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700213"/>
            <a:ext cx="8451850" cy="4752975"/>
          </a:xfrm>
        </p:spPr>
        <p:txBody>
          <a:bodyPr/>
          <a:lstStyle/>
          <a:p>
            <a:pPr lvl="0"/>
            <a:r>
              <a:rPr lang="es-ES" sz="2800" b="1" dirty="0"/>
              <a:t>Duración del Sprint</a:t>
            </a:r>
            <a:r>
              <a:rPr lang="es-ES" sz="2800" dirty="0"/>
              <a:t>: 1 </a:t>
            </a:r>
            <a:r>
              <a:rPr lang="es-ES" sz="2800" dirty="0" smtClean="0"/>
              <a:t>mes. </a:t>
            </a:r>
            <a:endParaRPr lang="en-US" sz="2800" dirty="0"/>
          </a:p>
          <a:p>
            <a:pPr lvl="0"/>
            <a:r>
              <a:rPr lang="es-ES" sz="2800" b="1" dirty="0" err="1"/>
              <a:t>Daily</a:t>
            </a:r>
            <a:r>
              <a:rPr lang="es-ES" sz="2800" b="1" dirty="0"/>
              <a:t> </a:t>
            </a:r>
            <a:r>
              <a:rPr lang="es-ES" sz="2800" b="1" dirty="0" err="1"/>
              <a:t>meeting</a:t>
            </a:r>
            <a:r>
              <a:rPr lang="es-ES" sz="2800" dirty="0"/>
              <a:t>: 2 por semana </a:t>
            </a:r>
            <a:endParaRPr lang="en-US" sz="2800" dirty="0"/>
          </a:p>
          <a:p>
            <a:pPr lvl="0"/>
            <a:r>
              <a:rPr lang="es-ES" sz="2800" b="1" dirty="0" err="1"/>
              <a:t>Planning</a:t>
            </a:r>
            <a:r>
              <a:rPr lang="es-ES" sz="2800" b="1" dirty="0"/>
              <a:t> </a:t>
            </a:r>
            <a:r>
              <a:rPr lang="es-ES" sz="2800" b="1" dirty="0" smtClean="0"/>
              <a:t>Meeting</a:t>
            </a:r>
            <a:r>
              <a:rPr lang="es-ES" sz="2800" dirty="0" smtClean="0"/>
              <a:t>: al </a:t>
            </a:r>
            <a:r>
              <a:rPr lang="es-ES" sz="2800" dirty="0"/>
              <a:t>comienzo de cada iteración para planificar el Sprint. </a:t>
            </a:r>
            <a:endParaRPr lang="en-US" sz="2800" dirty="0"/>
          </a:p>
          <a:p>
            <a:pPr lvl="0"/>
            <a:r>
              <a:rPr lang="es-ES" sz="2800" b="1" dirty="0"/>
              <a:t>Sprint </a:t>
            </a:r>
            <a:r>
              <a:rPr lang="es-ES" sz="2800" b="1" dirty="0" err="1"/>
              <a:t>Retrospective</a:t>
            </a:r>
            <a:r>
              <a:rPr lang="es-ES" sz="2800" dirty="0"/>
              <a:t>: al finalizar cada Sprint </a:t>
            </a:r>
            <a:endParaRPr lang="en-US" sz="2800" dirty="0"/>
          </a:p>
          <a:p>
            <a:pPr lvl="0"/>
            <a:r>
              <a:rPr lang="es-ES" sz="2800" b="1" dirty="0"/>
              <a:t>Comunicación</a:t>
            </a:r>
            <a:r>
              <a:rPr lang="es-ES" sz="2800" dirty="0"/>
              <a:t>: </a:t>
            </a:r>
            <a:r>
              <a:rPr lang="es-ES" sz="2800" dirty="0" smtClean="0"/>
              <a:t>comunicación </a:t>
            </a:r>
            <a:r>
              <a:rPr lang="es-ES" sz="2800" dirty="0"/>
              <a:t>con el tutor será semanal y a través de Ludmila. </a:t>
            </a:r>
            <a:r>
              <a:rPr lang="es-ES" sz="2800" dirty="0" smtClean="0"/>
              <a:t>El se usa como </a:t>
            </a:r>
            <a:r>
              <a:rPr lang="es-ES" sz="2800" dirty="0"/>
              <a:t>método de comunicación no </a:t>
            </a:r>
            <a:r>
              <a:rPr lang="es-ES" sz="2800" dirty="0" smtClean="0"/>
              <a:t>crítica.</a:t>
            </a:r>
            <a:endParaRPr lang="en-US" sz="2800" dirty="0"/>
          </a:p>
          <a:p>
            <a:pPr lvl="0"/>
            <a:r>
              <a:rPr lang="es-ES" sz="2800" b="1" dirty="0"/>
              <a:t>Entregas al cliente</a:t>
            </a:r>
            <a:r>
              <a:rPr lang="es-ES" sz="2800" dirty="0"/>
              <a:t>: Cada dos meses se hará una presentación al cliente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Estimación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S001140838">
  <a:themeElements>
    <a:clrScheme name="Default Design 1">
      <a:dk1>
        <a:srgbClr val="003366"/>
      </a:dk1>
      <a:lt1>
        <a:srgbClr val="FFFFFF"/>
      </a:lt1>
      <a:dk2>
        <a:srgbClr val="003366"/>
      </a:dk2>
      <a:lt2>
        <a:srgbClr val="220011"/>
      </a:lt2>
      <a:accent1>
        <a:srgbClr val="009900"/>
      </a:accent1>
      <a:accent2>
        <a:srgbClr val="336699"/>
      </a:accent2>
      <a:accent3>
        <a:srgbClr val="FFFFFF"/>
      </a:accent3>
      <a:accent4>
        <a:srgbClr val="002A56"/>
      </a:accent4>
      <a:accent5>
        <a:srgbClr val="AACAAA"/>
      </a:accent5>
      <a:accent6>
        <a:srgbClr val="2D5C8A"/>
      </a:accent6>
      <a:hlink>
        <a:srgbClr val="00CC99"/>
      </a:hlink>
      <a:folHlink>
        <a:srgbClr val="0099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3366"/>
        </a:dk1>
        <a:lt1>
          <a:srgbClr val="FFFFFF"/>
        </a:lt1>
        <a:dk2>
          <a:srgbClr val="003366"/>
        </a:dk2>
        <a:lt2>
          <a:srgbClr val="220011"/>
        </a:lt2>
        <a:accent1>
          <a:srgbClr val="009900"/>
        </a:accent1>
        <a:accent2>
          <a:srgbClr val="336699"/>
        </a:accent2>
        <a:accent3>
          <a:srgbClr val="FFFFFF"/>
        </a:accent3>
        <a:accent4>
          <a:srgbClr val="002A56"/>
        </a:accent4>
        <a:accent5>
          <a:srgbClr val="AACAAA"/>
        </a:accent5>
        <a:accent6>
          <a:srgbClr val="2D5C8A"/>
        </a:accent6>
        <a:hlink>
          <a:srgbClr val="00CC99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TS001140838</Template>
  <TotalTime>65</TotalTime>
  <Words>359</Words>
  <Application>Microsoft Office PowerPoint</Application>
  <PresentationFormat>On-screen Show (4:3)</PresentationFormat>
  <Paragraphs>92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TS001140838</vt:lpstr>
      <vt:lpstr>Microsoft Visio Drawing</vt:lpstr>
      <vt:lpstr>Tempore</vt:lpstr>
      <vt:lpstr>Equipo de Trabajo</vt:lpstr>
      <vt:lpstr>Problema actual</vt:lpstr>
      <vt:lpstr>Solución</vt:lpstr>
      <vt:lpstr>Ventajas</vt:lpstr>
      <vt:lpstr>Funciones del Sistema</vt:lpstr>
      <vt:lpstr>Slide 7</vt:lpstr>
      <vt:lpstr>Forma de Trabajo: Scrum</vt:lpstr>
      <vt:lpstr>Estimación</vt:lpstr>
      <vt:lpstr>Arquitectura</vt:lpstr>
      <vt:lpstr>Slide 11</vt:lpstr>
      <vt:lpstr>Tecnología</vt:lpstr>
      <vt:lpstr>Estado actual</vt:lpstr>
    </vt:vector>
  </TitlesOfParts>
  <Company>Gemalto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LRinaudo</dc:creator>
  <cp:lastModifiedBy>LRinaudo</cp:lastModifiedBy>
  <cp:revision>9</cp:revision>
  <dcterms:created xsi:type="dcterms:W3CDTF">2011-02-10T22:56:53Z</dcterms:created>
  <dcterms:modified xsi:type="dcterms:W3CDTF">2011-02-11T00:02:52Z</dcterms:modified>
</cp:coreProperties>
</file>