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
      <p:font typeface="Time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bc02a4b90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bc02a4b90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bc02a4b90_0_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bc02a4b9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b3c492891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b3c492891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bc02a4b90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1bc02a4b90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b3c492891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1b3c49289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b3c492891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b3c492891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b3c492891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b3c49289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b3c492891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b3c492891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1b3c492891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1b3c492891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b3c492891_3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b3c492891_3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b9900165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b9900165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b3c492891_3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b3c492891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b3c492891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1b3c492891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b3c492891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b3c492891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b3c492891_3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1b3c492891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1b3c492891_3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1b3c492891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1b3c492891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1b3c492891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b3c492891_3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b3c492891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b3c492891_3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b3c492891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b3c492891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b3c492891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b3c492891_3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b3c492891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b3c49289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b3c49289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b3c492891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1b3c492891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b3c492891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1b3c492891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b3c492891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1b3c492891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bc02a4b90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bc02a4b9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1b3c492891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1b3c492891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b3c492891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b3c492891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b3c492891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b3c492891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b3c492891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b3c492891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bc02a4b90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bc02a4b90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uom190346a/sleep-health-and-lifestyle-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datasets/uom190346a/sleep-health-and-lifestyle-datase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98021" y="612321"/>
            <a:ext cx="8322179" cy="284117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4900" b="1" dirty="0" err="1">
                <a:latin typeface="Times"/>
                <a:ea typeface="Times"/>
                <a:cs typeface="Times"/>
                <a:sym typeface="Times"/>
              </a:rPr>
              <a:t>Analyzing</a:t>
            </a:r>
            <a:r>
              <a:rPr lang="en-GB" sz="4900" b="1" dirty="0">
                <a:latin typeface="Times"/>
                <a:ea typeface="Times"/>
                <a:cs typeface="Times"/>
                <a:sym typeface="Times"/>
              </a:rPr>
              <a:t> the Impact of Lifestyle Factors on Sleep Quality and Health</a:t>
            </a:r>
            <a:endParaRPr dirty="0">
              <a:latin typeface="Times"/>
              <a:ea typeface="Times"/>
              <a:cs typeface="Times"/>
              <a:sym typeface="Times"/>
            </a:endParaRPr>
          </a:p>
        </p:txBody>
      </p:sp>
      <p:sp>
        <p:nvSpPr>
          <p:cNvPr id="86" name="Google Shape;86;p13"/>
          <p:cNvSpPr txBox="1">
            <a:spLocks noGrp="1"/>
          </p:cNvSpPr>
          <p:nvPr>
            <p:ph type="subTitle" idx="1"/>
          </p:nvPr>
        </p:nvSpPr>
        <p:spPr>
          <a:xfrm>
            <a:off x="598100" y="3363685"/>
            <a:ext cx="8222100" cy="1416285"/>
          </a:xfrm>
          <a:prstGeom prst="rect">
            <a:avLst/>
          </a:prstGeom>
        </p:spPr>
        <p:txBody>
          <a:bodyPr spcFirstLastPara="1" wrap="square" lIns="91425" tIns="91425" rIns="91425" bIns="91425" anchor="t" anchorCtr="0">
            <a:normAutofit/>
          </a:bodyPr>
          <a:lstStyle/>
          <a:p>
            <a:pPr marL="76200" lvl="0" indent="0" algn="l" rtl="0">
              <a:lnSpc>
                <a:spcPct val="80000"/>
              </a:lnSpc>
              <a:spcBef>
                <a:spcPts val="0"/>
              </a:spcBef>
              <a:spcAft>
                <a:spcPts val="0"/>
              </a:spcAft>
              <a:buNone/>
            </a:pPr>
            <a:r>
              <a:rPr lang="en-GB" sz="1500" dirty="0">
                <a:solidFill>
                  <a:srgbClr val="1A1A1A"/>
                </a:solidFill>
                <a:latin typeface="Arial"/>
                <a:ea typeface="Arial"/>
                <a:cs typeface="Arial"/>
                <a:sym typeface="Arial"/>
              </a:rPr>
              <a:t>                                                                                 </a:t>
            </a:r>
          </a:p>
          <a:p>
            <a:pPr marL="76200" lvl="0" indent="0" algn="l" rtl="0">
              <a:lnSpc>
                <a:spcPct val="80000"/>
              </a:lnSpc>
              <a:spcBef>
                <a:spcPts val="0"/>
              </a:spcBef>
              <a:spcAft>
                <a:spcPts val="0"/>
              </a:spcAft>
              <a:buNone/>
            </a:pPr>
            <a:endParaRPr lang="en-GB" sz="1500" dirty="0">
              <a:solidFill>
                <a:srgbClr val="1A1A1A"/>
              </a:solidFill>
              <a:latin typeface="Arial"/>
              <a:ea typeface="Arial"/>
              <a:cs typeface="Arial"/>
              <a:sym typeface="Arial"/>
            </a:endParaRPr>
          </a:p>
          <a:p>
            <a:pPr marL="76200" lvl="0" indent="0" algn="l" rtl="0">
              <a:lnSpc>
                <a:spcPct val="80000"/>
              </a:lnSpc>
              <a:spcBef>
                <a:spcPts val="0"/>
              </a:spcBef>
              <a:spcAft>
                <a:spcPts val="0"/>
              </a:spcAft>
              <a:buNone/>
            </a:pPr>
            <a:endParaRPr lang="en-GB" sz="1500" dirty="0">
              <a:solidFill>
                <a:srgbClr val="1A1A1A"/>
              </a:solidFill>
              <a:latin typeface="Arial"/>
              <a:ea typeface="Arial"/>
              <a:cs typeface="Arial"/>
              <a:sym typeface="Arial"/>
            </a:endParaRPr>
          </a:p>
          <a:p>
            <a:pPr marL="76200" lvl="0" indent="0" algn="l" rtl="0">
              <a:lnSpc>
                <a:spcPct val="80000"/>
              </a:lnSpc>
              <a:spcBef>
                <a:spcPts val="0"/>
              </a:spcBef>
              <a:spcAft>
                <a:spcPts val="0"/>
              </a:spcAft>
              <a:buNone/>
            </a:pPr>
            <a:r>
              <a:rPr lang="en-GB" sz="1600" dirty="0">
                <a:solidFill>
                  <a:srgbClr val="1A1A1A"/>
                </a:solidFill>
                <a:latin typeface="Arial"/>
                <a:ea typeface="Arial"/>
                <a:cs typeface="Arial"/>
                <a:sym typeface="Arial"/>
              </a:rPr>
              <a:t>                                                                                                </a:t>
            </a:r>
            <a:r>
              <a:rPr lang="en-GB" sz="1600" dirty="0">
                <a:solidFill>
                  <a:schemeClr val="bg1"/>
                </a:solidFill>
                <a:latin typeface="Times New Roman" panose="02020603050405020304" pitchFamily="18" charset="0"/>
                <a:ea typeface="Arial"/>
                <a:cs typeface="Times New Roman" panose="02020603050405020304" pitchFamily="18" charset="0"/>
                <a:sym typeface="Arial"/>
              </a:rPr>
              <a:t>-Joshitha Dandlamudi</a:t>
            </a:r>
            <a:r>
              <a:rPr lang="en-GB" sz="1600" dirty="0">
                <a:solidFill>
                  <a:srgbClr val="1A1A1A"/>
                </a:solidFill>
                <a:latin typeface="Arial"/>
                <a:ea typeface="Arial"/>
                <a:cs typeface="Arial"/>
                <a:sym typeface="Arial"/>
              </a:rPr>
              <a:t>            </a:t>
            </a:r>
            <a:endParaRPr sz="16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Box Plots</a:t>
            </a:r>
            <a:endParaRPr>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742325" y="1315675"/>
            <a:ext cx="3059950" cy="2512150"/>
          </a:xfrm>
          <a:prstGeom prst="rect">
            <a:avLst/>
          </a:prstGeom>
          <a:noFill/>
          <a:ln>
            <a:noFill/>
          </a:ln>
        </p:spPr>
      </p:pic>
      <p:pic>
        <p:nvPicPr>
          <p:cNvPr id="143" name="Google Shape;143;p22"/>
          <p:cNvPicPr preferRelativeResize="0"/>
          <p:nvPr/>
        </p:nvPicPr>
        <p:blipFill>
          <a:blip r:embed="rId4">
            <a:alphaModFix/>
          </a:blip>
          <a:stretch>
            <a:fillRect/>
          </a:stretch>
        </p:blipFill>
        <p:spPr>
          <a:xfrm>
            <a:off x="4308700" y="1315675"/>
            <a:ext cx="3408900" cy="251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Histograms </a:t>
            </a:r>
            <a:endParaRPr>
              <a:latin typeface="Times New Roman"/>
              <a:ea typeface="Times New Roman"/>
              <a:cs typeface="Times New Roman"/>
              <a:sym typeface="Times New Roman"/>
            </a:endParaRPr>
          </a:p>
        </p:txBody>
      </p:sp>
      <p:pic>
        <p:nvPicPr>
          <p:cNvPr id="149" name="Google Shape;149;p23"/>
          <p:cNvPicPr preferRelativeResize="0"/>
          <p:nvPr/>
        </p:nvPicPr>
        <p:blipFill>
          <a:blip r:embed="rId3">
            <a:alphaModFix/>
          </a:blip>
          <a:stretch>
            <a:fillRect/>
          </a:stretch>
        </p:blipFill>
        <p:spPr>
          <a:xfrm>
            <a:off x="311696" y="1186825"/>
            <a:ext cx="3754175" cy="2769825"/>
          </a:xfrm>
          <a:prstGeom prst="rect">
            <a:avLst/>
          </a:prstGeom>
          <a:noFill/>
          <a:ln>
            <a:noFill/>
          </a:ln>
        </p:spPr>
      </p:pic>
      <p:pic>
        <p:nvPicPr>
          <p:cNvPr id="150" name="Google Shape;150;p23"/>
          <p:cNvPicPr preferRelativeResize="0"/>
          <p:nvPr/>
        </p:nvPicPr>
        <p:blipFill>
          <a:blip r:embed="rId4">
            <a:alphaModFix/>
          </a:blip>
          <a:stretch>
            <a:fillRect/>
          </a:stretch>
        </p:blipFill>
        <p:spPr>
          <a:xfrm>
            <a:off x="4810350" y="1294175"/>
            <a:ext cx="3286178" cy="266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Exploratory Data Analysis</a:t>
            </a:r>
            <a:endParaRPr>
              <a:latin typeface="Times New Roman"/>
              <a:ea typeface="Times New Roman"/>
              <a:cs typeface="Times New Roman"/>
              <a:sym typeface="Times New Roman"/>
            </a:endParaRPr>
          </a:p>
        </p:txBody>
      </p:sp>
      <p:sp>
        <p:nvSpPr>
          <p:cNvPr id="156" name="Google Shape;156;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400" b="1">
                <a:solidFill>
                  <a:srgbClr val="000000"/>
                </a:solidFill>
                <a:latin typeface="Times New Roman"/>
                <a:ea typeface="Times New Roman"/>
                <a:cs typeface="Times New Roman"/>
                <a:sym typeface="Times New Roman"/>
              </a:rPr>
              <a:t>Objective:</a:t>
            </a: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Prepare a clean, structured dataset for visualization and machine learning.</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400" b="1">
                <a:solidFill>
                  <a:srgbClr val="000000"/>
                </a:solidFill>
                <a:latin typeface="Times New Roman"/>
                <a:ea typeface="Times New Roman"/>
                <a:cs typeface="Times New Roman"/>
                <a:sym typeface="Times New Roman"/>
              </a:rPr>
              <a:t>Key Steps:</a:t>
            </a: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Times New Roman"/>
              <a:buChar char="●"/>
            </a:pPr>
            <a:r>
              <a:rPr lang="en-GB" sz="1400" b="1">
                <a:solidFill>
                  <a:srgbClr val="000000"/>
                </a:solidFill>
                <a:latin typeface="Times New Roman"/>
                <a:ea typeface="Times New Roman"/>
                <a:cs typeface="Times New Roman"/>
                <a:sym typeface="Times New Roman"/>
              </a:rPr>
              <a:t>Handling Missing Values:</a:t>
            </a:r>
            <a:endParaRPr sz="1400" b="1">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Addressed missing entries in the </a:t>
            </a:r>
            <a:r>
              <a:rPr lang="en-GB" b="1">
                <a:solidFill>
                  <a:srgbClr val="000000"/>
                </a:solidFill>
                <a:latin typeface="Times New Roman"/>
                <a:ea typeface="Times New Roman"/>
                <a:cs typeface="Times New Roman"/>
                <a:sym typeface="Times New Roman"/>
              </a:rPr>
              <a:t>'Sleep Disorder'</a:t>
            </a:r>
            <a:r>
              <a:rPr lang="en-GB">
                <a:solidFill>
                  <a:srgbClr val="000000"/>
                </a:solidFill>
                <a:latin typeface="Times New Roman"/>
                <a:ea typeface="Times New Roman"/>
                <a:cs typeface="Times New Roman"/>
                <a:sym typeface="Times New Roman"/>
              </a:rPr>
              <a:t> column.</a:t>
            </a:r>
            <a:endParaRPr>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GB" sz="1400" b="1">
                <a:solidFill>
                  <a:srgbClr val="000000"/>
                </a:solidFill>
                <a:latin typeface="Times New Roman"/>
                <a:ea typeface="Times New Roman"/>
                <a:cs typeface="Times New Roman"/>
                <a:sym typeface="Times New Roman"/>
              </a:rPr>
              <a:t>Feature Engineering:</a:t>
            </a:r>
            <a:endParaRPr sz="1400" b="1">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Split </a:t>
            </a:r>
            <a:r>
              <a:rPr lang="en-GB" b="1">
                <a:solidFill>
                  <a:srgbClr val="000000"/>
                </a:solidFill>
                <a:latin typeface="Times New Roman"/>
                <a:ea typeface="Times New Roman"/>
                <a:cs typeface="Times New Roman"/>
                <a:sym typeface="Times New Roman"/>
              </a:rPr>
              <a:t>'Blood Pressure'</a:t>
            </a:r>
            <a:r>
              <a:rPr lang="en-GB">
                <a:solidFill>
                  <a:srgbClr val="000000"/>
                </a:solidFill>
                <a:latin typeface="Times New Roman"/>
                <a:ea typeface="Times New Roman"/>
                <a:cs typeface="Times New Roman"/>
                <a:sym typeface="Times New Roman"/>
              </a:rPr>
              <a:t> into </a:t>
            </a:r>
            <a:r>
              <a:rPr lang="en-GB" b="1">
                <a:solidFill>
                  <a:srgbClr val="000000"/>
                </a:solidFill>
                <a:latin typeface="Times New Roman"/>
                <a:ea typeface="Times New Roman"/>
                <a:cs typeface="Times New Roman"/>
                <a:sym typeface="Times New Roman"/>
              </a:rPr>
              <a:t>Systolic</a:t>
            </a:r>
            <a:r>
              <a:rPr lang="en-GB">
                <a:solidFill>
                  <a:srgbClr val="000000"/>
                </a:solidFill>
                <a:latin typeface="Times New Roman"/>
                <a:ea typeface="Times New Roman"/>
                <a:cs typeface="Times New Roman"/>
                <a:sym typeface="Times New Roman"/>
              </a:rPr>
              <a:t> and </a:t>
            </a:r>
            <a:r>
              <a:rPr lang="en-GB" b="1">
                <a:solidFill>
                  <a:srgbClr val="000000"/>
                </a:solidFill>
                <a:latin typeface="Times New Roman"/>
                <a:ea typeface="Times New Roman"/>
                <a:cs typeface="Times New Roman"/>
                <a:sym typeface="Times New Roman"/>
              </a:rPr>
              <a:t>Diastolic</a:t>
            </a:r>
            <a:r>
              <a:rPr lang="en-GB">
                <a:solidFill>
                  <a:srgbClr val="000000"/>
                </a:solidFill>
                <a:latin typeface="Times New Roman"/>
                <a:ea typeface="Times New Roman"/>
                <a:cs typeface="Times New Roman"/>
                <a:sym typeface="Times New Roman"/>
              </a:rPr>
              <a:t> columns.</a:t>
            </a:r>
            <a:endParaRPr>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GB" sz="1400" b="1">
                <a:solidFill>
                  <a:srgbClr val="000000"/>
                </a:solidFill>
                <a:latin typeface="Times New Roman"/>
                <a:ea typeface="Times New Roman"/>
                <a:cs typeface="Times New Roman"/>
                <a:sym typeface="Times New Roman"/>
              </a:rPr>
              <a:t>Encoding Categorical Variables:</a:t>
            </a:r>
            <a:endParaRPr sz="1400" b="1">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Converted </a:t>
            </a:r>
            <a:r>
              <a:rPr lang="en-GB" b="1">
                <a:solidFill>
                  <a:srgbClr val="000000"/>
                </a:solidFill>
                <a:latin typeface="Times New Roman"/>
                <a:ea typeface="Times New Roman"/>
                <a:cs typeface="Times New Roman"/>
                <a:sym typeface="Times New Roman"/>
              </a:rPr>
              <a:t>Gender</a:t>
            </a:r>
            <a:r>
              <a:rPr lang="en-GB">
                <a:solidFill>
                  <a:srgbClr val="000000"/>
                </a:solidFill>
                <a:latin typeface="Times New Roman"/>
                <a:ea typeface="Times New Roman"/>
                <a:cs typeface="Times New Roman"/>
                <a:sym typeface="Times New Roman"/>
              </a:rPr>
              <a:t> to numeric values using </a:t>
            </a:r>
            <a:r>
              <a:rPr lang="en-GB" b="1">
                <a:solidFill>
                  <a:srgbClr val="000000"/>
                </a:solidFill>
                <a:latin typeface="Times New Roman"/>
                <a:ea typeface="Times New Roman"/>
                <a:cs typeface="Times New Roman"/>
                <a:sym typeface="Times New Roman"/>
              </a:rPr>
              <a:t>Label Encoding</a:t>
            </a:r>
            <a:r>
              <a:rPr lang="en-GB">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400" b="1">
                <a:solidFill>
                  <a:srgbClr val="000000"/>
                </a:solidFill>
                <a:latin typeface="Times New Roman"/>
                <a:ea typeface="Times New Roman"/>
                <a:cs typeface="Times New Roman"/>
                <a:sym typeface="Times New Roman"/>
              </a:rPr>
              <a:t>Outcome:</a:t>
            </a: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Dataset ready for analysis, ensuring improved model accuracy and consistency.</a:t>
            </a:r>
            <a:endParaRPr sz="1400" b="1">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Confusion matrix</a:t>
            </a:r>
            <a:endParaRPr>
              <a:latin typeface="Times New Roman"/>
              <a:ea typeface="Times New Roman"/>
              <a:cs typeface="Times New Roman"/>
              <a:sym typeface="Times New Roman"/>
            </a:endParaRPr>
          </a:p>
        </p:txBody>
      </p:sp>
      <p:sp>
        <p:nvSpPr>
          <p:cNvPr id="162" name="Google Shape;162;p25"/>
          <p:cNvSpPr txBox="1">
            <a:spLocks noGrp="1"/>
          </p:cNvSpPr>
          <p:nvPr>
            <p:ph type="body" idx="1"/>
          </p:nvPr>
        </p:nvSpPr>
        <p:spPr>
          <a:xfrm>
            <a:off x="311700" y="12142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Class 0 (None):</a:t>
            </a:r>
            <a:r>
              <a:rPr lang="en-GB">
                <a:solidFill>
                  <a:srgbClr val="000000"/>
                </a:solidFill>
                <a:latin typeface="Times New Roman"/>
                <a:ea typeface="Times New Roman"/>
                <a:cs typeface="Times New Roman"/>
                <a:sym typeface="Times New Roman"/>
              </a:rPr>
              <a:t> Low accuracy with 8 TPs and 7 FNs.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Class 1 (Sleep Apnea):</a:t>
            </a:r>
            <a:r>
              <a:rPr lang="en-GB">
                <a:solidFill>
                  <a:srgbClr val="000000"/>
                </a:solidFill>
                <a:latin typeface="Times New Roman"/>
                <a:ea typeface="Times New Roman"/>
                <a:cs typeface="Times New Roman"/>
                <a:sym typeface="Times New Roman"/>
              </a:rPr>
              <a:t> High accuracy with 36 TPs, but 14 FPs.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Class 2 (Insomnia):</a:t>
            </a:r>
            <a:r>
              <a:rPr lang="en-GB">
                <a:solidFill>
                  <a:srgbClr val="000000"/>
                </a:solidFill>
                <a:latin typeface="Times New Roman"/>
                <a:ea typeface="Times New Roman"/>
                <a:cs typeface="Times New Roman"/>
                <a:sym typeface="Times New Roman"/>
              </a:rPr>
              <a:t> Moderate accuracy, 9 TPs and 2 FPs.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Precision Issues:</a:t>
            </a:r>
            <a:r>
              <a:rPr lang="en-GB">
                <a:solidFill>
                  <a:srgbClr val="000000"/>
                </a:solidFill>
                <a:latin typeface="Times New Roman"/>
                <a:ea typeface="Times New Roman"/>
                <a:cs typeface="Times New Roman"/>
                <a:sym typeface="Times New Roman"/>
              </a:rPr>
              <a:t> Class 0 and Class 2 struggle with false positives.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Best Performance:</a:t>
            </a:r>
            <a:r>
              <a:rPr lang="en-GB">
                <a:solidFill>
                  <a:srgbClr val="000000"/>
                </a:solidFill>
                <a:latin typeface="Times New Roman"/>
                <a:ea typeface="Times New Roman"/>
                <a:cs typeface="Times New Roman"/>
                <a:sym typeface="Times New Roman"/>
              </a:rPr>
              <a:t> Class 1 shows the strongest detection capability.</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b="1">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68" name="Google Shape;16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400" b="1">
                <a:solidFill>
                  <a:srgbClr val="000000"/>
                </a:solidFill>
                <a:latin typeface="Times New Roman"/>
                <a:ea typeface="Times New Roman"/>
                <a:cs typeface="Times New Roman"/>
                <a:sym typeface="Times New Roman"/>
              </a:rPr>
              <a:t>Objective:</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400">
                <a:solidFill>
                  <a:srgbClr val="000000"/>
                </a:solidFill>
                <a:latin typeface="Times New Roman"/>
                <a:ea typeface="Times New Roman"/>
                <a:cs typeface="Times New Roman"/>
                <a:sym typeface="Times New Roman"/>
              </a:rPr>
              <a:t>Classify </a:t>
            </a:r>
            <a:r>
              <a:rPr lang="en-GB" sz="1400" b="1">
                <a:solidFill>
                  <a:srgbClr val="000000"/>
                </a:solidFill>
                <a:latin typeface="Times New Roman"/>
                <a:ea typeface="Times New Roman"/>
                <a:cs typeface="Times New Roman"/>
                <a:sym typeface="Times New Roman"/>
              </a:rPr>
              <a:t>Sleep Disorders</a:t>
            </a:r>
            <a:r>
              <a:rPr lang="en-GB" sz="1400">
                <a:solidFill>
                  <a:srgbClr val="000000"/>
                </a:solidFill>
                <a:latin typeface="Times New Roman"/>
                <a:ea typeface="Times New Roman"/>
                <a:cs typeface="Times New Roman"/>
                <a:sym typeface="Times New Roman"/>
              </a:rPr>
              <a:t> using selected independent variables(Sleep Duration, Stress Level, Physical Activity Level) for better accuracy.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400" b="1">
                <a:solidFill>
                  <a:srgbClr val="000000"/>
                </a:solidFill>
                <a:latin typeface="Times New Roman"/>
                <a:ea typeface="Times New Roman"/>
                <a:cs typeface="Times New Roman"/>
                <a:sym typeface="Times New Roman"/>
              </a:rPr>
              <a:t>Logistic Regression Results:</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Overall Accuracy: 71%</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Strengths: Good at identifying Sleep Apnea cases.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Weaknesses: Struggled with correctly predicting "None" and distinguishing "Insomnia."</a:t>
            </a:r>
            <a:endParaRPr sz="1400">
              <a:solidFill>
                <a:srgbClr val="000000"/>
              </a:solidFill>
              <a:latin typeface="Times New Roman"/>
              <a:ea typeface="Times New Roman"/>
              <a:cs typeface="Times New Roman"/>
              <a:sym typeface="Times New Roman"/>
            </a:endParaRPr>
          </a:p>
          <a:p>
            <a:pPr marL="914400" lvl="0" indent="0" algn="l" rtl="0">
              <a:spcBef>
                <a:spcPts val="1200"/>
              </a:spcBef>
              <a:spcAft>
                <a:spcPts val="1200"/>
              </a:spcAft>
              <a:buNone/>
            </a:pPr>
            <a:endParaRPr sz="1400">
              <a:latin typeface="Times New Roman"/>
              <a:ea typeface="Times New Roman"/>
              <a:cs typeface="Times New Roman"/>
              <a:sym typeface="Times New Roman"/>
            </a:endParaRPr>
          </a:p>
        </p:txBody>
      </p:sp>
      <p:pic>
        <p:nvPicPr>
          <p:cNvPr id="169" name="Google Shape;169;p26"/>
          <p:cNvPicPr preferRelativeResize="0"/>
          <p:nvPr/>
        </p:nvPicPr>
        <p:blipFill>
          <a:blip r:embed="rId3">
            <a:alphaModFix/>
          </a:blip>
          <a:stretch>
            <a:fillRect/>
          </a:stretch>
        </p:blipFill>
        <p:spPr>
          <a:xfrm>
            <a:off x="3647175" y="2173474"/>
            <a:ext cx="5432626" cy="100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683088" y="975788"/>
            <a:ext cx="6276975" cy="300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body" idx="1"/>
          </p:nvPr>
        </p:nvSpPr>
        <p:spPr>
          <a:xfrm>
            <a:off x="311700" y="463800"/>
            <a:ext cx="8520600" cy="41052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Linear Regression</a:t>
            </a:r>
            <a:endParaRPr sz="3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Objective: </a:t>
            </a:r>
            <a:r>
              <a:rPr lang="en-GB" sz="1600">
                <a:solidFill>
                  <a:srgbClr val="000000"/>
                </a:solidFill>
                <a:latin typeface="Times New Roman"/>
                <a:ea typeface="Times New Roman"/>
                <a:cs typeface="Times New Roman"/>
                <a:sym typeface="Times New Roman"/>
              </a:rPr>
              <a:t> To explore the relationship between </a:t>
            </a:r>
            <a:r>
              <a:rPr lang="en-GB" sz="1600" b="1">
                <a:solidFill>
                  <a:srgbClr val="000000"/>
                </a:solidFill>
                <a:latin typeface="Times New Roman"/>
                <a:ea typeface="Times New Roman"/>
                <a:cs typeface="Times New Roman"/>
                <a:sym typeface="Times New Roman"/>
              </a:rPr>
              <a:t>Sleep Duration</a:t>
            </a:r>
            <a:r>
              <a:rPr lang="en-GB" sz="1600">
                <a:solidFill>
                  <a:srgbClr val="000000"/>
                </a:solidFill>
                <a:latin typeface="Times New Roman"/>
                <a:ea typeface="Times New Roman"/>
                <a:cs typeface="Times New Roman"/>
                <a:sym typeface="Times New Roman"/>
              </a:rPr>
              <a:t> (independent variable) and </a:t>
            </a:r>
            <a:r>
              <a:rPr lang="en-GB" sz="1600" b="1">
                <a:solidFill>
                  <a:srgbClr val="000000"/>
                </a:solidFill>
                <a:latin typeface="Times New Roman"/>
                <a:ea typeface="Times New Roman"/>
                <a:cs typeface="Times New Roman"/>
                <a:sym typeface="Times New Roman"/>
              </a:rPr>
              <a:t>Heart Rate</a:t>
            </a:r>
            <a:r>
              <a:rPr lang="en-GB" sz="1600">
                <a:solidFill>
                  <a:srgbClr val="000000"/>
                </a:solidFill>
                <a:latin typeface="Times New Roman"/>
                <a:ea typeface="Times New Roman"/>
                <a:cs typeface="Times New Roman"/>
                <a:sym typeface="Times New Roman"/>
              </a:rPr>
              <a:t> (dependent variable) using a Linear Regression model.</a:t>
            </a:r>
            <a:endParaRPr sz="160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Results:</a:t>
            </a:r>
            <a:endParaRPr sz="1600" b="1">
              <a:solidFill>
                <a:srgbClr val="000000"/>
              </a:solidFill>
              <a:latin typeface="Times New Roman"/>
              <a:ea typeface="Times New Roman"/>
              <a:cs typeface="Times New Roman"/>
              <a:sym typeface="Times New Roman"/>
            </a:endParaRPr>
          </a:p>
          <a:p>
            <a:pPr marL="457200" lvl="0" indent="-330200" algn="just" rtl="0">
              <a:spcBef>
                <a:spcPts val="120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MSE (Mean Squared Error):</a:t>
            </a:r>
            <a:r>
              <a:rPr lang="en-GB" sz="1600">
                <a:solidFill>
                  <a:srgbClr val="000000"/>
                </a:solidFill>
                <a:latin typeface="Times New Roman"/>
                <a:ea typeface="Times New Roman"/>
                <a:cs typeface="Times New Roman"/>
                <a:sym typeface="Times New Roman"/>
              </a:rPr>
              <a:t> 14.28</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Indicates significant prediction errors.</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R² (Coefficient of Determination):</a:t>
            </a:r>
            <a:r>
              <a:rPr lang="en-GB" sz="1600">
                <a:solidFill>
                  <a:srgbClr val="000000"/>
                </a:solidFill>
                <a:latin typeface="Times New Roman"/>
                <a:ea typeface="Times New Roman"/>
                <a:cs typeface="Times New Roman"/>
                <a:sym typeface="Times New Roman"/>
              </a:rPr>
              <a:t> 27.8%</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Suggests the model captures only a small portion of variability in sleep outcomes.</a:t>
            </a:r>
            <a:endParaRPr sz="1600">
              <a:latin typeface="Times New Roman"/>
              <a:ea typeface="Times New Roman"/>
              <a:cs typeface="Times New Roman"/>
              <a:sym typeface="Times New Roman"/>
            </a:endParaRPr>
          </a:p>
          <a:p>
            <a:pPr marL="0" lvl="0" indent="0" algn="just"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4273000" y="679450"/>
            <a:ext cx="4120525" cy="3240625"/>
          </a:xfrm>
          <a:prstGeom prst="rect">
            <a:avLst/>
          </a:prstGeom>
          <a:noFill/>
          <a:ln>
            <a:noFill/>
          </a:ln>
        </p:spPr>
      </p:pic>
      <p:sp>
        <p:nvSpPr>
          <p:cNvPr id="185" name="Google Shape;185;p29"/>
          <p:cNvSpPr txBox="1"/>
          <p:nvPr/>
        </p:nvSpPr>
        <p:spPr>
          <a:xfrm>
            <a:off x="470200" y="1157600"/>
            <a:ext cx="3672300" cy="1847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0"/>
              </a:spcBef>
              <a:spcAft>
                <a:spcPts val="0"/>
              </a:spcAft>
              <a:buSzPts val="1600"/>
              <a:buFont typeface="Times New Roman"/>
              <a:buChar char="●"/>
            </a:pPr>
            <a:r>
              <a:rPr lang="en-GB" sz="1600" b="1">
                <a:latin typeface="Times New Roman"/>
                <a:ea typeface="Times New Roman"/>
                <a:cs typeface="Times New Roman"/>
                <a:sym typeface="Times New Roman"/>
              </a:rPr>
              <a:t>Trend</a:t>
            </a:r>
            <a:r>
              <a:rPr lang="en-GB" sz="1600">
                <a:latin typeface="Times New Roman"/>
                <a:ea typeface="Times New Roman"/>
                <a:cs typeface="Times New Roman"/>
                <a:sym typeface="Times New Roman"/>
              </a:rPr>
              <a:t>: Longer sleep duration</a:t>
            </a:r>
            <a:br>
              <a:rPr lang="en-GB" sz="1600">
                <a:latin typeface="Times New Roman"/>
                <a:ea typeface="Times New Roman"/>
                <a:cs typeface="Times New Roman"/>
                <a:sym typeface="Times New Roman"/>
              </a:rPr>
            </a:br>
            <a:r>
              <a:rPr lang="en-GB" sz="1600">
                <a:latin typeface="Times New Roman"/>
                <a:ea typeface="Times New Roman"/>
                <a:cs typeface="Times New Roman"/>
                <a:sym typeface="Times New Roman"/>
              </a:rPr>
              <a:t>correlates with lower heart rate.</a:t>
            </a:r>
            <a:endParaRPr sz="16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b="1">
                <a:latin typeface="Times New Roman"/>
                <a:ea typeface="Times New Roman"/>
                <a:cs typeface="Times New Roman"/>
                <a:sym typeface="Times New Roman"/>
              </a:rPr>
              <a:t>Variance</a:t>
            </a:r>
            <a:r>
              <a:rPr lang="en-GB" sz="1600">
                <a:latin typeface="Times New Roman"/>
                <a:ea typeface="Times New Roman"/>
                <a:cs typeface="Times New Roman"/>
                <a:sym typeface="Times New Roman"/>
              </a:rPr>
              <a:t>: Heart rate is influenced by factors beyond sleep duration.</a:t>
            </a:r>
            <a:endParaRPr sz="16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b="1">
                <a:latin typeface="Times New Roman"/>
                <a:ea typeface="Times New Roman"/>
                <a:cs typeface="Times New Roman"/>
                <a:sym typeface="Times New Roman"/>
              </a:rPr>
              <a:t>Model Fit</a:t>
            </a:r>
            <a:r>
              <a:rPr lang="en-GB" sz="1600">
                <a:latin typeface="Times New Roman"/>
                <a:ea typeface="Times New Roman"/>
                <a:cs typeface="Times New Roman"/>
                <a:sym typeface="Times New Roman"/>
              </a:rPr>
              <a:t>: Linear model shows the trend but isn't a strong predictor.</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KNN </a:t>
            </a:r>
            <a:endParaRPr>
              <a:latin typeface="Times New Roman"/>
              <a:ea typeface="Times New Roman"/>
              <a:cs typeface="Times New Roman"/>
              <a:sym typeface="Times New Roman"/>
            </a:endParaRPr>
          </a:p>
        </p:txBody>
      </p:sp>
      <p:sp>
        <p:nvSpPr>
          <p:cNvPr id="191" name="Google Shape;191;p30"/>
          <p:cNvSpPr txBox="1">
            <a:spLocks noGrp="1"/>
          </p:cNvSpPr>
          <p:nvPr>
            <p:ph type="body" idx="1"/>
          </p:nvPr>
        </p:nvSpPr>
        <p:spPr>
          <a:xfrm>
            <a:off x="311700" y="955900"/>
            <a:ext cx="8520600" cy="3612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Objective:</a:t>
            </a:r>
            <a:endParaRPr sz="16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a:solidFill>
                  <a:srgbClr val="000000"/>
                </a:solidFill>
                <a:latin typeface="Times New Roman"/>
                <a:ea typeface="Times New Roman"/>
                <a:cs typeface="Times New Roman"/>
                <a:sym typeface="Times New Roman"/>
              </a:rPr>
              <a:t>Classify sleep disorders based on heart rate and physical activity level using the K-Nearest Neighbors (KNN) algorithm.</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K-Nearest Neighbors (KNN):</a:t>
            </a:r>
            <a:endParaRPr sz="1600" b="1">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Optimal K Value:</a:t>
            </a:r>
            <a:r>
              <a:rPr lang="en-GB" sz="1600">
                <a:solidFill>
                  <a:srgbClr val="000000"/>
                </a:solidFill>
                <a:latin typeface="Times New Roman"/>
                <a:ea typeface="Times New Roman"/>
                <a:cs typeface="Times New Roman"/>
                <a:sym typeface="Times New Roman"/>
              </a:rPr>
              <a:t> 5 (determined using the Elbow Method).</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GB" sz="1600" b="1">
                <a:solidFill>
                  <a:srgbClr val="000000"/>
                </a:solidFill>
                <a:latin typeface="Times New Roman"/>
                <a:ea typeface="Times New Roman"/>
                <a:cs typeface="Times New Roman"/>
                <a:sym typeface="Times New Roman"/>
              </a:rPr>
              <a:t>Accuracy:</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Training: 92.31%</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Testing: 86.67%</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Insights:</a:t>
            </a:r>
            <a:r>
              <a:rPr lang="en-GB" sz="1600">
                <a:solidFill>
                  <a:srgbClr val="000000"/>
                </a:solidFill>
                <a:latin typeface="Times New Roman"/>
                <a:ea typeface="Times New Roman"/>
                <a:cs typeface="Times New Roman"/>
                <a:sym typeface="Times New Roman"/>
              </a:rPr>
              <a:t> Captures data complexity well but has slight overfitting.</a:t>
            </a:r>
            <a:endParaRPr sz="1600">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311700" y="182400"/>
            <a:ext cx="8520600" cy="43866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endParaRPr sz="1600" b="1">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b="1">
                <a:solidFill>
                  <a:srgbClr val="000000"/>
                </a:solidFill>
                <a:latin typeface="Times New Roman"/>
                <a:ea typeface="Times New Roman"/>
                <a:cs typeface="Times New Roman"/>
                <a:sym typeface="Times New Roman"/>
              </a:rPr>
              <a:t>Model Type:</a:t>
            </a:r>
            <a:br>
              <a:rPr lang="en-GB" sz="1600" b="1">
                <a:solidFill>
                  <a:srgbClr val="000000"/>
                </a:solidFill>
                <a:latin typeface="Times New Roman"/>
                <a:ea typeface="Times New Roman"/>
                <a:cs typeface="Times New Roman"/>
                <a:sym typeface="Times New Roman"/>
              </a:rPr>
            </a:br>
            <a:r>
              <a:rPr lang="en-GB" sz="1600" b="1">
                <a:solidFill>
                  <a:srgbClr val="000000"/>
                </a:solidFill>
                <a:latin typeface="Times New Roman"/>
                <a:ea typeface="Times New Roman"/>
                <a:cs typeface="Times New Roman"/>
                <a:sym typeface="Times New Roman"/>
              </a:rPr>
              <a:t>	</a:t>
            </a:r>
            <a:r>
              <a:rPr lang="en-GB" sz="1600">
                <a:solidFill>
                  <a:srgbClr val="000000"/>
                </a:solidFill>
                <a:latin typeface="Times New Roman"/>
                <a:ea typeface="Times New Roman"/>
                <a:cs typeface="Times New Roman"/>
                <a:sym typeface="Times New Roman"/>
              </a:rPr>
              <a:t>K-Nearest Neighbors (KNN), recognized for its ability to capture complex patterns in data.</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b="1">
                <a:solidFill>
                  <a:srgbClr val="000000"/>
                </a:solidFill>
                <a:latin typeface="Times New Roman"/>
                <a:ea typeface="Times New Roman"/>
                <a:cs typeface="Times New Roman"/>
                <a:sym typeface="Times New Roman"/>
              </a:rPr>
              <a:t>Performance Metrics:</a:t>
            </a:r>
            <a:endParaRPr sz="1600" b="1">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Training Accuracy:</a:t>
            </a:r>
            <a:r>
              <a:rPr lang="en-GB" sz="1600">
                <a:solidFill>
                  <a:srgbClr val="000000"/>
                </a:solidFill>
                <a:latin typeface="Times New Roman"/>
                <a:ea typeface="Times New Roman"/>
                <a:cs typeface="Times New Roman"/>
                <a:sym typeface="Times New Roman"/>
              </a:rPr>
              <a:t> 92.31% - Indicates effective learning and adaptability to the training dataset.</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Test Accuracy:</a:t>
            </a:r>
            <a:r>
              <a:rPr lang="en-GB" sz="1600">
                <a:solidFill>
                  <a:srgbClr val="000000"/>
                </a:solidFill>
                <a:latin typeface="Times New Roman"/>
                <a:ea typeface="Times New Roman"/>
                <a:cs typeface="Times New Roman"/>
                <a:sym typeface="Times New Roman"/>
              </a:rPr>
              <a:t> 86.67% - Reflects good generalization performance on unseen data.</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Insight:</a:t>
            </a:r>
            <a:br>
              <a:rPr lang="en-GB" sz="1600" b="1">
                <a:solidFill>
                  <a:srgbClr val="000000"/>
                </a:solidFill>
                <a:latin typeface="Times New Roman"/>
                <a:ea typeface="Times New Roman"/>
                <a:cs typeface="Times New Roman"/>
                <a:sym typeface="Times New Roman"/>
              </a:rPr>
            </a:br>
            <a:r>
              <a:rPr lang="en-GB" sz="1600" b="1">
                <a:solidFill>
                  <a:srgbClr val="000000"/>
                </a:solidFill>
                <a:latin typeface="Times New Roman"/>
                <a:ea typeface="Times New Roman"/>
                <a:cs typeface="Times New Roman"/>
                <a:sym typeface="Times New Roman"/>
              </a:rPr>
              <a:t>	</a:t>
            </a:r>
            <a:r>
              <a:rPr lang="en-GB" sz="1600">
                <a:solidFill>
                  <a:srgbClr val="000000"/>
                </a:solidFill>
                <a:latin typeface="Times New Roman"/>
                <a:ea typeface="Times New Roman"/>
                <a:cs typeface="Times New Roman"/>
                <a:sym typeface="Times New Roman"/>
              </a:rPr>
              <a:t>The slight drop in test accuracy suggests minor overfitting, where the model may be overly tailored to specific training data patterns.</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b="1">
                <a:solidFill>
                  <a:srgbClr val="000000"/>
                </a:solidFill>
                <a:latin typeface="Times New Roman"/>
                <a:ea typeface="Times New Roman"/>
                <a:cs typeface="Times New Roman"/>
                <a:sym typeface="Times New Roman"/>
              </a:rPr>
              <a:t>Overall:</a:t>
            </a:r>
            <a:br>
              <a:rPr lang="en-GB" sz="1600" b="1">
                <a:solidFill>
                  <a:srgbClr val="000000"/>
                </a:solidFill>
                <a:latin typeface="Times New Roman"/>
                <a:ea typeface="Times New Roman"/>
                <a:cs typeface="Times New Roman"/>
                <a:sym typeface="Times New Roman"/>
              </a:rPr>
            </a:br>
            <a:r>
              <a:rPr lang="en-GB" sz="1600" b="1">
                <a:solidFill>
                  <a:srgbClr val="000000"/>
                </a:solidFill>
                <a:latin typeface="Times New Roman"/>
                <a:ea typeface="Times New Roman"/>
                <a:cs typeface="Times New Roman"/>
                <a:sym typeface="Times New Roman"/>
              </a:rPr>
              <a:t>	</a:t>
            </a:r>
            <a:r>
              <a:rPr lang="en-GB" sz="1600">
                <a:solidFill>
                  <a:srgbClr val="000000"/>
                </a:solidFill>
                <a:latin typeface="Times New Roman"/>
                <a:ea typeface="Times New Roman"/>
                <a:cs typeface="Times New Roman"/>
                <a:sym typeface="Times New Roman"/>
              </a:rPr>
              <a:t>Despite minor overfitting, the KNN model demonstrates strong performance and reliability on new data.</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600" b="1">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0"/>
              </a:spcAft>
              <a:buNone/>
            </a:pP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92" name="Google Shape;92;p14"/>
          <p:cNvSpPr txBox="1">
            <a:spLocks noGrp="1"/>
          </p:cNvSpPr>
          <p:nvPr>
            <p:ph type="body" idx="1"/>
          </p:nvPr>
        </p:nvSpPr>
        <p:spPr>
          <a:xfrm>
            <a:off x="311700" y="814975"/>
            <a:ext cx="8520600" cy="34878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120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Data Description</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Scatter Plot Analysis</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Feature Selection</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Exploratory Data Analysis</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Predictive Models</a:t>
            </a:r>
            <a:br>
              <a:rPr lang="en-GB" sz="1600">
                <a:solidFill>
                  <a:srgbClr val="000000"/>
                </a:solidFill>
                <a:latin typeface="Times New Roman"/>
                <a:ea typeface="Times New Roman"/>
                <a:cs typeface="Times New Roman"/>
                <a:sym typeface="Times New Roman"/>
              </a:rPr>
            </a:br>
            <a:r>
              <a:rPr lang="en-GB" sz="1600">
                <a:solidFill>
                  <a:srgbClr val="000000"/>
                </a:solidFill>
                <a:latin typeface="Times New Roman"/>
                <a:ea typeface="Times New Roman"/>
                <a:cs typeface="Times New Roman"/>
                <a:sym typeface="Times New Roman"/>
              </a:rPr>
              <a:t>Logistic Regression | Linear Regression | K-Nearest Neighbors (KNN)</a:t>
            </a:r>
            <a:br>
              <a:rPr lang="en-GB" sz="1600">
                <a:solidFill>
                  <a:srgbClr val="000000"/>
                </a:solidFill>
                <a:latin typeface="Times New Roman"/>
                <a:ea typeface="Times New Roman"/>
                <a:cs typeface="Times New Roman"/>
                <a:sym typeface="Times New Roman"/>
              </a:rPr>
            </a:br>
            <a:r>
              <a:rPr lang="en-GB" sz="1600">
                <a:solidFill>
                  <a:srgbClr val="000000"/>
                </a:solidFill>
                <a:latin typeface="Times New Roman"/>
                <a:ea typeface="Times New Roman"/>
                <a:cs typeface="Times New Roman"/>
                <a:sym typeface="Times New Roman"/>
              </a:rPr>
              <a:t>Naive Bayes | Support Vector Machines (SVM) | Random Forest</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Conclusion</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References</a:t>
            </a:r>
            <a:endParaRPr sz="1600">
              <a:solidFill>
                <a:srgbClr val="000000"/>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rgbClr val="000000"/>
              </a:buClr>
              <a:buSzPts val="1600"/>
              <a:buFont typeface="Times New Roman"/>
              <a:buAutoNum type="arabicPeriod"/>
            </a:pPr>
            <a:r>
              <a:rPr lang="en-GB" sz="1600">
                <a:solidFill>
                  <a:srgbClr val="000000"/>
                </a:solidFill>
                <a:latin typeface="Times New Roman"/>
                <a:ea typeface="Times New Roman"/>
                <a:cs typeface="Times New Roman"/>
                <a:sym typeface="Times New Roman"/>
              </a:rPr>
              <a:t>Contribution</a:t>
            </a:r>
            <a:endParaRPr sz="1600">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4127175" y="492675"/>
            <a:ext cx="4392225" cy="2955324"/>
          </a:xfrm>
          <a:prstGeom prst="rect">
            <a:avLst/>
          </a:prstGeom>
          <a:noFill/>
          <a:ln>
            <a:noFill/>
          </a:ln>
        </p:spPr>
      </p:pic>
      <p:sp>
        <p:nvSpPr>
          <p:cNvPr id="202" name="Google Shape;202;p32"/>
          <p:cNvSpPr txBox="1"/>
          <p:nvPr/>
        </p:nvSpPr>
        <p:spPr>
          <a:xfrm>
            <a:off x="388850" y="1122375"/>
            <a:ext cx="3738300" cy="240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a:highlight>
                  <a:srgbClr val="FFFFFF"/>
                </a:highlight>
                <a:latin typeface="Times New Roman"/>
                <a:ea typeface="Times New Roman"/>
                <a:cs typeface="Times New Roman"/>
                <a:sym typeface="Times New Roman"/>
              </a:rPr>
              <a:t>The graph shows a sharp drop from k = 1 to k = 5, and after k = 5, the slope starts to flatten out. After k = 5, the improvements in error reduction become less significant, which is why it is typically considered the "elbow" point where you stop gaining much benefit by increasing k. Thus, based on the shape of this curve, k = 5 seems to be the optimal value.</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1574138" y="384763"/>
            <a:ext cx="5172075" cy="412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body" idx="1"/>
          </p:nvPr>
        </p:nvSpPr>
        <p:spPr>
          <a:xfrm>
            <a:off x="311700" y="557600"/>
            <a:ext cx="8520600" cy="4011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Naive Bayes</a:t>
            </a:r>
            <a:endParaRPr sz="3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6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700" b="1">
                <a:solidFill>
                  <a:srgbClr val="000000"/>
                </a:solidFill>
                <a:latin typeface="Times New Roman"/>
                <a:ea typeface="Times New Roman"/>
                <a:cs typeface="Times New Roman"/>
                <a:sym typeface="Times New Roman"/>
              </a:rPr>
              <a:t>Naive Bayes (NB):</a:t>
            </a:r>
            <a:endParaRPr sz="1700" b="1">
              <a:solidFill>
                <a:srgbClr val="000000"/>
              </a:solidFill>
              <a:latin typeface="Times New Roman"/>
              <a:ea typeface="Times New Roman"/>
              <a:cs typeface="Times New Roman"/>
              <a:sym typeface="Times New Roman"/>
            </a:endParaRPr>
          </a:p>
          <a:p>
            <a:pPr marL="457200" lvl="0" indent="-336550" algn="just" rtl="0">
              <a:spcBef>
                <a:spcPts val="1200"/>
              </a:spcBef>
              <a:spcAft>
                <a:spcPts val="0"/>
              </a:spcAft>
              <a:buClr>
                <a:srgbClr val="000000"/>
              </a:buClr>
              <a:buSzPts val="1700"/>
              <a:buFont typeface="Arial"/>
              <a:buChar char="●"/>
            </a:pPr>
            <a:r>
              <a:rPr lang="en-GB" sz="1700" b="1">
                <a:solidFill>
                  <a:srgbClr val="000000"/>
                </a:solidFill>
                <a:latin typeface="Times New Roman"/>
                <a:ea typeface="Times New Roman"/>
                <a:cs typeface="Times New Roman"/>
                <a:sym typeface="Times New Roman"/>
              </a:rPr>
              <a:t>Accuracy:</a:t>
            </a:r>
            <a:r>
              <a:rPr lang="en-GB" sz="1700">
                <a:solidFill>
                  <a:srgbClr val="000000"/>
                </a:solidFill>
                <a:latin typeface="Times New Roman"/>
                <a:ea typeface="Times New Roman"/>
                <a:cs typeface="Times New Roman"/>
                <a:sym typeface="Times New Roman"/>
              </a:rPr>
              <a:t> Moderate (60-70%).</a:t>
            </a:r>
            <a:endParaRPr sz="1700">
              <a:solidFill>
                <a:srgbClr val="000000"/>
              </a:solidFill>
              <a:latin typeface="Times New Roman"/>
              <a:ea typeface="Times New Roman"/>
              <a:cs typeface="Times New Roman"/>
              <a:sym typeface="Times New Roman"/>
            </a:endParaRPr>
          </a:p>
          <a:p>
            <a:pPr marL="457200" lvl="0" indent="-336550" algn="just" rtl="0">
              <a:spcBef>
                <a:spcPts val="0"/>
              </a:spcBef>
              <a:spcAft>
                <a:spcPts val="0"/>
              </a:spcAft>
              <a:buClr>
                <a:srgbClr val="000000"/>
              </a:buClr>
              <a:buSzPts val="1700"/>
              <a:buFont typeface="Arial"/>
              <a:buChar char="●"/>
            </a:pPr>
            <a:r>
              <a:rPr lang="en-GB" sz="1700" b="1">
                <a:solidFill>
                  <a:srgbClr val="000000"/>
                </a:solidFill>
                <a:latin typeface="Times New Roman"/>
                <a:ea typeface="Times New Roman"/>
                <a:cs typeface="Times New Roman"/>
                <a:sym typeface="Times New Roman"/>
              </a:rPr>
              <a:t>Strengths:</a:t>
            </a:r>
            <a:r>
              <a:rPr lang="en-GB" sz="1700">
                <a:solidFill>
                  <a:srgbClr val="000000"/>
                </a:solidFill>
                <a:latin typeface="Times New Roman"/>
                <a:ea typeface="Times New Roman"/>
                <a:cs typeface="Times New Roman"/>
                <a:sym typeface="Times New Roman"/>
              </a:rPr>
              <a:t> Balances precision and recall across classes.</a:t>
            </a:r>
            <a:endParaRPr sz="1700">
              <a:solidFill>
                <a:srgbClr val="000000"/>
              </a:solidFill>
              <a:latin typeface="Times New Roman"/>
              <a:ea typeface="Times New Roman"/>
              <a:cs typeface="Times New Roman"/>
              <a:sym typeface="Times New Roman"/>
            </a:endParaRPr>
          </a:p>
          <a:p>
            <a:pPr marL="457200" lvl="0" indent="-336550" algn="just" rtl="0">
              <a:spcBef>
                <a:spcPts val="0"/>
              </a:spcBef>
              <a:spcAft>
                <a:spcPts val="0"/>
              </a:spcAft>
              <a:buClr>
                <a:srgbClr val="000000"/>
              </a:buClr>
              <a:buSzPts val="1700"/>
              <a:buFont typeface="Arial"/>
              <a:buChar char="●"/>
            </a:pPr>
            <a:r>
              <a:rPr lang="en-GB" sz="1700" b="1">
                <a:solidFill>
                  <a:srgbClr val="000000"/>
                </a:solidFill>
                <a:latin typeface="Times New Roman"/>
                <a:ea typeface="Times New Roman"/>
                <a:cs typeface="Times New Roman"/>
                <a:sym typeface="Times New Roman"/>
              </a:rPr>
              <a:t>Weaknesses:</a:t>
            </a:r>
            <a:r>
              <a:rPr lang="en-GB" sz="1700">
                <a:solidFill>
                  <a:srgbClr val="000000"/>
                </a:solidFill>
                <a:latin typeface="Times New Roman"/>
                <a:ea typeface="Times New Roman"/>
                <a:cs typeface="Times New Roman"/>
                <a:sym typeface="Times New Roman"/>
              </a:rPr>
              <a:t> Less accurate compared to KNN for this dataset.</a:t>
            </a:r>
            <a:endParaRPr sz="1700">
              <a:latin typeface="Times New Roman"/>
              <a:ea typeface="Times New Roman"/>
              <a:cs typeface="Times New Roman"/>
              <a:sym typeface="Times New Roman"/>
            </a:endParaRPr>
          </a:p>
          <a:p>
            <a:pPr marL="0" lvl="0" indent="0" algn="l" rtl="0">
              <a:spcBef>
                <a:spcPts val="1200"/>
              </a:spcBef>
              <a:spcAft>
                <a:spcPts val="1200"/>
              </a:spcAft>
              <a:buNone/>
            </a:pP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1571800" y="603323"/>
            <a:ext cx="5172075" cy="342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body" idx="1"/>
          </p:nvPr>
        </p:nvSpPr>
        <p:spPr>
          <a:xfrm>
            <a:off x="311700" y="276200"/>
            <a:ext cx="8520600" cy="4292700"/>
          </a:xfrm>
          <a:prstGeom prst="rect">
            <a:avLst/>
          </a:prstGeom>
        </p:spPr>
        <p:txBody>
          <a:bodyPr spcFirstLastPara="1" wrap="square" lIns="91425" tIns="91425" rIns="91425" bIns="91425" anchor="t" anchorCtr="0">
            <a:normAutofit fontScale="92500" lnSpcReduction="20000"/>
          </a:bodyPr>
          <a:lstStyle/>
          <a:p>
            <a:pPr marL="457200" lvl="0" indent="0" algn="just" rtl="0">
              <a:lnSpc>
                <a:spcPct val="100000"/>
              </a:lnSpc>
              <a:spcBef>
                <a:spcPts val="1200"/>
              </a:spcBef>
              <a:spcAft>
                <a:spcPts val="0"/>
              </a:spcAft>
              <a:buNone/>
            </a:pPr>
            <a:endParaRPr sz="1400" b="1">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0"/>
              </a:spcAft>
              <a:buNone/>
            </a:pPr>
            <a:r>
              <a:rPr lang="en-GB" sz="3200">
                <a:solidFill>
                  <a:schemeClr val="dk1"/>
                </a:solidFill>
                <a:latin typeface="Times New Roman"/>
                <a:ea typeface="Times New Roman"/>
                <a:cs typeface="Times New Roman"/>
                <a:sym typeface="Times New Roman"/>
              </a:rPr>
              <a:t>Gaussian NB</a:t>
            </a:r>
            <a:endParaRPr sz="3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491" b="1">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491" b="1">
              <a:solidFill>
                <a:srgbClr val="000000"/>
              </a:solidFill>
              <a:latin typeface="Times New Roman"/>
              <a:ea typeface="Times New Roman"/>
              <a:cs typeface="Times New Roman"/>
              <a:sym typeface="Times New Roman"/>
            </a:endParaRPr>
          </a:p>
          <a:p>
            <a:pPr marL="457200" lvl="0" indent="-328453" algn="just" rtl="0">
              <a:lnSpc>
                <a:spcPct val="115000"/>
              </a:lnSpc>
              <a:spcBef>
                <a:spcPts val="1200"/>
              </a:spcBef>
              <a:spcAft>
                <a:spcPts val="0"/>
              </a:spcAft>
              <a:buClr>
                <a:srgbClr val="000000"/>
              </a:buClr>
              <a:buSzPct val="100000"/>
              <a:buFont typeface="Arial"/>
              <a:buChar char="●"/>
            </a:pPr>
            <a:r>
              <a:rPr lang="en-GB" sz="1700" b="1">
                <a:solidFill>
                  <a:srgbClr val="000000"/>
                </a:solidFill>
                <a:latin typeface="Times New Roman"/>
                <a:ea typeface="Times New Roman"/>
                <a:cs typeface="Times New Roman"/>
                <a:sym typeface="Times New Roman"/>
              </a:rPr>
              <a:t>Type:</a:t>
            </a:r>
            <a:r>
              <a:rPr lang="en-GB" sz="1700">
                <a:solidFill>
                  <a:srgbClr val="000000"/>
                </a:solidFill>
                <a:latin typeface="Times New Roman"/>
                <a:ea typeface="Times New Roman"/>
                <a:cs typeface="Times New Roman"/>
                <a:sym typeface="Times New Roman"/>
              </a:rPr>
              <a:t> Gaussian Naive Bayes</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Arial"/>
              <a:buChar char="●"/>
            </a:pPr>
            <a:r>
              <a:rPr lang="en-GB" sz="1700" b="1">
                <a:solidFill>
                  <a:srgbClr val="000000"/>
                </a:solidFill>
                <a:latin typeface="Times New Roman"/>
                <a:ea typeface="Times New Roman"/>
                <a:cs typeface="Times New Roman"/>
                <a:sym typeface="Times New Roman"/>
              </a:rPr>
              <a:t>General Performance:</a:t>
            </a:r>
            <a:r>
              <a:rPr lang="en-GB" sz="1700">
                <a:solidFill>
                  <a:srgbClr val="000000"/>
                </a:solidFill>
                <a:latin typeface="Times New Roman"/>
                <a:ea typeface="Times New Roman"/>
                <a:cs typeface="Times New Roman"/>
                <a:sym typeface="Times New Roman"/>
              </a:rPr>
              <a:t> Moderate Accuracy</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Arial"/>
              <a:buChar char="●"/>
            </a:pPr>
            <a:r>
              <a:rPr lang="en-GB" sz="1700" b="1">
                <a:solidFill>
                  <a:srgbClr val="000000"/>
                </a:solidFill>
                <a:latin typeface="Times New Roman"/>
                <a:ea typeface="Times New Roman"/>
                <a:cs typeface="Times New Roman"/>
                <a:sym typeface="Times New Roman"/>
              </a:rPr>
              <a:t>Training Accuracy:</a:t>
            </a:r>
            <a:r>
              <a:rPr lang="en-GB" sz="1700">
                <a:solidFill>
                  <a:srgbClr val="000000"/>
                </a:solidFill>
                <a:latin typeface="Times New Roman"/>
                <a:ea typeface="Times New Roman"/>
                <a:cs typeface="Times New Roman"/>
                <a:sym typeface="Times New Roman"/>
              </a:rPr>
              <a:t> 66.89%</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Arial"/>
              <a:buChar char="●"/>
            </a:pPr>
            <a:r>
              <a:rPr lang="en-GB" sz="1700" b="1">
                <a:solidFill>
                  <a:srgbClr val="000000"/>
                </a:solidFill>
                <a:latin typeface="Times New Roman"/>
                <a:ea typeface="Times New Roman"/>
                <a:cs typeface="Times New Roman"/>
                <a:sym typeface="Times New Roman"/>
              </a:rPr>
              <a:t>Testing Accuracy:</a:t>
            </a:r>
            <a:r>
              <a:rPr lang="en-GB" sz="1700">
                <a:solidFill>
                  <a:srgbClr val="000000"/>
                </a:solidFill>
                <a:latin typeface="Times New Roman"/>
                <a:ea typeface="Times New Roman"/>
                <a:cs typeface="Times New Roman"/>
                <a:sym typeface="Times New Roman"/>
              </a:rPr>
              <a:t> 65.33%</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Arial"/>
              <a:buChar char="●"/>
            </a:pPr>
            <a:r>
              <a:rPr lang="en-GB" sz="1700" b="1">
                <a:solidFill>
                  <a:srgbClr val="000000"/>
                </a:solidFill>
                <a:latin typeface="Times New Roman"/>
                <a:ea typeface="Times New Roman"/>
                <a:cs typeface="Times New Roman"/>
                <a:sym typeface="Times New Roman"/>
              </a:rPr>
              <a:t>Observation:</a:t>
            </a:r>
            <a:r>
              <a:rPr lang="en-GB" sz="1700">
                <a:solidFill>
                  <a:srgbClr val="000000"/>
                </a:solidFill>
                <a:latin typeface="Times New Roman"/>
                <a:ea typeface="Times New Roman"/>
                <a:cs typeface="Times New Roman"/>
                <a:sym typeface="Times New Roman"/>
              </a:rPr>
              <a:t>Narrow difference indicates good generalization</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Times New Roman"/>
              <a:buChar char="●"/>
            </a:pPr>
            <a:r>
              <a:rPr lang="en-GB" sz="1700">
                <a:solidFill>
                  <a:srgbClr val="000000"/>
                </a:solidFill>
                <a:latin typeface="Times New Roman"/>
                <a:ea typeface="Times New Roman"/>
                <a:cs typeface="Times New Roman"/>
                <a:sym typeface="Times New Roman"/>
              </a:rPr>
              <a:t>The model shows consistent performance across both training and testing datasets.</a:t>
            </a:r>
            <a:endParaRPr sz="1700">
              <a:solidFill>
                <a:srgbClr val="000000"/>
              </a:solidFill>
              <a:latin typeface="Times New Roman"/>
              <a:ea typeface="Times New Roman"/>
              <a:cs typeface="Times New Roman"/>
              <a:sym typeface="Times New Roman"/>
            </a:endParaRPr>
          </a:p>
          <a:p>
            <a:pPr marL="457200" lvl="0" indent="-328453" algn="just" rtl="0">
              <a:lnSpc>
                <a:spcPct val="115000"/>
              </a:lnSpc>
              <a:spcBef>
                <a:spcPts val="0"/>
              </a:spcBef>
              <a:spcAft>
                <a:spcPts val="0"/>
              </a:spcAft>
              <a:buClr>
                <a:srgbClr val="000000"/>
              </a:buClr>
              <a:buSzPct val="100000"/>
              <a:buFont typeface="Times New Roman"/>
              <a:buChar char="●"/>
            </a:pPr>
            <a:r>
              <a:rPr lang="en-GB" sz="1700">
                <a:solidFill>
                  <a:srgbClr val="000000"/>
                </a:solidFill>
                <a:latin typeface="Times New Roman"/>
                <a:ea typeface="Times New Roman"/>
                <a:cs typeface="Times New Roman"/>
                <a:sym typeface="Times New Roman"/>
              </a:rPr>
              <a:t>The modest degree of accuracy (60-70%) suggests balanced fitting, with no significant overfitting.</a:t>
            </a:r>
            <a:endParaRPr sz="1700">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0"/>
              </a:spcAft>
              <a:buNone/>
            </a:pPr>
            <a:endParaRPr sz="1791">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0"/>
              </a:spcAft>
              <a:buNone/>
            </a:pPr>
            <a:endParaRPr sz="1491">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1200"/>
              </a:spcAft>
              <a:buNone/>
            </a:pPr>
            <a:endParaRPr sz="1400">
              <a:solidFill>
                <a:srgbClr val="000000"/>
              </a:solidFill>
              <a:latin typeface="Times New Roman"/>
              <a:ea typeface="Times New Roman"/>
              <a:cs typeface="Times New Roman"/>
              <a:sym typeface="Times New Roman"/>
            </a:endParaRPr>
          </a:p>
        </p:txBody>
      </p:sp>
      <p:pic>
        <p:nvPicPr>
          <p:cNvPr id="223" name="Google Shape;223;p36"/>
          <p:cNvPicPr preferRelativeResize="0"/>
          <p:nvPr/>
        </p:nvPicPr>
        <p:blipFill>
          <a:blip r:embed="rId3">
            <a:alphaModFix/>
          </a:blip>
          <a:stretch>
            <a:fillRect/>
          </a:stretch>
        </p:blipFill>
        <p:spPr>
          <a:xfrm>
            <a:off x="3805000" y="510688"/>
            <a:ext cx="4495800" cy="147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SVM </a:t>
            </a:r>
            <a:endParaRPr>
              <a:latin typeface="Times New Roman"/>
              <a:ea typeface="Times New Roman"/>
              <a:cs typeface="Times New Roman"/>
              <a:sym typeface="Times New Roman"/>
            </a:endParaRPr>
          </a:p>
        </p:txBody>
      </p:sp>
      <p:sp>
        <p:nvSpPr>
          <p:cNvPr id="229" name="Google Shape;229;p37"/>
          <p:cNvSpPr txBox="1">
            <a:spLocks noGrp="1"/>
          </p:cNvSpPr>
          <p:nvPr>
            <p:ph type="body" idx="1"/>
          </p:nvPr>
        </p:nvSpPr>
        <p:spPr>
          <a:xfrm>
            <a:off x="311700" y="1104775"/>
            <a:ext cx="8520600" cy="3495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Objective:</a:t>
            </a:r>
            <a:endParaRPr sz="160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a:solidFill>
                  <a:srgbClr val="000000"/>
                </a:solidFill>
                <a:latin typeface="Times New Roman"/>
                <a:ea typeface="Times New Roman"/>
                <a:cs typeface="Times New Roman"/>
                <a:sym typeface="Times New Roman"/>
              </a:rPr>
              <a:t>Develop a Support Vector Machine (SVM) model to classify </a:t>
            </a:r>
            <a:r>
              <a:rPr lang="en-GB" sz="1600" b="1">
                <a:solidFill>
                  <a:srgbClr val="000000"/>
                </a:solidFill>
                <a:latin typeface="Times New Roman"/>
                <a:ea typeface="Times New Roman"/>
                <a:cs typeface="Times New Roman"/>
                <a:sym typeface="Times New Roman"/>
              </a:rPr>
              <a:t>Sleep Disorders</a:t>
            </a:r>
            <a:r>
              <a:rPr lang="en-GB" sz="1600">
                <a:solidFill>
                  <a:srgbClr val="000000"/>
                </a:solidFill>
                <a:latin typeface="Times New Roman"/>
                <a:ea typeface="Times New Roman"/>
                <a:cs typeface="Times New Roman"/>
                <a:sym typeface="Times New Roman"/>
              </a:rPr>
              <a:t> using </a:t>
            </a:r>
            <a:r>
              <a:rPr lang="en-GB" sz="1600" b="1">
                <a:solidFill>
                  <a:srgbClr val="000000"/>
                </a:solidFill>
                <a:latin typeface="Times New Roman"/>
                <a:ea typeface="Times New Roman"/>
                <a:cs typeface="Times New Roman"/>
                <a:sym typeface="Times New Roman"/>
              </a:rPr>
              <a:t>Heart Rate</a:t>
            </a:r>
            <a:r>
              <a:rPr lang="en-GB" sz="1600">
                <a:solidFill>
                  <a:srgbClr val="000000"/>
                </a:solidFill>
                <a:latin typeface="Times New Roman"/>
                <a:ea typeface="Times New Roman"/>
                <a:cs typeface="Times New Roman"/>
                <a:sym typeface="Times New Roman"/>
              </a:rPr>
              <a:t> and </a:t>
            </a:r>
            <a:r>
              <a:rPr lang="en-GB" sz="1600" b="1">
                <a:solidFill>
                  <a:srgbClr val="000000"/>
                </a:solidFill>
                <a:latin typeface="Times New Roman"/>
                <a:ea typeface="Times New Roman"/>
                <a:cs typeface="Times New Roman"/>
                <a:sym typeface="Times New Roman"/>
              </a:rPr>
              <a:t>Physical Activity Level</a:t>
            </a:r>
            <a:r>
              <a:rPr lang="en-GB" sz="1600">
                <a:solidFill>
                  <a:srgbClr val="000000"/>
                </a:solidFill>
                <a:latin typeface="Times New Roman"/>
                <a:ea typeface="Times New Roman"/>
                <a:cs typeface="Times New Roman"/>
                <a:sym typeface="Times New Roman"/>
              </a:rPr>
              <a:t> as predictors, aiming to identify underlying patterns and achieve accurate categorization of sleep disorder types.</a:t>
            </a:r>
            <a:endParaRPr sz="16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Support Vector Machine (SVM):</a:t>
            </a:r>
            <a:endParaRPr sz="1600" b="1">
              <a:solidFill>
                <a:srgbClr val="000000"/>
              </a:solidFill>
              <a:latin typeface="Times New Roman"/>
              <a:ea typeface="Times New Roman"/>
              <a:cs typeface="Times New Roman"/>
              <a:sym typeface="Times New Roman"/>
            </a:endParaRPr>
          </a:p>
          <a:p>
            <a:pPr marL="457200" lvl="0" indent="-330200" algn="just" rtl="0">
              <a:spcBef>
                <a:spcPts val="120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Tested with multiple kernels:</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Arial"/>
              <a:buAutoNum type="arabicPeriod"/>
            </a:pPr>
            <a:r>
              <a:rPr lang="en-GB" sz="1600" b="1">
                <a:solidFill>
                  <a:srgbClr val="000000"/>
                </a:solidFill>
                <a:latin typeface="Times New Roman"/>
                <a:ea typeface="Times New Roman"/>
                <a:cs typeface="Times New Roman"/>
                <a:sym typeface="Times New Roman"/>
              </a:rPr>
              <a:t>Linear Kernel:</a:t>
            </a:r>
            <a:r>
              <a:rPr lang="en-GB" sz="1600">
                <a:solidFill>
                  <a:srgbClr val="000000"/>
                </a:solidFill>
                <a:latin typeface="Times New Roman"/>
                <a:ea typeface="Times New Roman"/>
                <a:cs typeface="Times New Roman"/>
                <a:sym typeface="Times New Roman"/>
              </a:rPr>
              <a:t> Limited accuracy (66.31%).</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Arial"/>
              <a:buAutoNum type="arabicPeriod"/>
            </a:pPr>
            <a:r>
              <a:rPr lang="en-GB" sz="1600" b="1">
                <a:solidFill>
                  <a:srgbClr val="000000"/>
                </a:solidFill>
                <a:latin typeface="Times New Roman"/>
                <a:ea typeface="Times New Roman"/>
                <a:cs typeface="Times New Roman"/>
                <a:sym typeface="Times New Roman"/>
              </a:rPr>
              <a:t>RBF Kernel:</a:t>
            </a:r>
            <a:r>
              <a:rPr lang="en-GB" sz="1600">
                <a:solidFill>
                  <a:srgbClr val="000000"/>
                </a:solidFill>
                <a:latin typeface="Times New Roman"/>
                <a:ea typeface="Times New Roman"/>
                <a:cs typeface="Times New Roman"/>
                <a:sym typeface="Times New Roman"/>
              </a:rPr>
              <a:t> Best accuracy (91.71%), captures complex patterns.</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Arial"/>
              <a:buAutoNum type="arabicPeriod"/>
            </a:pPr>
            <a:r>
              <a:rPr lang="en-GB" sz="1600" b="1">
                <a:solidFill>
                  <a:srgbClr val="000000"/>
                </a:solidFill>
                <a:latin typeface="Times New Roman"/>
                <a:ea typeface="Times New Roman"/>
                <a:cs typeface="Times New Roman"/>
                <a:sym typeface="Times New Roman"/>
              </a:rPr>
              <a:t>Polynomial Kernel:</a:t>
            </a:r>
            <a:r>
              <a:rPr lang="en-GB" sz="1600">
                <a:solidFill>
                  <a:srgbClr val="000000"/>
                </a:solidFill>
                <a:latin typeface="Times New Roman"/>
                <a:ea typeface="Times New Roman"/>
                <a:cs typeface="Times New Roman"/>
                <a:sym typeface="Times New Roman"/>
              </a:rPr>
              <a:t> Moderate performance (72.73%).</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Arial"/>
              <a:buChar char="●"/>
            </a:pPr>
            <a:r>
              <a:rPr lang="en-GB" sz="1600" b="1">
                <a:solidFill>
                  <a:srgbClr val="000000"/>
                </a:solidFill>
                <a:latin typeface="Times New Roman"/>
                <a:ea typeface="Times New Roman"/>
                <a:cs typeface="Times New Roman"/>
                <a:sym typeface="Times New Roman"/>
              </a:rPr>
              <a:t>Conclusion:</a:t>
            </a:r>
            <a:r>
              <a:rPr lang="en-GB" sz="1600">
                <a:solidFill>
                  <a:srgbClr val="000000"/>
                </a:solidFill>
                <a:latin typeface="Times New Roman"/>
                <a:ea typeface="Times New Roman"/>
                <a:cs typeface="Times New Roman"/>
                <a:sym typeface="Times New Roman"/>
              </a:rPr>
              <a:t> RBF Kernel is the most effective for this dataset.</a:t>
            </a:r>
            <a:endParaRPr sz="1600">
              <a:solidFill>
                <a:srgbClr val="000000"/>
              </a:solidFill>
              <a:latin typeface="Times New Roman"/>
              <a:ea typeface="Times New Roman"/>
              <a:cs typeface="Times New Roman"/>
              <a:sym typeface="Times New Roman"/>
            </a:endParaRPr>
          </a:p>
          <a:p>
            <a:pPr marL="914400" lvl="0" indent="0" algn="just"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8"/>
          <p:cNvPicPr preferRelativeResize="0"/>
          <p:nvPr/>
        </p:nvPicPr>
        <p:blipFill>
          <a:blip r:embed="rId3">
            <a:alphaModFix/>
          </a:blip>
          <a:stretch>
            <a:fillRect/>
          </a:stretch>
        </p:blipFill>
        <p:spPr>
          <a:xfrm>
            <a:off x="829425" y="307475"/>
            <a:ext cx="6773775" cy="4330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body" idx="1"/>
          </p:nvPr>
        </p:nvSpPr>
        <p:spPr>
          <a:xfrm>
            <a:off x="311700" y="229300"/>
            <a:ext cx="8520600" cy="433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a:solidFill>
                  <a:srgbClr val="000000"/>
                </a:solidFill>
                <a:latin typeface="Times New Roman"/>
                <a:ea typeface="Times New Roman"/>
                <a:cs typeface="Times New Roman"/>
                <a:sym typeface="Times New Roman"/>
              </a:rPr>
              <a:t>Linear &amp; Linear SVM Kernels:</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Simple straight boundaries.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Clear separation but prone to misclassifications.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RBF Kernel:</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Highly flexible boundary.</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Effectively minimizes misclassification.</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Best captures complex data patterns.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Polynomial Kernel:</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More nuanced than linear, less flexible than RBF.</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Exhibits a jagged, step-like boundary.</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Overall Insight:</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Choice of kernel significantly impacts model performance.</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Essential to match kernel complexity with data characteristics.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body" idx="1"/>
          </p:nvPr>
        </p:nvSpPr>
        <p:spPr>
          <a:xfrm>
            <a:off x="311700" y="307475"/>
            <a:ext cx="8520600" cy="42615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Random Forest:</a:t>
            </a:r>
            <a:endParaRPr sz="3000">
              <a:solidFill>
                <a:schemeClr val="dk1"/>
              </a:solidFill>
              <a:latin typeface="Times New Roman"/>
              <a:ea typeface="Times New Roman"/>
              <a:cs typeface="Times New Roman"/>
              <a:sym typeface="Times New Roman"/>
            </a:endParaRPr>
          </a:p>
          <a:p>
            <a:pPr marL="0" lvl="0" indent="0" algn="l" rtl="0">
              <a:spcBef>
                <a:spcPts val="1400"/>
              </a:spcBef>
              <a:spcAft>
                <a:spcPts val="0"/>
              </a:spcAft>
              <a:buNone/>
            </a:pPr>
            <a:r>
              <a:rPr lang="en-GB" sz="2050" b="1">
                <a:solidFill>
                  <a:srgbClr val="000000"/>
                </a:solidFill>
                <a:latin typeface="Times New Roman"/>
                <a:ea typeface="Times New Roman"/>
                <a:cs typeface="Times New Roman"/>
                <a:sym typeface="Times New Roman"/>
              </a:rPr>
              <a:t>Objective:</a:t>
            </a:r>
            <a:endParaRPr sz="205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2050">
                <a:solidFill>
                  <a:srgbClr val="000000"/>
                </a:solidFill>
                <a:latin typeface="Times New Roman"/>
                <a:ea typeface="Times New Roman"/>
                <a:cs typeface="Times New Roman"/>
                <a:sym typeface="Times New Roman"/>
              </a:rPr>
              <a:t>Build a </a:t>
            </a:r>
            <a:r>
              <a:rPr lang="en-GB" sz="2050" b="1">
                <a:solidFill>
                  <a:srgbClr val="000000"/>
                </a:solidFill>
                <a:latin typeface="Times New Roman"/>
                <a:ea typeface="Times New Roman"/>
                <a:cs typeface="Times New Roman"/>
                <a:sym typeface="Times New Roman"/>
              </a:rPr>
              <a:t>Random Forest</a:t>
            </a:r>
            <a:r>
              <a:rPr lang="en-GB" sz="2050">
                <a:solidFill>
                  <a:srgbClr val="000000"/>
                </a:solidFill>
                <a:latin typeface="Times New Roman"/>
                <a:ea typeface="Times New Roman"/>
                <a:cs typeface="Times New Roman"/>
                <a:sym typeface="Times New Roman"/>
              </a:rPr>
              <a:t> classification model to predict </a:t>
            </a:r>
            <a:r>
              <a:rPr lang="en-GB" sz="2050" b="1">
                <a:solidFill>
                  <a:srgbClr val="000000"/>
                </a:solidFill>
                <a:latin typeface="Times New Roman"/>
                <a:ea typeface="Times New Roman"/>
                <a:cs typeface="Times New Roman"/>
                <a:sym typeface="Times New Roman"/>
              </a:rPr>
              <a:t>Sleep Disorders</a:t>
            </a:r>
            <a:r>
              <a:rPr lang="en-GB" sz="2050">
                <a:solidFill>
                  <a:srgbClr val="000000"/>
                </a:solidFill>
                <a:latin typeface="Times New Roman"/>
                <a:ea typeface="Times New Roman"/>
                <a:cs typeface="Times New Roman"/>
                <a:sym typeface="Times New Roman"/>
              </a:rPr>
              <a:t> using </a:t>
            </a:r>
            <a:r>
              <a:rPr lang="en-GB" sz="2050" b="1">
                <a:solidFill>
                  <a:srgbClr val="000000"/>
                </a:solidFill>
                <a:latin typeface="Times New Roman"/>
                <a:ea typeface="Times New Roman"/>
                <a:cs typeface="Times New Roman"/>
                <a:sym typeface="Times New Roman"/>
              </a:rPr>
              <a:t>Sleep Duration</a:t>
            </a:r>
            <a:r>
              <a:rPr lang="en-GB" sz="2050">
                <a:solidFill>
                  <a:srgbClr val="000000"/>
                </a:solidFill>
                <a:latin typeface="Times New Roman"/>
                <a:ea typeface="Times New Roman"/>
                <a:cs typeface="Times New Roman"/>
                <a:sym typeface="Times New Roman"/>
              </a:rPr>
              <a:t>, </a:t>
            </a:r>
            <a:r>
              <a:rPr lang="en-GB" sz="2050" b="1">
                <a:solidFill>
                  <a:srgbClr val="000000"/>
                </a:solidFill>
                <a:latin typeface="Times New Roman"/>
                <a:ea typeface="Times New Roman"/>
                <a:cs typeface="Times New Roman"/>
                <a:sym typeface="Times New Roman"/>
              </a:rPr>
              <a:t>Stress Level</a:t>
            </a:r>
            <a:r>
              <a:rPr lang="en-GB" sz="2050">
                <a:solidFill>
                  <a:srgbClr val="000000"/>
                </a:solidFill>
                <a:latin typeface="Times New Roman"/>
                <a:ea typeface="Times New Roman"/>
                <a:cs typeface="Times New Roman"/>
                <a:sym typeface="Times New Roman"/>
              </a:rPr>
              <a:t>, and </a:t>
            </a:r>
            <a:r>
              <a:rPr lang="en-GB" sz="2050" b="1">
                <a:solidFill>
                  <a:srgbClr val="000000"/>
                </a:solidFill>
                <a:latin typeface="Times New Roman"/>
                <a:ea typeface="Times New Roman"/>
                <a:cs typeface="Times New Roman"/>
                <a:sym typeface="Times New Roman"/>
              </a:rPr>
              <a:t>Physical Activity Level</a:t>
            </a:r>
            <a:r>
              <a:rPr lang="en-GB" sz="2050">
                <a:solidFill>
                  <a:srgbClr val="000000"/>
                </a:solidFill>
                <a:latin typeface="Times New Roman"/>
                <a:ea typeface="Times New Roman"/>
                <a:cs typeface="Times New Roman"/>
                <a:sym typeface="Times New Roman"/>
              </a:rPr>
              <a:t> as independent variables, aiming to leverage the ensemble approach for improved accuracy and robust performance.</a:t>
            </a:r>
            <a:endParaRPr sz="2050">
              <a:solidFill>
                <a:schemeClr val="dk1"/>
              </a:solidFill>
              <a:latin typeface="Times New Roman"/>
              <a:ea typeface="Times New Roman"/>
              <a:cs typeface="Times New Roman"/>
              <a:sym typeface="Times New Roman"/>
            </a:endParaRPr>
          </a:p>
          <a:p>
            <a:pPr marL="457200" lvl="0" indent="-329485" algn="l" rtl="0">
              <a:spcBef>
                <a:spcPts val="1200"/>
              </a:spcBef>
              <a:spcAft>
                <a:spcPts val="0"/>
              </a:spcAft>
              <a:buClr>
                <a:srgbClr val="000000"/>
              </a:buClr>
              <a:buSzPct val="100000"/>
              <a:buFont typeface="Arial"/>
              <a:buChar char="●"/>
            </a:pPr>
            <a:r>
              <a:rPr lang="en-GB" sz="2050" b="1">
                <a:solidFill>
                  <a:srgbClr val="000000"/>
                </a:solidFill>
                <a:latin typeface="Times New Roman"/>
                <a:ea typeface="Times New Roman"/>
                <a:cs typeface="Times New Roman"/>
                <a:sym typeface="Times New Roman"/>
              </a:rPr>
              <a:t>Overall Accuracy:</a:t>
            </a:r>
            <a:r>
              <a:rPr lang="en-GB" sz="2050">
                <a:solidFill>
                  <a:srgbClr val="000000"/>
                </a:solidFill>
                <a:latin typeface="Times New Roman"/>
                <a:ea typeface="Times New Roman"/>
                <a:cs typeface="Times New Roman"/>
                <a:sym typeface="Times New Roman"/>
              </a:rPr>
              <a:t> 90.27%</a:t>
            </a:r>
            <a:endParaRPr sz="2050">
              <a:solidFill>
                <a:srgbClr val="000000"/>
              </a:solidFill>
              <a:latin typeface="Times New Roman"/>
              <a:ea typeface="Times New Roman"/>
              <a:cs typeface="Times New Roman"/>
              <a:sym typeface="Times New Roman"/>
            </a:endParaRPr>
          </a:p>
          <a:p>
            <a:pPr marL="457200" lvl="0" indent="-329485" algn="l" rtl="0">
              <a:spcBef>
                <a:spcPts val="0"/>
              </a:spcBef>
              <a:spcAft>
                <a:spcPts val="0"/>
              </a:spcAft>
              <a:buClr>
                <a:srgbClr val="000000"/>
              </a:buClr>
              <a:buSzPct val="100000"/>
              <a:buFont typeface="Times New Roman"/>
              <a:buChar char="●"/>
            </a:pPr>
            <a:r>
              <a:rPr lang="en-GB" sz="2050" b="1">
                <a:solidFill>
                  <a:srgbClr val="000000"/>
                </a:solidFill>
                <a:latin typeface="Times New Roman"/>
                <a:ea typeface="Times New Roman"/>
                <a:cs typeface="Times New Roman"/>
                <a:sym typeface="Times New Roman"/>
              </a:rPr>
              <a:t>Class-Specific Results:</a:t>
            </a:r>
            <a:endParaRPr sz="2050" b="1">
              <a:solidFill>
                <a:srgbClr val="000000"/>
              </a:solidFill>
              <a:latin typeface="Times New Roman"/>
              <a:ea typeface="Times New Roman"/>
              <a:cs typeface="Times New Roman"/>
              <a:sym typeface="Times New Roman"/>
            </a:endParaRPr>
          </a:p>
          <a:p>
            <a:pPr marL="914400" lvl="1" indent="-329485" algn="l" rtl="0">
              <a:spcBef>
                <a:spcPts val="0"/>
              </a:spcBef>
              <a:spcAft>
                <a:spcPts val="0"/>
              </a:spcAft>
              <a:buClr>
                <a:srgbClr val="000000"/>
              </a:buClr>
              <a:buSzPct val="100000"/>
              <a:buFont typeface="Times New Roman"/>
              <a:buChar char="○"/>
            </a:pPr>
            <a:r>
              <a:rPr lang="en-GB" sz="2050">
                <a:solidFill>
                  <a:srgbClr val="000000"/>
                </a:solidFill>
                <a:latin typeface="Times New Roman"/>
                <a:ea typeface="Times New Roman"/>
                <a:cs typeface="Times New Roman"/>
                <a:sym typeface="Times New Roman"/>
              </a:rPr>
              <a:t>Sleep Apnea: High precision (94%) and recall (97%).</a:t>
            </a:r>
            <a:endParaRPr sz="2050">
              <a:solidFill>
                <a:srgbClr val="000000"/>
              </a:solidFill>
              <a:latin typeface="Times New Roman"/>
              <a:ea typeface="Times New Roman"/>
              <a:cs typeface="Times New Roman"/>
              <a:sym typeface="Times New Roman"/>
            </a:endParaRPr>
          </a:p>
          <a:p>
            <a:pPr marL="914400" lvl="1" indent="-329485" algn="l" rtl="0">
              <a:spcBef>
                <a:spcPts val="0"/>
              </a:spcBef>
              <a:spcAft>
                <a:spcPts val="0"/>
              </a:spcAft>
              <a:buClr>
                <a:srgbClr val="000000"/>
              </a:buClr>
              <a:buSzPct val="100000"/>
              <a:buFont typeface="Times New Roman"/>
              <a:buChar char="○"/>
            </a:pPr>
            <a:r>
              <a:rPr lang="en-GB" sz="2050">
                <a:solidFill>
                  <a:srgbClr val="000000"/>
                </a:solidFill>
                <a:latin typeface="Times New Roman"/>
                <a:ea typeface="Times New Roman"/>
                <a:cs typeface="Times New Roman"/>
                <a:sym typeface="Times New Roman"/>
              </a:rPr>
              <a:t>Insomnia: Room for improvement (recall: 76%).</a:t>
            </a:r>
            <a:endParaRPr sz="2050">
              <a:solidFill>
                <a:srgbClr val="000000"/>
              </a:solidFill>
              <a:latin typeface="Times New Roman"/>
              <a:ea typeface="Times New Roman"/>
              <a:cs typeface="Times New Roman"/>
              <a:sym typeface="Times New Roman"/>
            </a:endParaRPr>
          </a:p>
          <a:p>
            <a:pPr marL="457200" lvl="0" indent="-329485" algn="l" rtl="0">
              <a:spcBef>
                <a:spcPts val="0"/>
              </a:spcBef>
              <a:spcAft>
                <a:spcPts val="0"/>
              </a:spcAft>
              <a:buClr>
                <a:srgbClr val="000000"/>
              </a:buClr>
              <a:buSzPct val="100000"/>
              <a:buFont typeface="Times New Roman"/>
              <a:buChar char="●"/>
            </a:pPr>
            <a:r>
              <a:rPr lang="en-GB" sz="2050" b="1">
                <a:solidFill>
                  <a:srgbClr val="000000"/>
                </a:solidFill>
                <a:latin typeface="Times New Roman"/>
                <a:ea typeface="Times New Roman"/>
                <a:cs typeface="Times New Roman"/>
                <a:sym typeface="Times New Roman"/>
              </a:rPr>
              <a:t>Insights:</a:t>
            </a:r>
            <a:endParaRPr sz="2050" b="1">
              <a:solidFill>
                <a:srgbClr val="000000"/>
              </a:solidFill>
              <a:latin typeface="Times New Roman"/>
              <a:ea typeface="Times New Roman"/>
              <a:cs typeface="Times New Roman"/>
              <a:sym typeface="Times New Roman"/>
            </a:endParaRPr>
          </a:p>
          <a:p>
            <a:pPr marL="914400" lvl="1" indent="-329485" algn="l" rtl="0">
              <a:spcBef>
                <a:spcPts val="0"/>
              </a:spcBef>
              <a:spcAft>
                <a:spcPts val="0"/>
              </a:spcAft>
              <a:buClr>
                <a:srgbClr val="000000"/>
              </a:buClr>
              <a:buSzPct val="100000"/>
              <a:buFont typeface="Times New Roman"/>
              <a:buChar char="○"/>
            </a:pPr>
            <a:r>
              <a:rPr lang="en-GB" sz="2050">
                <a:solidFill>
                  <a:srgbClr val="000000"/>
                </a:solidFill>
                <a:latin typeface="Times New Roman"/>
                <a:ea typeface="Times New Roman"/>
                <a:cs typeface="Times New Roman"/>
                <a:sym typeface="Times New Roman"/>
              </a:rPr>
              <a:t>Effective in handling class imbalance and feature importance.</a:t>
            </a:r>
            <a:endParaRPr sz="2050">
              <a:solidFill>
                <a:srgbClr val="000000"/>
              </a:solidFill>
              <a:latin typeface="Times New Roman"/>
              <a:ea typeface="Times New Roman"/>
              <a:cs typeface="Times New Roman"/>
              <a:sym typeface="Times New Roman"/>
            </a:endParaRPr>
          </a:p>
          <a:p>
            <a:pPr marL="914400" lvl="1" indent="-329485" algn="l" rtl="0">
              <a:spcBef>
                <a:spcPts val="0"/>
              </a:spcBef>
              <a:spcAft>
                <a:spcPts val="0"/>
              </a:spcAft>
              <a:buClr>
                <a:srgbClr val="000000"/>
              </a:buClr>
              <a:buSzPct val="100000"/>
              <a:buFont typeface="Times New Roman"/>
              <a:buChar char="○"/>
            </a:pPr>
            <a:r>
              <a:rPr lang="en-GB" sz="2050">
                <a:solidFill>
                  <a:srgbClr val="000000"/>
                </a:solidFill>
                <a:latin typeface="Times New Roman"/>
                <a:ea typeface="Times New Roman"/>
                <a:cs typeface="Times New Roman"/>
                <a:sym typeface="Times New Roman"/>
              </a:rPr>
              <a:t>Suggests potential for feature tuning to improve performance.</a:t>
            </a:r>
            <a:endParaRPr sz="205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1"/>
          <p:cNvPicPr preferRelativeResize="0"/>
          <p:nvPr/>
        </p:nvPicPr>
        <p:blipFill>
          <a:blip r:embed="rId3">
            <a:alphaModFix/>
          </a:blip>
          <a:stretch>
            <a:fillRect/>
          </a:stretch>
        </p:blipFill>
        <p:spPr>
          <a:xfrm>
            <a:off x="1000525" y="588900"/>
            <a:ext cx="6728824" cy="3462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600">
                <a:solidFill>
                  <a:srgbClr val="1A1A1A"/>
                </a:solidFill>
                <a:latin typeface="Times New Roman"/>
                <a:ea typeface="Times New Roman"/>
                <a:cs typeface="Times New Roman"/>
                <a:sym typeface="Times New Roman"/>
              </a:rPr>
              <a:t>This project utilizes the Sleep Health and Lifestyle Dataset from Kaggle, which contains information about individuals' sleep patterns, lifestyle choices, and health indicators.</a:t>
            </a:r>
            <a:endParaRPr sz="1600">
              <a:solidFill>
                <a:srgbClr val="1A1A1A"/>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600">
                <a:solidFill>
                  <a:srgbClr val="1A1A1A"/>
                </a:solidFill>
                <a:latin typeface="Times New Roman"/>
                <a:ea typeface="Times New Roman"/>
                <a:cs typeface="Times New Roman"/>
                <a:sym typeface="Times New Roman"/>
              </a:rPr>
              <a:t>Source: Kaggle </a:t>
            </a:r>
            <a:r>
              <a:rPr lang="en-GB" sz="1600">
                <a:solidFill>
                  <a:srgbClr val="1A9988"/>
                </a:solidFill>
                <a:latin typeface="Times New Roman"/>
                <a:ea typeface="Times New Roman"/>
                <a:cs typeface="Times New Roman"/>
                <a:sym typeface="Times New Roman"/>
              </a:rPr>
              <a:t>(</a:t>
            </a:r>
            <a:r>
              <a:rPr lang="en-GB" sz="1600" u="sng">
                <a:solidFill>
                  <a:schemeClr val="hlink"/>
                </a:solidFill>
                <a:latin typeface="Times New Roman"/>
                <a:ea typeface="Times New Roman"/>
                <a:cs typeface="Times New Roman"/>
                <a:sym typeface="Times New Roman"/>
                <a:hlinkClick r:id="rId3"/>
              </a:rPr>
              <a:t>https://www.kaggle.com/datasets/uom190346a/sleep-health-and-lifestyle-dataset</a:t>
            </a:r>
            <a:r>
              <a:rPr lang="en-GB" sz="1600">
                <a:solidFill>
                  <a:srgbClr val="1A9988"/>
                </a:solidFill>
                <a:latin typeface="Times New Roman"/>
                <a:ea typeface="Times New Roman"/>
                <a:cs typeface="Times New Roman"/>
                <a:sym typeface="Times New Roman"/>
              </a:rPr>
              <a:t>)</a:t>
            </a:r>
            <a:endParaRPr sz="1600">
              <a:solidFill>
                <a:srgbClr val="1A9988"/>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GB" sz="1600">
                <a:solidFill>
                  <a:srgbClr val="1A1A1A"/>
                </a:solidFill>
                <a:latin typeface="Times New Roman"/>
                <a:ea typeface="Times New Roman"/>
                <a:cs typeface="Times New Roman"/>
                <a:sym typeface="Times New Roman"/>
              </a:rPr>
              <a:t>The dataset comprises records of individuals' sleep health and lifestyle factors. It includes various sleep-related metrics, daily habits, and health indicators that can potentially influence sleep quality and overall well-being.</a:t>
            </a:r>
            <a:endParaRPr sz="1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5" name="Google Shape;255;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dirty="0">
                <a:solidFill>
                  <a:srgbClr val="000000"/>
                </a:solidFill>
                <a:latin typeface="Times New Roman"/>
                <a:ea typeface="Times New Roman"/>
                <a:cs typeface="Times New Roman"/>
                <a:sym typeface="Times New Roman"/>
              </a:rPr>
              <a:t>My analysis highlights the significant impact of lifestyle factors on sleep quality and overall health. Key insights include:</a:t>
            </a:r>
            <a:endParaRPr sz="1600" dirty="0">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AutoNum type="arabicPeriod"/>
            </a:pPr>
            <a:r>
              <a:rPr lang="en-GB" sz="1600" b="1" dirty="0">
                <a:solidFill>
                  <a:srgbClr val="000000"/>
                </a:solidFill>
                <a:latin typeface="Times New Roman"/>
                <a:ea typeface="Times New Roman"/>
                <a:cs typeface="Times New Roman"/>
                <a:sym typeface="Times New Roman"/>
              </a:rPr>
              <a:t>Physical Activity &amp; Sleep Quality:</a:t>
            </a:r>
            <a:endParaRPr sz="1600" b="1"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dirty="0">
                <a:solidFill>
                  <a:srgbClr val="000000"/>
                </a:solidFill>
                <a:latin typeface="Times New Roman"/>
                <a:ea typeface="Times New Roman"/>
                <a:cs typeface="Times New Roman"/>
                <a:sym typeface="Times New Roman"/>
              </a:rPr>
              <a:t>Higher physical activity levels are positively associated with better sleep quality and longer sleep duration.</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dirty="0">
                <a:solidFill>
                  <a:srgbClr val="000000"/>
                </a:solidFill>
                <a:latin typeface="Times New Roman"/>
                <a:ea typeface="Times New Roman"/>
                <a:cs typeface="Times New Roman"/>
                <a:sym typeface="Times New Roman"/>
              </a:rPr>
              <a:t>Promoting active lifestyles can lead to improved health outcomes.</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GB" sz="1600" b="1" dirty="0">
                <a:solidFill>
                  <a:srgbClr val="000000"/>
                </a:solidFill>
                <a:latin typeface="Times New Roman"/>
                <a:ea typeface="Times New Roman"/>
                <a:cs typeface="Times New Roman"/>
                <a:sym typeface="Times New Roman"/>
              </a:rPr>
              <a:t>Stress as a Critical Factor:</a:t>
            </a:r>
            <a:endParaRPr sz="1600" b="1"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dirty="0">
                <a:solidFill>
                  <a:srgbClr val="000000"/>
                </a:solidFill>
                <a:latin typeface="Times New Roman"/>
                <a:ea typeface="Times New Roman"/>
                <a:cs typeface="Times New Roman"/>
                <a:sym typeface="Times New Roman"/>
              </a:rPr>
              <a:t>Stress negatively influences both sleep quality and duration.</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dirty="0">
                <a:solidFill>
                  <a:srgbClr val="000000"/>
                </a:solidFill>
                <a:latin typeface="Times New Roman"/>
                <a:ea typeface="Times New Roman"/>
                <a:cs typeface="Times New Roman"/>
                <a:sym typeface="Times New Roman"/>
              </a:rPr>
              <a:t>Stress management strategies can be pivotal for better sleep health.</a:t>
            </a:r>
            <a:endParaRPr sz="16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600" dirty="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body" idx="1"/>
          </p:nvPr>
        </p:nvSpPr>
        <p:spPr>
          <a:xfrm>
            <a:off x="311700" y="557600"/>
            <a:ext cx="8520600" cy="4011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3. Modeling Insights:</a:t>
            </a:r>
            <a:endParaRPr sz="1600" b="1">
              <a:solidFill>
                <a:srgbClr val="000000"/>
              </a:solidFill>
              <a:latin typeface="Times New Roman"/>
              <a:ea typeface="Times New Roman"/>
              <a:cs typeface="Times New Roman"/>
              <a:sym typeface="Times New Roman"/>
            </a:endParaRPr>
          </a:p>
          <a:p>
            <a:pPr marL="914400" lvl="1" indent="-330200" algn="just" rtl="0">
              <a:spcBef>
                <a:spcPts val="120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Advanced machine learning models like SVM (RBF Kernel) and Random Forest demonstrated high accuracy in predicting sleep disorders and classifying sleep health patterns.</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While Random Forest excels at precision and recall, SVM effectively captures non-linear relationships in complex datasets.</a:t>
            </a:r>
            <a:endParaRPr sz="16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b="1">
                <a:solidFill>
                  <a:srgbClr val="000000"/>
                </a:solidFill>
                <a:latin typeface="Times New Roman"/>
                <a:ea typeface="Times New Roman"/>
                <a:cs typeface="Times New Roman"/>
                <a:sym typeface="Times New Roman"/>
              </a:rPr>
              <a:t>4</a:t>
            </a:r>
            <a:r>
              <a:rPr lang="en-GB" sz="1600">
                <a:solidFill>
                  <a:srgbClr val="000000"/>
                </a:solidFill>
                <a:latin typeface="Times New Roman"/>
                <a:ea typeface="Times New Roman"/>
                <a:cs typeface="Times New Roman"/>
                <a:sym typeface="Times New Roman"/>
              </a:rPr>
              <a:t>.  </a:t>
            </a:r>
            <a:r>
              <a:rPr lang="en-GB" sz="1600" b="1">
                <a:solidFill>
                  <a:srgbClr val="000000"/>
                </a:solidFill>
                <a:latin typeface="Times New Roman"/>
                <a:ea typeface="Times New Roman"/>
                <a:cs typeface="Times New Roman"/>
                <a:sym typeface="Times New Roman"/>
              </a:rPr>
              <a:t>Applications:</a:t>
            </a:r>
            <a:endParaRPr sz="1600" b="1">
              <a:solidFill>
                <a:srgbClr val="000000"/>
              </a:solidFill>
              <a:latin typeface="Times New Roman"/>
              <a:ea typeface="Times New Roman"/>
              <a:cs typeface="Times New Roman"/>
              <a:sym typeface="Times New Roman"/>
            </a:endParaRPr>
          </a:p>
          <a:p>
            <a:pPr marL="914400" lvl="1" indent="-330200" algn="just" rtl="0">
              <a:spcBef>
                <a:spcPts val="120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These findings can guide interventions aimed at improving sleep health through lifestyle changes and targeted support for individuals with high stress levels or poor sleep habits.</a:t>
            </a:r>
            <a:endParaRPr sz="16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600">
                <a:solidFill>
                  <a:srgbClr val="000000"/>
                </a:solidFill>
                <a:latin typeface="Times New Roman"/>
                <a:ea typeface="Times New Roman"/>
                <a:cs typeface="Times New Roman"/>
                <a:sym typeface="Times New Roman"/>
              </a:rPr>
              <a:t>Overall, the project demonstrates how data-driven insights can inform strategies for better health and well-being.</a:t>
            </a:r>
            <a:endParaRPr sz="1600">
              <a:latin typeface="Times New Roman"/>
              <a:ea typeface="Times New Roman"/>
              <a:cs typeface="Times New Roman"/>
              <a:sym typeface="Times New Roman"/>
            </a:endParaRPr>
          </a:p>
          <a:p>
            <a:pPr marL="0" lvl="0" indent="0" algn="just" rtl="0">
              <a:spcBef>
                <a:spcPts val="1200"/>
              </a:spcBef>
              <a:spcAft>
                <a:spcPts val="1200"/>
              </a:spcAft>
              <a:buNone/>
            </a:pPr>
            <a:r>
              <a:rPr lang="en-GB" sz="1600"/>
              <a:t>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66" name="Google Shape;266;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6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600" b="1">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a:solidFill>
                  <a:srgbClr val="000000"/>
                </a:solidFill>
                <a:latin typeface="Times New Roman"/>
                <a:ea typeface="Times New Roman"/>
                <a:cs typeface="Times New Roman"/>
                <a:sym typeface="Times New Roman"/>
              </a:rPr>
              <a:t>University of Moratuwa.</a:t>
            </a:r>
            <a:r>
              <a:rPr lang="en-GB">
                <a:solidFill>
                  <a:srgbClr val="000000"/>
                </a:solidFill>
                <a:latin typeface="Times New Roman"/>
                <a:ea typeface="Times New Roman"/>
                <a:cs typeface="Times New Roman"/>
                <a:sym typeface="Times New Roman"/>
              </a:rPr>
              <a:t> Sleep Health and Lifestyle Dataset. Kaggle. Published 2021.Available from:</a:t>
            </a:r>
            <a:r>
              <a:rPr lang="en-GB">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GB" u="sng">
                <a:solidFill>
                  <a:schemeClr val="hlink"/>
                </a:solidFill>
                <a:latin typeface="Times New Roman"/>
                <a:ea typeface="Times New Roman"/>
                <a:cs typeface="Times New Roman"/>
                <a:sym typeface="Times New Roman"/>
                <a:hlinkClick r:id="rId3"/>
              </a:rPr>
              <a:t>https://www.kaggle.com/datasets/uom190346a/sleep-health-and-lifestyle-dataset</a:t>
            </a:r>
            <a:endParaRPr u="sng">
              <a:solidFill>
                <a:schemeClr val="hlink"/>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311700" y="768000"/>
            <a:ext cx="8520600" cy="3801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BMI:</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Categorizes individuals' Body Mass index into </a:t>
            </a:r>
            <a:r>
              <a:rPr lang="en-GB" b="1">
                <a:solidFill>
                  <a:srgbClr val="000000"/>
                </a:solidFill>
                <a:latin typeface="Times New Roman"/>
                <a:ea typeface="Times New Roman"/>
                <a:cs typeface="Times New Roman"/>
                <a:sym typeface="Times New Roman"/>
              </a:rPr>
              <a:t>Normal</a:t>
            </a:r>
            <a:r>
              <a:rPr lang="en-GB">
                <a:solidFill>
                  <a:srgbClr val="000000"/>
                </a:solidFill>
                <a:latin typeface="Times New Roman"/>
                <a:ea typeface="Times New Roman"/>
                <a:cs typeface="Times New Roman"/>
                <a:sym typeface="Times New Roman"/>
              </a:rPr>
              <a:t>, </a:t>
            </a:r>
            <a:r>
              <a:rPr lang="en-GB" b="1">
                <a:solidFill>
                  <a:srgbClr val="000000"/>
                </a:solidFill>
                <a:latin typeface="Times New Roman"/>
                <a:ea typeface="Times New Roman"/>
                <a:cs typeface="Times New Roman"/>
                <a:sym typeface="Times New Roman"/>
              </a:rPr>
              <a:t>Overweight</a:t>
            </a:r>
            <a:r>
              <a:rPr lang="en-GB">
                <a:solidFill>
                  <a:srgbClr val="000000"/>
                </a:solidFill>
                <a:latin typeface="Times New Roman"/>
                <a:ea typeface="Times New Roman"/>
                <a:cs typeface="Times New Roman"/>
                <a:sym typeface="Times New Roman"/>
              </a:rPr>
              <a:t>, and </a:t>
            </a:r>
            <a:r>
              <a:rPr lang="en-GB" b="1">
                <a:solidFill>
                  <a:srgbClr val="000000"/>
                </a:solidFill>
                <a:latin typeface="Times New Roman"/>
                <a:ea typeface="Times New Roman"/>
                <a:cs typeface="Times New Roman"/>
                <a:sym typeface="Times New Roman"/>
              </a:rPr>
              <a:t>Obese</a:t>
            </a:r>
            <a:r>
              <a:rPr lang="en-GB">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Gender:</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Indicates the gender of individuals (e.g., Male/Female).</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Quality of Sleep:</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Subjective rating of sleep quality on a scale of </a:t>
            </a:r>
            <a:r>
              <a:rPr lang="en-GB" b="1">
                <a:solidFill>
                  <a:srgbClr val="000000"/>
                </a:solidFill>
                <a:latin typeface="Times New Roman"/>
                <a:ea typeface="Times New Roman"/>
                <a:cs typeface="Times New Roman"/>
                <a:sym typeface="Times New Roman"/>
              </a:rPr>
              <a:t>1 to 10</a:t>
            </a:r>
            <a:r>
              <a:rPr lang="en-GB">
                <a:solidFill>
                  <a:srgbClr val="000000"/>
                </a:solidFill>
                <a:latin typeface="Times New Roman"/>
                <a:ea typeface="Times New Roman"/>
                <a:cs typeface="Times New Roman"/>
                <a:sym typeface="Times New Roman"/>
              </a:rPr>
              <a:t>, where 1 is poor and 10 is excellent.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Heart Rate:</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Represents the number of heartbeats per minute (</a:t>
            </a:r>
            <a:r>
              <a:rPr lang="en-GB" b="1">
                <a:solidFill>
                  <a:srgbClr val="000000"/>
                </a:solidFill>
                <a:latin typeface="Times New Roman"/>
                <a:ea typeface="Times New Roman"/>
                <a:cs typeface="Times New Roman"/>
                <a:sym typeface="Times New Roman"/>
              </a:rPr>
              <a:t>BPM</a:t>
            </a:r>
            <a:r>
              <a:rPr lang="en-GB">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Physical Activity Level:</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A subjective rating of physical activity on a scale of </a:t>
            </a:r>
            <a:r>
              <a:rPr lang="en-GB" b="1">
                <a:solidFill>
                  <a:srgbClr val="000000"/>
                </a:solidFill>
                <a:latin typeface="Times New Roman"/>
                <a:ea typeface="Times New Roman"/>
                <a:cs typeface="Times New Roman"/>
                <a:sym typeface="Times New Roman"/>
              </a:rPr>
              <a:t>1 to 100</a:t>
            </a:r>
            <a:r>
              <a:rPr lang="en-GB">
                <a:solidFill>
                  <a:srgbClr val="000000"/>
                </a:solidFill>
                <a:latin typeface="Times New Roman"/>
                <a:ea typeface="Times New Roman"/>
                <a:cs typeface="Times New Roman"/>
                <a:sym typeface="Times New Roman"/>
              </a:rPr>
              <a:t>, where 100 is highly active.</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Sleep Disorder:</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Arial"/>
              <a:buChar char="○"/>
            </a:pPr>
            <a:r>
              <a:rPr lang="en-GB">
                <a:solidFill>
                  <a:srgbClr val="000000"/>
                </a:solidFill>
                <a:latin typeface="Times New Roman"/>
                <a:ea typeface="Times New Roman"/>
                <a:cs typeface="Times New Roman"/>
                <a:sym typeface="Times New Roman"/>
              </a:rPr>
              <a:t>Indicates the type of sleep disorder (e.g., </a:t>
            </a:r>
            <a:r>
              <a:rPr lang="en-GB" b="1">
                <a:solidFill>
                  <a:srgbClr val="000000"/>
                </a:solidFill>
                <a:latin typeface="Times New Roman"/>
                <a:ea typeface="Times New Roman"/>
                <a:cs typeface="Times New Roman"/>
                <a:sym typeface="Times New Roman"/>
              </a:rPr>
              <a:t>Insomnia</a:t>
            </a:r>
            <a:r>
              <a:rPr lang="en-GB">
                <a:solidFill>
                  <a:srgbClr val="000000"/>
                </a:solidFill>
                <a:latin typeface="Times New Roman"/>
                <a:ea typeface="Times New Roman"/>
                <a:cs typeface="Times New Roman"/>
                <a:sym typeface="Times New Roman"/>
              </a:rPr>
              <a:t>, </a:t>
            </a:r>
            <a:r>
              <a:rPr lang="en-GB" b="1">
                <a:solidFill>
                  <a:srgbClr val="000000"/>
                </a:solidFill>
                <a:latin typeface="Times New Roman"/>
                <a:ea typeface="Times New Roman"/>
                <a:cs typeface="Times New Roman"/>
                <a:sym typeface="Times New Roman"/>
              </a:rPr>
              <a:t>Sleep Apnea</a:t>
            </a:r>
            <a:r>
              <a:rPr lang="en-GB">
                <a:solidFill>
                  <a:srgbClr val="000000"/>
                </a:solidFill>
                <a:latin typeface="Times New Roman"/>
                <a:ea typeface="Times New Roman"/>
                <a:cs typeface="Times New Roman"/>
                <a:sym typeface="Times New Roman"/>
              </a:rPr>
              <a:t>, or </a:t>
            </a:r>
            <a:r>
              <a:rPr lang="en-GB" b="1">
                <a:solidFill>
                  <a:srgbClr val="000000"/>
                </a:solidFill>
                <a:latin typeface="Times New Roman"/>
                <a:ea typeface="Times New Roman"/>
                <a:cs typeface="Times New Roman"/>
                <a:sym typeface="Times New Roman"/>
              </a:rPr>
              <a:t>None</a:t>
            </a:r>
            <a:r>
              <a:rPr lang="en-GB">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400">
              <a:solidFill>
                <a:srgbClr val="1A1A1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3787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Scatter Plot Analysis</a:t>
            </a:r>
            <a:endParaRPr>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311700" y="1245500"/>
            <a:ext cx="8520600" cy="333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b="1">
                <a:solidFill>
                  <a:srgbClr val="000000"/>
                </a:solidFill>
                <a:latin typeface="Times New Roman"/>
                <a:ea typeface="Times New Roman"/>
                <a:cs typeface="Times New Roman"/>
                <a:sym typeface="Times New Roman"/>
              </a:rPr>
              <a:t>Objective:</a:t>
            </a:r>
            <a:endParaRPr sz="1600" b="1">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a:solidFill>
                  <a:srgbClr val="000000"/>
                </a:solidFill>
                <a:latin typeface="Times New Roman"/>
                <a:ea typeface="Times New Roman"/>
                <a:cs typeface="Times New Roman"/>
                <a:sym typeface="Times New Roman"/>
              </a:rPr>
              <a:t>To identify relationships between </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GB" sz="1600">
                <a:solidFill>
                  <a:srgbClr val="000000"/>
                </a:solidFill>
                <a:latin typeface="Times New Roman"/>
                <a:ea typeface="Times New Roman"/>
                <a:cs typeface="Times New Roman"/>
                <a:sym typeface="Times New Roman"/>
              </a:rPr>
              <a:t>key variables in the dataset.</a:t>
            </a:r>
            <a:endParaRPr sz="1600">
              <a:solidFill>
                <a:srgbClr val="000000"/>
              </a:solidFill>
              <a:latin typeface="Times New Roman"/>
              <a:ea typeface="Times New Roman"/>
              <a:cs typeface="Times New Roman"/>
              <a:sym typeface="Times New Roman"/>
            </a:endParaRPr>
          </a:p>
          <a:p>
            <a:pPr marL="457200" lvl="0" indent="0" algn="just" rtl="0">
              <a:lnSpc>
                <a:spcPct val="100000"/>
              </a:lnSpc>
              <a:spcBef>
                <a:spcPts val="1200"/>
              </a:spcBef>
              <a:spcAft>
                <a:spcPts val="1200"/>
              </a:spcAft>
              <a:buNone/>
            </a:pPr>
            <a:endParaRPr sz="1600">
              <a:solidFill>
                <a:srgbClr val="000000"/>
              </a:solidFill>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3663875" y="1175087"/>
            <a:ext cx="3848651" cy="326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1"/>
          </p:nvPr>
        </p:nvSpPr>
        <p:spPr>
          <a:xfrm>
            <a:off x="311700" y="385625"/>
            <a:ext cx="8520600" cy="4183200"/>
          </a:xfrm>
          <a:prstGeom prst="rect">
            <a:avLst/>
          </a:prstGeom>
        </p:spPr>
        <p:txBody>
          <a:bodyPr spcFirstLastPara="1" wrap="square" lIns="91425" tIns="91425" rIns="91425" bIns="91425" anchor="t" anchorCtr="0">
            <a:noAutofit/>
          </a:bodyPr>
          <a:lstStyle/>
          <a:p>
            <a:pPr marL="457200" lvl="0" indent="0" algn="just"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Findings:</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Positive Correlations:</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Sleep Duration &amp; Sleep Quality: Longer sleep durations are associated with better sleep quality.</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Physical Activity Level &amp; Daily Steps: Higher activity levels correlate with more daily steps.</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GB" sz="1400" b="1">
                <a:solidFill>
                  <a:srgbClr val="000000"/>
                </a:solidFill>
                <a:latin typeface="Times New Roman"/>
                <a:ea typeface="Times New Roman"/>
                <a:cs typeface="Times New Roman"/>
                <a:sym typeface="Times New Roman"/>
              </a:rPr>
              <a:t>Negative Correlations:</a:t>
            </a:r>
            <a:endParaRPr sz="1400" b="1">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Stress Level &amp; Sleep Quality: Higher stress reduces sleep quality.</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Stress Level &amp; Sleep Duration: Stress is inversely related to sleep duration.</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Key Observations:</a:t>
            </a:r>
            <a:endParaRPr sz="1400" b="1">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Promoting physical activity may improve sleep quality and overall health.</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Stress management could be crucial in enhancing sleep metrics.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Times New Roman"/>
                <a:ea typeface="Times New Roman"/>
                <a:cs typeface="Times New Roman"/>
                <a:sym typeface="Times New Roman"/>
              </a:rPr>
              <a:t>Feature Selection</a:t>
            </a:r>
            <a:endParaRPr>
              <a:latin typeface="Times New Roman"/>
              <a:ea typeface="Times New Roman"/>
              <a:cs typeface="Times New Roman"/>
              <a:sym typeface="Times New Roman"/>
            </a:endParaRPr>
          </a:p>
        </p:txBody>
      </p:sp>
      <p:sp>
        <p:nvSpPr>
          <p:cNvPr id="122" name="Google Shape;122;p19"/>
          <p:cNvSpPr txBox="1">
            <a:spLocks noGrp="1"/>
          </p:cNvSpPr>
          <p:nvPr>
            <p:ph type="body" idx="1"/>
          </p:nvPr>
        </p:nvSpPr>
        <p:spPr>
          <a:xfrm>
            <a:off x="311700" y="871950"/>
            <a:ext cx="8520600" cy="33996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sz="1100">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Objective:</a:t>
            </a:r>
            <a:endParaRPr sz="16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a:solidFill>
                  <a:srgbClr val="000000"/>
                </a:solidFill>
                <a:latin typeface="Times New Roman"/>
                <a:ea typeface="Times New Roman"/>
                <a:cs typeface="Times New Roman"/>
                <a:sym typeface="Times New Roman"/>
              </a:rPr>
              <a:t>To select relevant features </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sz="1600">
                <a:solidFill>
                  <a:srgbClr val="000000"/>
                </a:solidFill>
                <a:latin typeface="Times New Roman"/>
                <a:ea typeface="Times New Roman"/>
                <a:cs typeface="Times New Roman"/>
                <a:sym typeface="Times New Roman"/>
              </a:rPr>
              <a:t>for modeling and analysis.</a:t>
            </a:r>
            <a:endParaRPr sz="1700">
              <a:solidFill>
                <a:srgbClr val="000000"/>
              </a:solidFill>
              <a:latin typeface="Times New Roman"/>
              <a:ea typeface="Times New Roman"/>
              <a:cs typeface="Times New Roman"/>
              <a:sym typeface="Times New Roman"/>
            </a:endParaRPr>
          </a:p>
        </p:txBody>
      </p:sp>
      <p:pic>
        <p:nvPicPr>
          <p:cNvPr id="123" name="Google Shape;123;p19"/>
          <p:cNvPicPr preferRelativeResize="0"/>
          <p:nvPr/>
        </p:nvPicPr>
        <p:blipFill>
          <a:blip r:embed="rId3">
            <a:alphaModFix/>
          </a:blip>
          <a:stretch>
            <a:fillRect/>
          </a:stretch>
        </p:blipFill>
        <p:spPr>
          <a:xfrm>
            <a:off x="2904750" y="1324400"/>
            <a:ext cx="5167475" cy="296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311700" y="495075"/>
            <a:ext cx="8520600" cy="40425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Features Selected:</a:t>
            </a:r>
            <a:endParaRPr sz="1600" b="1">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AutoNum type="arabicPeriod"/>
            </a:pPr>
            <a:r>
              <a:rPr lang="en-GB" sz="1600" b="1">
                <a:solidFill>
                  <a:srgbClr val="000000"/>
                </a:solidFill>
                <a:latin typeface="Times New Roman"/>
                <a:ea typeface="Times New Roman"/>
                <a:cs typeface="Times New Roman"/>
                <a:sym typeface="Times New Roman"/>
              </a:rPr>
              <a:t>Positive Correlations:</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Sleep Duration (linked to better quality).</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Daily Steps &amp; Physical Activity Level (mutually reinforcing).</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GB" sz="1600" b="1">
                <a:solidFill>
                  <a:srgbClr val="000000"/>
                </a:solidFill>
                <a:latin typeface="Times New Roman"/>
                <a:ea typeface="Times New Roman"/>
                <a:cs typeface="Times New Roman"/>
                <a:sym typeface="Times New Roman"/>
              </a:rPr>
              <a:t>Negative Correlations:</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Stress Level (affects both Sleep Quality and Duration).</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600" b="1">
                <a:solidFill>
                  <a:srgbClr val="000000"/>
                </a:solidFill>
                <a:latin typeface="Times New Roman"/>
                <a:ea typeface="Times New Roman"/>
                <a:cs typeface="Times New Roman"/>
                <a:sym typeface="Times New Roman"/>
              </a:rPr>
              <a:t>Strategy:</a:t>
            </a:r>
            <a:endParaRPr sz="1600" b="1">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Focused on variables with meaningful relationships to sleep quality and health.</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Demographic features (e.g., Gender, BMI) were also included for richer analysis.</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516700" y="490050"/>
            <a:ext cx="2902900" cy="2170275"/>
          </a:xfrm>
          <a:prstGeom prst="rect">
            <a:avLst/>
          </a:prstGeom>
          <a:noFill/>
          <a:ln>
            <a:noFill/>
          </a:ln>
        </p:spPr>
      </p:pic>
      <p:pic>
        <p:nvPicPr>
          <p:cNvPr id="134" name="Google Shape;134;p21"/>
          <p:cNvPicPr preferRelativeResize="0"/>
          <p:nvPr/>
        </p:nvPicPr>
        <p:blipFill>
          <a:blip r:embed="rId4">
            <a:alphaModFix/>
          </a:blip>
          <a:stretch>
            <a:fillRect/>
          </a:stretch>
        </p:blipFill>
        <p:spPr>
          <a:xfrm>
            <a:off x="4993775" y="490046"/>
            <a:ext cx="2902900" cy="2055674"/>
          </a:xfrm>
          <a:prstGeom prst="rect">
            <a:avLst/>
          </a:prstGeom>
          <a:noFill/>
          <a:ln>
            <a:noFill/>
          </a:ln>
        </p:spPr>
      </p:pic>
      <p:pic>
        <p:nvPicPr>
          <p:cNvPr id="135" name="Google Shape;135;p21"/>
          <p:cNvPicPr preferRelativeResize="0"/>
          <p:nvPr/>
        </p:nvPicPr>
        <p:blipFill>
          <a:blip r:embed="rId5">
            <a:alphaModFix/>
          </a:blip>
          <a:stretch>
            <a:fillRect/>
          </a:stretch>
        </p:blipFill>
        <p:spPr>
          <a:xfrm>
            <a:off x="201975" y="2785625"/>
            <a:ext cx="4193875" cy="2170275"/>
          </a:xfrm>
          <a:prstGeom prst="rect">
            <a:avLst/>
          </a:prstGeom>
          <a:noFill/>
          <a:ln>
            <a:noFill/>
          </a:ln>
        </p:spPr>
      </p:pic>
      <p:pic>
        <p:nvPicPr>
          <p:cNvPr id="136" name="Google Shape;136;p21"/>
          <p:cNvPicPr preferRelativeResize="0"/>
          <p:nvPr/>
        </p:nvPicPr>
        <p:blipFill>
          <a:blip r:embed="rId6">
            <a:alphaModFix/>
          </a:blip>
          <a:stretch>
            <a:fillRect/>
          </a:stretch>
        </p:blipFill>
        <p:spPr>
          <a:xfrm>
            <a:off x="4852275" y="2708425"/>
            <a:ext cx="3746075" cy="21702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191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Times</vt:lpstr>
      <vt:lpstr>Roboto</vt:lpstr>
      <vt:lpstr>Arial</vt:lpstr>
      <vt:lpstr>Times New Roman</vt:lpstr>
      <vt:lpstr>Geometric</vt:lpstr>
      <vt:lpstr>Analyzing the Impact of Lifestyle Factors on Sleep Quality and Health</vt:lpstr>
      <vt:lpstr>Table of Contents:</vt:lpstr>
      <vt:lpstr>Data Description:</vt:lpstr>
      <vt:lpstr>Data Attributes:</vt:lpstr>
      <vt:lpstr>Scatter Plot Analysis</vt:lpstr>
      <vt:lpstr>PowerPoint Presentation</vt:lpstr>
      <vt:lpstr>Feature Selection</vt:lpstr>
      <vt:lpstr>PowerPoint Presentation</vt:lpstr>
      <vt:lpstr>PowerPoint Presentation</vt:lpstr>
      <vt:lpstr>Box Plots</vt:lpstr>
      <vt:lpstr>Histograms </vt:lpstr>
      <vt:lpstr>Exploratory Data Analysis</vt:lpstr>
      <vt:lpstr>Confusion matrix</vt:lpstr>
      <vt:lpstr>Logistic Regression</vt:lpstr>
      <vt:lpstr>PowerPoint Presentation</vt:lpstr>
      <vt:lpstr>PowerPoint Presentation</vt:lpstr>
      <vt:lpstr>PowerPoint Presentation</vt:lpstr>
      <vt:lpstr>KNN </vt:lpstr>
      <vt:lpstr>PowerPoint Presentation</vt:lpstr>
      <vt:lpstr>PowerPoint Presentation</vt:lpstr>
      <vt:lpstr>PowerPoint Presentation</vt:lpstr>
      <vt:lpstr>PowerPoint Presentation</vt:lpstr>
      <vt:lpstr>PowerPoint Presentation</vt:lpstr>
      <vt:lpstr>PowerPoint Presentation</vt:lpstr>
      <vt:lpstr>SVM </vt:lpstr>
      <vt:lpstr>PowerPoint Presentation</vt:lpstr>
      <vt:lpstr>PowerPoint Presentation</vt:lpstr>
      <vt:lpstr>PowerPoint Presentation</vt:lpstr>
      <vt:lpstr>PowerPoint Presentation</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Joshitha Dandlamudi</dc:creator>
  <cp:lastModifiedBy>Joshitha Dandlamudi</cp:lastModifiedBy>
  <cp:revision>1</cp:revision>
  <dcterms:modified xsi:type="dcterms:W3CDTF">2025-03-06T16:22:31Z</dcterms:modified>
</cp:coreProperties>
</file>