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7" r:id="rId4"/>
    <p:sldId id="275" r:id="rId5"/>
    <p:sldId id="276" r:id="rId6"/>
    <p:sldId id="294" r:id="rId7"/>
    <p:sldId id="289" r:id="rId8"/>
    <p:sldId id="291" r:id="rId9"/>
    <p:sldId id="290" r:id="rId10"/>
    <p:sldId id="292" r:id="rId11"/>
    <p:sldId id="293" r:id="rId12"/>
    <p:sldId id="278" r:id="rId13"/>
    <p:sldId id="279" r:id="rId14"/>
    <p:sldId id="288"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8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8740A4-D046-44CE-91C4-775038E59E21}" type="datetimeFigureOut">
              <a:rPr lang="en-IN" smtClean="0"/>
              <a:t>12-02-2016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F22F1-9D92-49AA-87D9-3E355615CE2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8740A4-D046-44CE-91C4-775038E59E21}" type="datetimeFigureOut">
              <a:rPr lang="en-IN" smtClean="0"/>
              <a:t>12-02-2016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F22F1-9D92-49AA-87D9-3E355615CE2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8740A4-D046-44CE-91C4-775038E59E21}" type="datetimeFigureOut">
              <a:rPr lang="en-IN" smtClean="0"/>
              <a:t>12-02-2016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F22F1-9D92-49AA-87D9-3E355615CE2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8740A4-D046-44CE-91C4-775038E59E21}" type="datetimeFigureOut">
              <a:rPr lang="en-IN" smtClean="0"/>
              <a:t>12-02-2016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F22F1-9D92-49AA-87D9-3E355615CE2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8740A4-D046-44CE-91C4-775038E59E21}" type="datetimeFigureOut">
              <a:rPr lang="en-IN" smtClean="0"/>
              <a:t>12-02-2016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F22F1-9D92-49AA-87D9-3E355615CE2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8740A4-D046-44CE-91C4-775038E59E21}" type="datetimeFigureOut">
              <a:rPr lang="en-IN" smtClean="0"/>
              <a:t>12-02-2016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DF22F1-9D92-49AA-87D9-3E355615CE2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8740A4-D046-44CE-91C4-775038E59E21}" type="datetimeFigureOut">
              <a:rPr lang="en-IN" smtClean="0"/>
              <a:t>12-02-2016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DF22F1-9D92-49AA-87D9-3E355615CE2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8740A4-D046-44CE-91C4-775038E59E21}" type="datetimeFigureOut">
              <a:rPr lang="en-IN" smtClean="0"/>
              <a:t>12-02-2016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DF22F1-9D92-49AA-87D9-3E355615CE2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740A4-D046-44CE-91C4-775038E59E21}" type="datetimeFigureOut">
              <a:rPr lang="en-IN" smtClean="0"/>
              <a:t>12-02-2016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DF22F1-9D92-49AA-87D9-3E355615CE2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8740A4-D046-44CE-91C4-775038E59E21}" type="datetimeFigureOut">
              <a:rPr lang="en-IN" smtClean="0"/>
              <a:t>12-02-2016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DF22F1-9D92-49AA-87D9-3E355615CE2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8740A4-D046-44CE-91C4-775038E59E21}" type="datetimeFigureOut">
              <a:rPr lang="en-IN" smtClean="0"/>
              <a:t>12-02-2016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DF22F1-9D92-49AA-87D9-3E355615CE2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C8740A4-D046-44CE-91C4-775038E59E21}" type="datetimeFigureOut">
              <a:rPr lang="en-IN" smtClean="0"/>
              <a:t>12-02-2016</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8DF22F1-9D92-49AA-87D9-3E355615CE2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4589" y="4037797"/>
            <a:ext cx="3219299" cy="1631216"/>
          </a:xfrm>
          <a:prstGeom prst="rect">
            <a:avLst/>
          </a:prstGeom>
          <a:noFill/>
        </p:spPr>
        <p:txBody>
          <a:bodyPr wrap="square">
            <a:spAutoFit/>
          </a:bodyPr>
          <a:lstStyle/>
          <a:p>
            <a:pPr algn="ctr" fontAlgn="auto">
              <a:spcBef>
                <a:spcPts val="0"/>
              </a:spcBef>
              <a:spcAft>
                <a:spcPts val="0"/>
              </a:spcAft>
              <a:defRPr/>
            </a:pPr>
            <a:r>
              <a:rPr lang="en-US" sz="2000" b="1" dirty="0" smtClean="0">
                <a:ln w="0"/>
                <a:latin typeface="Times New Roman" panose="02020603050405020304" pitchFamily="18" charset="0"/>
                <a:cs typeface="Times New Roman" panose="02020603050405020304" pitchFamily="18" charset="0"/>
              </a:rPr>
              <a:t>Prepared By  :</a:t>
            </a:r>
          </a:p>
          <a:p>
            <a:pPr algn="ctr" fontAlgn="auto">
              <a:spcBef>
                <a:spcPts val="0"/>
              </a:spcBef>
              <a:spcAft>
                <a:spcPts val="0"/>
              </a:spcAft>
              <a:defRPr/>
            </a:pPr>
            <a:endParaRPr lang="en-US" sz="2000" b="1" dirty="0" smtClean="0">
              <a:ln w="0"/>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000" dirty="0" smtClean="0">
                <a:ln w="0"/>
                <a:latin typeface="Times New Roman" panose="02020603050405020304" pitchFamily="18" charset="0"/>
                <a:cs typeface="Times New Roman" panose="02020603050405020304" pitchFamily="18" charset="0"/>
              </a:rPr>
              <a:t>Divyesh </a:t>
            </a:r>
            <a:r>
              <a:rPr lang="en-US" sz="2000" dirty="0" err="1" smtClean="0">
                <a:ln w="0"/>
                <a:latin typeface="Times New Roman" panose="02020603050405020304" pitchFamily="18" charset="0"/>
                <a:cs typeface="Times New Roman" panose="02020603050405020304" pitchFamily="18" charset="0"/>
              </a:rPr>
              <a:t>Parmar</a:t>
            </a:r>
            <a:r>
              <a:rPr lang="en-US" sz="2000" dirty="0" smtClean="0">
                <a:ln w="0"/>
                <a:latin typeface="Times New Roman" panose="02020603050405020304" pitchFamily="18" charset="0"/>
                <a:cs typeface="Times New Roman" panose="02020603050405020304" pitchFamily="18" charset="0"/>
              </a:rPr>
              <a:t> (D13IT137)</a:t>
            </a:r>
          </a:p>
          <a:p>
            <a:pPr algn="ctr">
              <a:defRPr/>
            </a:pPr>
            <a:r>
              <a:rPr lang="en-US" sz="2000" dirty="0" err="1" smtClean="0">
                <a:ln w="0"/>
                <a:latin typeface="Times New Roman" panose="02020603050405020304" pitchFamily="18" charset="0"/>
                <a:cs typeface="Times New Roman" panose="02020603050405020304" pitchFamily="18" charset="0"/>
              </a:rPr>
              <a:t>Chirag</a:t>
            </a:r>
            <a:r>
              <a:rPr lang="en-US" sz="2000" dirty="0" smtClean="0">
                <a:ln w="0"/>
                <a:latin typeface="Times New Roman" panose="02020603050405020304" pitchFamily="18" charset="0"/>
                <a:cs typeface="Times New Roman" panose="02020603050405020304" pitchFamily="18" charset="0"/>
              </a:rPr>
              <a:t> </a:t>
            </a:r>
            <a:r>
              <a:rPr lang="en-US" sz="2000" dirty="0" err="1">
                <a:ln w="0"/>
                <a:latin typeface="Times New Roman" panose="02020603050405020304" pitchFamily="18" charset="0"/>
                <a:cs typeface="Times New Roman" panose="02020603050405020304" pitchFamily="18" charset="0"/>
              </a:rPr>
              <a:t>S</a:t>
            </a:r>
            <a:r>
              <a:rPr lang="en-US" sz="2000" dirty="0" err="1" smtClean="0">
                <a:ln w="0"/>
                <a:latin typeface="Times New Roman" panose="02020603050405020304" pitchFamily="18" charset="0"/>
                <a:cs typeface="Times New Roman" panose="02020603050405020304" pitchFamily="18" charset="0"/>
              </a:rPr>
              <a:t>hitole</a:t>
            </a:r>
            <a:r>
              <a:rPr lang="en-US" sz="2000" dirty="0" smtClean="0">
                <a:ln w="0"/>
                <a:latin typeface="Times New Roman" panose="02020603050405020304" pitchFamily="18" charset="0"/>
                <a:cs typeface="Times New Roman" panose="02020603050405020304" pitchFamily="18" charset="0"/>
              </a:rPr>
              <a:t> </a:t>
            </a:r>
            <a:r>
              <a:rPr lang="en-US" sz="2000" dirty="0">
                <a:ln w="0"/>
                <a:latin typeface="Times New Roman" panose="02020603050405020304" pitchFamily="18" charset="0"/>
                <a:cs typeface="Times New Roman" panose="02020603050405020304" pitchFamily="18" charset="0"/>
              </a:rPr>
              <a:t>(</a:t>
            </a:r>
            <a:r>
              <a:rPr lang="en-US" sz="2000" dirty="0" smtClean="0">
                <a:ln w="0"/>
                <a:latin typeface="Times New Roman" panose="02020603050405020304" pitchFamily="18" charset="0"/>
                <a:cs typeface="Times New Roman" panose="02020603050405020304" pitchFamily="18" charset="0"/>
              </a:rPr>
              <a:t>D13IT138)</a:t>
            </a:r>
            <a:endParaRPr lang="en-US" sz="2000" dirty="0">
              <a:ln w="0"/>
              <a:latin typeface="Times New Roman" panose="02020603050405020304" pitchFamily="18" charset="0"/>
              <a:cs typeface="Times New Roman" panose="02020603050405020304" pitchFamily="18" charset="0"/>
            </a:endParaRPr>
          </a:p>
          <a:p>
            <a:pPr algn="ctr" fontAlgn="auto">
              <a:spcBef>
                <a:spcPts val="0"/>
              </a:spcBef>
              <a:spcAft>
                <a:spcPts val="0"/>
              </a:spcAft>
              <a:defRPr/>
            </a:pPr>
            <a:endParaRPr lang="en-US" sz="2000" dirty="0">
              <a:ln w="0"/>
              <a:latin typeface="Times New Roman" panose="02020603050405020304" pitchFamily="18" charset="0"/>
              <a:cs typeface="Times New Roman" panose="02020603050405020304" pitchFamily="18" charset="0"/>
            </a:endParaRPr>
          </a:p>
        </p:txBody>
      </p:sp>
      <p:sp>
        <p:nvSpPr>
          <p:cNvPr id="12" name="Rectangle 11"/>
          <p:cNvSpPr/>
          <p:nvPr/>
        </p:nvSpPr>
        <p:spPr>
          <a:xfrm>
            <a:off x="6372200" y="4037797"/>
            <a:ext cx="2376264" cy="1938992"/>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2000" b="1" dirty="0" smtClean="0">
                <a:ln w="0"/>
                <a:latin typeface="Times New Roman" panose="02020603050405020304" pitchFamily="18" charset="0"/>
                <a:cs typeface="Times New Roman" panose="02020603050405020304" pitchFamily="18" charset="0"/>
              </a:rPr>
              <a:t>External Guide:</a:t>
            </a:r>
          </a:p>
          <a:p>
            <a:pPr algn="ctr">
              <a:defRPr/>
            </a:pPr>
            <a:r>
              <a:rPr lang="en-US" sz="2000" dirty="0" smtClean="0">
                <a:ln w="0"/>
                <a:latin typeface="Times New Roman" panose="02020603050405020304" pitchFamily="18" charset="0"/>
                <a:cs typeface="Times New Roman" panose="02020603050405020304" pitchFamily="18" charset="0"/>
              </a:rPr>
              <a:t>Ms. Komal Pathak</a:t>
            </a:r>
          </a:p>
          <a:p>
            <a:pPr algn="ctr">
              <a:defRPr/>
            </a:pPr>
            <a:endParaRPr lang="en-US" sz="2000" dirty="0" smtClean="0">
              <a:ln w="0"/>
              <a:latin typeface="Times New Roman" panose="02020603050405020304" pitchFamily="18" charset="0"/>
              <a:cs typeface="Times New Roman" panose="02020603050405020304" pitchFamily="18" charset="0"/>
            </a:endParaRPr>
          </a:p>
          <a:p>
            <a:pPr algn="ctr">
              <a:defRPr/>
            </a:pPr>
            <a:r>
              <a:rPr lang="en-US" sz="2000" b="1" dirty="0" smtClean="0">
                <a:ln w="0"/>
                <a:latin typeface="Times New Roman" panose="02020603050405020304" pitchFamily="18" charset="0"/>
                <a:cs typeface="Times New Roman" panose="02020603050405020304" pitchFamily="18" charset="0"/>
              </a:rPr>
              <a:t>Internal Guide:</a:t>
            </a:r>
            <a:endParaRPr lang="en-US" sz="2000" b="1" dirty="0">
              <a:ln w="0"/>
              <a:latin typeface="Times New Roman" panose="02020603050405020304" pitchFamily="18" charset="0"/>
              <a:cs typeface="Times New Roman" panose="02020603050405020304" pitchFamily="18" charset="0"/>
            </a:endParaRPr>
          </a:p>
          <a:p>
            <a:pPr algn="ctr">
              <a:defRPr/>
            </a:pPr>
            <a:r>
              <a:rPr lang="en-US" sz="2000" dirty="0" smtClean="0">
                <a:ln w="0"/>
                <a:latin typeface="Times New Roman" panose="02020603050405020304" pitchFamily="18" charset="0"/>
                <a:cs typeface="Times New Roman" panose="02020603050405020304" pitchFamily="18" charset="0"/>
              </a:rPr>
              <a:t>Prof. Jay  </a:t>
            </a:r>
            <a:r>
              <a:rPr lang="en-US" sz="2000" dirty="0">
                <a:ln w="0"/>
                <a:latin typeface="Times New Roman" panose="02020603050405020304" pitchFamily="18" charset="0"/>
                <a:cs typeface="Times New Roman" panose="02020603050405020304" pitchFamily="18" charset="0"/>
              </a:rPr>
              <a:t>P</a:t>
            </a:r>
            <a:r>
              <a:rPr lang="en-US" sz="2000" dirty="0" smtClean="0">
                <a:ln w="0"/>
                <a:latin typeface="Times New Roman" panose="02020603050405020304" pitchFamily="18" charset="0"/>
                <a:cs typeface="Times New Roman" panose="02020603050405020304" pitchFamily="18" charset="0"/>
              </a:rPr>
              <a:t>atel</a:t>
            </a:r>
          </a:p>
          <a:p>
            <a:pPr>
              <a:defRPr/>
            </a:pPr>
            <a:endParaRPr lang="en-US" sz="2000" cap="all" dirty="0">
              <a:ln w="0"/>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9" name="Rectangle 8"/>
          <p:cNvSpPr/>
          <p:nvPr/>
        </p:nvSpPr>
        <p:spPr>
          <a:xfrm>
            <a:off x="1039220" y="2636912"/>
            <a:ext cx="7128792" cy="584775"/>
          </a:xfrm>
          <a:prstGeom prst="rect">
            <a:avLst/>
          </a:prstGeom>
          <a:noFill/>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r>
              <a:rPr lang="en-US" sz="3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TecSo Internship Module</a:t>
            </a:r>
            <a:endParaRPr lang="en-US" sz="3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11560" y="418748"/>
            <a:ext cx="7416824" cy="221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400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0568" y="404664"/>
            <a:ext cx="3082896" cy="64633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Screenshots </a:t>
            </a:r>
            <a:endParaRPr lang="en-IN"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1" y="2003094"/>
            <a:ext cx="2557247" cy="4546217"/>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80" y="2003094"/>
            <a:ext cx="2736287" cy="4546217"/>
          </a:xfrm>
          <a:prstGeom prst="rect">
            <a:avLst/>
          </a:prstGeom>
        </p:spPr>
      </p:pic>
      <p:sp>
        <p:nvSpPr>
          <p:cNvPr id="5" name="TextBox 4"/>
          <p:cNvSpPr txBox="1"/>
          <p:nvPr/>
        </p:nvSpPr>
        <p:spPr>
          <a:xfrm>
            <a:off x="899591" y="1356492"/>
            <a:ext cx="2016224" cy="369332"/>
          </a:xfrm>
          <a:prstGeom prst="rect">
            <a:avLst/>
          </a:prstGeom>
          <a:noFill/>
        </p:spPr>
        <p:txBody>
          <a:bodyPr wrap="square" rtlCol="0">
            <a:spAutoFit/>
          </a:bodyPr>
          <a:lstStyle/>
          <a:p>
            <a:r>
              <a:rPr lang="en-US" b="1" dirty="0" smtClean="0"/>
              <a:t>1.Login </a:t>
            </a:r>
            <a:r>
              <a:rPr lang="en-US" b="1" dirty="0"/>
              <a:t>P</a:t>
            </a:r>
            <a:r>
              <a:rPr lang="en-US" b="1" dirty="0" smtClean="0"/>
              <a:t>age:</a:t>
            </a:r>
            <a:endParaRPr lang="en-US" b="1" dirty="0"/>
          </a:p>
        </p:txBody>
      </p:sp>
      <p:sp>
        <p:nvSpPr>
          <p:cNvPr id="6" name="TextBox 5"/>
          <p:cNvSpPr txBox="1"/>
          <p:nvPr/>
        </p:nvSpPr>
        <p:spPr>
          <a:xfrm>
            <a:off x="5292080" y="1348208"/>
            <a:ext cx="3312368" cy="369332"/>
          </a:xfrm>
          <a:prstGeom prst="rect">
            <a:avLst/>
          </a:prstGeom>
          <a:noFill/>
        </p:spPr>
        <p:txBody>
          <a:bodyPr wrap="square" rtlCol="0">
            <a:spAutoFit/>
          </a:bodyPr>
          <a:lstStyle/>
          <a:p>
            <a:r>
              <a:rPr lang="en-US" b="1" dirty="0" smtClean="0"/>
              <a:t>2.Student </a:t>
            </a:r>
            <a:r>
              <a:rPr lang="en-US" b="1" dirty="0"/>
              <a:t>R</a:t>
            </a:r>
            <a:r>
              <a:rPr lang="en-US" b="1" dirty="0" smtClean="0"/>
              <a:t>egistration Page:</a:t>
            </a:r>
            <a:endParaRPr lang="en-US" b="1" dirty="0"/>
          </a:p>
        </p:txBody>
      </p:sp>
    </p:spTree>
    <p:extLst>
      <p:ext uri="{BB962C8B-B14F-4D97-AF65-F5344CB8AC3E}">
        <p14:creationId xmlns:p14="http://schemas.microsoft.com/office/powerpoint/2010/main" val="3100822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844823"/>
            <a:ext cx="3168352" cy="4849676"/>
          </a:xfrm>
          <a:prstGeom prst="rect">
            <a:avLst/>
          </a:prstGeom>
        </p:spPr>
      </p:pic>
      <p:sp>
        <p:nvSpPr>
          <p:cNvPr id="5" name="Rectangle 4"/>
          <p:cNvSpPr/>
          <p:nvPr/>
        </p:nvSpPr>
        <p:spPr>
          <a:xfrm>
            <a:off x="2094416" y="404664"/>
            <a:ext cx="5501919" cy="646331"/>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Screenshots [</a:t>
            </a:r>
            <a:r>
              <a:rPr lang="en-US" sz="3600" b="1" dirty="0" err="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cont</a:t>
            </a:r>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a:t>
            </a:r>
            <a:endParaRPr lang="en-IN"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6" name="TextBox 5"/>
          <p:cNvSpPr txBox="1"/>
          <p:nvPr/>
        </p:nvSpPr>
        <p:spPr>
          <a:xfrm>
            <a:off x="618904" y="1194847"/>
            <a:ext cx="3377032" cy="369332"/>
          </a:xfrm>
          <a:prstGeom prst="rect">
            <a:avLst/>
          </a:prstGeom>
          <a:noFill/>
        </p:spPr>
        <p:txBody>
          <a:bodyPr wrap="square" rtlCol="0">
            <a:spAutoFit/>
          </a:bodyPr>
          <a:lstStyle/>
          <a:p>
            <a:r>
              <a:rPr lang="en-US" b="1" dirty="0"/>
              <a:t>3</a:t>
            </a:r>
            <a:r>
              <a:rPr lang="en-US" b="1" dirty="0" smtClean="0"/>
              <a:t>.Faculty Registration </a:t>
            </a:r>
            <a:r>
              <a:rPr lang="en-US" b="1" dirty="0"/>
              <a:t>P</a:t>
            </a:r>
            <a:r>
              <a:rPr lang="en-US" b="1" dirty="0" smtClean="0"/>
              <a:t>age:</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842786"/>
            <a:ext cx="3096344" cy="4851714"/>
          </a:xfrm>
          <a:prstGeom prst="rect">
            <a:avLst/>
          </a:prstGeom>
        </p:spPr>
      </p:pic>
      <p:sp>
        <p:nvSpPr>
          <p:cNvPr id="8" name="TextBox 7"/>
          <p:cNvSpPr txBox="1"/>
          <p:nvPr/>
        </p:nvSpPr>
        <p:spPr>
          <a:xfrm>
            <a:off x="4879994" y="1194847"/>
            <a:ext cx="2951025" cy="369332"/>
          </a:xfrm>
          <a:prstGeom prst="rect">
            <a:avLst/>
          </a:prstGeom>
          <a:noFill/>
        </p:spPr>
        <p:txBody>
          <a:bodyPr wrap="square" rtlCol="0">
            <a:spAutoFit/>
          </a:bodyPr>
          <a:lstStyle/>
          <a:p>
            <a:r>
              <a:rPr lang="en-US" b="1" dirty="0"/>
              <a:t>4</a:t>
            </a:r>
            <a:r>
              <a:rPr lang="en-US" b="1" dirty="0" smtClean="0"/>
              <a:t>. Admin:</a:t>
            </a:r>
            <a:endParaRPr lang="en-US" b="1" dirty="0"/>
          </a:p>
        </p:txBody>
      </p:sp>
    </p:spTree>
    <p:extLst>
      <p:ext uri="{BB962C8B-B14F-4D97-AF65-F5344CB8AC3E}">
        <p14:creationId xmlns:p14="http://schemas.microsoft.com/office/powerpoint/2010/main" val="4175608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67544" y="1268760"/>
            <a:ext cx="8143056" cy="5184576"/>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lnSpc>
                <a:spcPct val="150000"/>
              </a:lnSpc>
            </a:pPr>
            <a:r>
              <a:rPr lang="en-US" sz="1600" dirty="0" smtClean="0"/>
              <a:t>Work </a:t>
            </a:r>
            <a:r>
              <a:rPr lang="en-US" sz="1600" dirty="0" smtClean="0"/>
              <a:t>can be done more faster.</a:t>
            </a:r>
          </a:p>
          <a:p>
            <a:pPr algn="just">
              <a:lnSpc>
                <a:spcPct val="150000"/>
              </a:lnSpc>
            </a:pPr>
            <a:r>
              <a:rPr lang="en-US" sz="1600" dirty="0" smtClean="0"/>
              <a:t>Security will be achieved.</a:t>
            </a:r>
          </a:p>
          <a:p>
            <a:pPr algn="just">
              <a:lnSpc>
                <a:spcPct val="150000"/>
              </a:lnSpc>
            </a:pPr>
            <a:r>
              <a:rPr lang="en-US" sz="1600" dirty="0" smtClean="0"/>
              <a:t>Paper work will be negligible.</a:t>
            </a:r>
          </a:p>
          <a:p>
            <a:pPr algn="just">
              <a:lnSpc>
                <a:spcPct val="150000"/>
              </a:lnSpc>
            </a:pPr>
            <a:r>
              <a:rPr lang="en-US" sz="1600" dirty="0" smtClean="0"/>
              <a:t>Easy to manage data as it can be accessed through any android device.</a:t>
            </a:r>
          </a:p>
          <a:p>
            <a:pPr algn="just">
              <a:lnSpc>
                <a:spcPct val="150000"/>
              </a:lnSpc>
            </a:pPr>
            <a:r>
              <a:rPr lang="en-US" sz="1600" dirty="0" smtClean="0"/>
              <a:t>Mobility will be achieved.</a:t>
            </a:r>
          </a:p>
          <a:p>
            <a:pPr algn="just">
              <a:lnSpc>
                <a:spcPct val="150000"/>
              </a:lnSpc>
            </a:pPr>
            <a:r>
              <a:rPr lang="en-US" sz="1600" dirty="0" smtClean="0"/>
              <a:t>The application contains less memory which can be easily installed on android device.</a:t>
            </a:r>
          </a:p>
          <a:p>
            <a:pPr algn="just"/>
            <a:endParaRPr lang="en-US" sz="1600" dirty="0"/>
          </a:p>
        </p:txBody>
      </p:sp>
      <p:sp>
        <p:nvSpPr>
          <p:cNvPr id="5" name="Rectangle 4"/>
          <p:cNvSpPr/>
          <p:nvPr/>
        </p:nvSpPr>
        <p:spPr>
          <a:xfrm>
            <a:off x="3635896" y="620688"/>
            <a:ext cx="1800200" cy="646331"/>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just"/>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Pros</a:t>
            </a:r>
            <a:endParaRPr lang="en-IN"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3568335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95536" y="1412776"/>
            <a:ext cx="8119864" cy="4803452"/>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endParaRPr lang="en-US" sz="1600" dirty="0" smtClean="0"/>
          </a:p>
          <a:p>
            <a:pPr algn="just"/>
            <a:endParaRPr lang="en-US" sz="1600" dirty="0"/>
          </a:p>
          <a:p>
            <a:pPr algn="just">
              <a:lnSpc>
                <a:spcPct val="150000"/>
              </a:lnSpc>
            </a:pPr>
            <a:r>
              <a:rPr lang="en-US" sz="1600" dirty="0" smtClean="0"/>
              <a:t>As it is an android application it can only be used on android devices.</a:t>
            </a:r>
          </a:p>
          <a:p>
            <a:pPr algn="just">
              <a:lnSpc>
                <a:spcPct val="150000"/>
              </a:lnSpc>
            </a:pPr>
            <a:r>
              <a:rPr lang="en-US" sz="1600" dirty="0" smtClean="0"/>
              <a:t>Internet is required to use this application.</a:t>
            </a:r>
          </a:p>
          <a:p>
            <a:pPr algn="just">
              <a:lnSpc>
                <a:spcPct val="150000"/>
              </a:lnSpc>
            </a:pPr>
            <a:r>
              <a:rPr lang="en-US" sz="1600" dirty="0" smtClean="0"/>
              <a:t>It is built for a specific organization so its use will be limited </a:t>
            </a:r>
            <a:r>
              <a:rPr lang="en-US" sz="1600" dirty="0" err="1" smtClean="0"/>
              <a:t>upto</a:t>
            </a:r>
            <a:r>
              <a:rPr lang="en-US" sz="1600" dirty="0" smtClean="0"/>
              <a:t> that organization and its employees.</a:t>
            </a:r>
          </a:p>
          <a:p>
            <a:pPr algn="just">
              <a:lnSpc>
                <a:spcPct val="150000"/>
              </a:lnSpc>
            </a:pPr>
            <a:endParaRPr lang="en-US" sz="1600" dirty="0" smtClean="0"/>
          </a:p>
          <a:p>
            <a:pPr algn="just">
              <a:lnSpc>
                <a:spcPct val="150000"/>
              </a:lnSpc>
            </a:pPr>
            <a:endParaRPr lang="en-US" sz="1600" dirty="0" smtClean="0"/>
          </a:p>
          <a:p>
            <a:pPr algn="just"/>
            <a:endParaRPr lang="en-US" sz="1600" dirty="0"/>
          </a:p>
        </p:txBody>
      </p:sp>
      <p:sp>
        <p:nvSpPr>
          <p:cNvPr id="4" name="Rectangle 3"/>
          <p:cNvSpPr/>
          <p:nvPr/>
        </p:nvSpPr>
        <p:spPr>
          <a:xfrm>
            <a:off x="2541512" y="871845"/>
            <a:ext cx="3827911" cy="646331"/>
          </a:xfrm>
          <a:prstGeom prst="rect">
            <a:avLst/>
          </a:prstGeom>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just"/>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Limitations</a:t>
            </a:r>
          </a:p>
        </p:txBody>
      </p:sp>
    </p:spTree>
    <p:extLst>
      <p:ext uri="{BB962C8B-B14F-4D97-AF65-F5344CB8AC3E}">
        <p14:creationId xmlns:p14="http://schemas.microsoft.com/office/powerpoint/2010/main" val="1954493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836712"/>
            <a:ext cx="5904656" cy="646331"/>
          </a:xfrm>
          <a:prstGeom prst="rect">
            <a:avLst/>
          </a:prstGeom>
        </p:spPr>
        <p:txBody>
          <a:bodyPr wrap="square">
            <a:spAutoFit/>
          </a:bodyPr>
          <a:lstStyle/>
          <a:p>
            <a:pPr algn="just"/>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Future Enhancement  </a:t>
            </a:r>
            <a:endParaRPr lang="en-US"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 name="Rectangle 2"/>
          <p:cNvSpPr/>
          <p:nvPr/>
        </p:nvSpPr>
        <p:spPr>
          <a:xfrm>
            <a:off x="323528" y="1628800"/>
            <a:ext cx="8352928" cy="1815882"/>
          </a:xfrm>
          <a:prstGeom prst="rect">
            <a:avLst/>
          </a:prstGeom>
        </p:spPr>
        <p:txBody>
          <a:bodyPr wrap="square">
            <a:spAutoFit/>
          </a:bodyPr>
          <a:lstStyle/>
          <a:p>
            <a:pPr marL="285750" indent="-285750" algn="just">
              <a:buFont typeface="Arial" pitchFamily="34" charset="0"/>
              <a:buChar char="•"/>
            </a:pPr>
            <a:r>
              <a:rPr lang="en-US" sz="1600" dirty="0" smtClean="0"/>
              <a:t>As the organization works </a:t>
            </a:r>
            <a:r>
              <a:rPr lang="en-US" sz="1600" dirty="0"/>
              <a:t>o</a:t>
            </a:r>
            <a:r>
              <a:rPr lang="en-US" sz="1600" dirty="0" smtClean="0"/>
              <a:t>n three different departments which are energy, engineering and IT/CE, so in future this application would be implemented in these departments</a:t>
            </a:r>
            <a:r>
              <a:rPr lang="en-US" sz="1600" dirty="0" smtClean="0"/>
              <a:t>.</a:t>
            </a:r>
          </a:p>
          <a:p>
            <a:pPr marL="285750" indent="-285750" algn="just">
              <a:lnSpc>
                <a:spcPct val="150000"/>
              </a:lnSpc>
              <a:buFont typeface="Arial" pitchFamily="34" charset="0"/>
              <a:buChar char="•"/>
            </a:pPr>
            <a:r>
              <a:rPr lang="en-US" sz="1600" dirty="0" smtClean="0"/>
              <a:t>Weekly report can be send to intern as by e-mail.</a:t>
            </a:r>
          </a:p>
          <a:p>
            <a:pPr marL="285750" indent="-285750" algn="just">
              <a:lnSpc>
                <a:spcPct val="150000"/>
              </a:lnSpc>
              <a:buFont typeface="Arial" pitchFamily="34" charset="0"/>
              <a:buChar char="•"/>
            </a:pPr>
            <a:r>
              <a:rPr lang="en-US" sz="1600" dirty="0" smtClean="0"/>
              <a:t>Test domain may  also be implemented.</a:t>
            </a:r>
            <a:endParaRPr lang="en-US" sz="1600" dirty="0"/>
          </a:p>
          <a:p>
            <a:pPr marL="285750" indent="-285750" algn="just">
              <a:buFont typeface="Arial" pitchFamily="34" charset="0"/>
              <a:buChar char="•"/>
            </a:pPr>
            <a:r>
              <a:rPr lang="en-US" sz="1600" dirty="0" smtClean="0"/>
              <a:t>In this application we have just designed a static registration page for intern in future we can scan intern photo to view.  </a:t>
            </a:r>
          </a:p>
        </p:txBody>
      </p:sp>
    </p:spTree>
    <p:extLst>
      <p:ext uri="{BB962C8B-B14F-4D97-AF65-F5344CB8AC3E}">
        <p14:creationId xmlns:p14="http://schemas.microsoft.com/office/powerpoint/2010/main" val="3882497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9712" y="2852936"/>
            <a:ext cx="4742879"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Thank you !!</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2100984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6029" y="866329"/>
            <a:ext cx="3313728" cy="646331"/>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Project Profile</a:t>
            </a:r>
          </a:p>
        </p:txBody>
      </p:sp>
      <p:sp>
        <p:nvSpPr>
          <p:cNvPr id="5" name="TextBox 4"/>
          <p:cNvSpPr txBox="1"/>
          <p:nvPr/>
        </p:nvSpPr>
        <p:spPr>
          <a:xfrm>
            <a:off x="179512" y="1988840"/>
            <a:ext cx="8784976" cy="4647426"/>
          </a:xfrm>
          <a:prstGeom prst="rect">
            <a:avLst/>
          </a:prstGeom>
          <a:noFill/>
        </p:spPr>
        <p:txBody>
          <a:bodyPr wrap="square" rtlCol="0">
            <a:spAutoFit/>
          </a:bodyPr>
          <a:lstStyle/>
          <a:p>
            <a:pPr algn="just">
              <a:lnSpc>
                <a:spcPct val="150000"/>
              </a:lnSpc>
            </a:pPr>
            <a:r>
              <a:rPr lang="en-US" sz="1600" b="1" dirty="0"/>
              <a:t>Project Title	</a:t>
            </a:r>
            <a:r>
              <a:rPr lang="en-US" sz="1600" b="1" dirty="0" smtClean="0"/>
              <a:t>      :	</a:t>
            </a:r>
            <a:r>
              <a:rPr lang="en-US" sz="1600" dirty="0" smtClean="0"/>
              <a:t>TecSo Internship Module</a:t>
            </a:r>
            <a:endParaRPr lang="en-US" sz="1600" b="1" dirty="0"/>
          </a:p>
          <a:p>
            <a:pPr algn="just">
              <a:lnSpc>
                <a:spcPct val="150000"/>
              </a:lnSpc>
            </a:pPr>
            <a:endParaRPr lang="en-US" sz="1600" b="1" dirty="0"/>
          </a:p>
          <a:p>
            <a:pPr algn="just">
              <a:lnSpc>
                <a:spcPct val="150000"/>
              </a:lnSpc>
            </a:pPr>
            <a:r>
              <a:rPr lang="en-US" sz="1600" b="1" dirty="0"/>
              <a:t>Project Description     </a:t>
            </a:r>
            <a:r>
              <a:rPr lang="en-US" sz="1600" b="1" dirty="0" smtClean="0"/>
              <a:t>:</a:t>
            </a:r>
            <a:r>
              <a:rPr lang="en-US" sz="1600" b="1" dirty="0"/>
              <a:t>	</a:t>
            </a:r>
            <a:r>
              <a:rPr lang="en-IN" sz="1600" dirty="0"/>
              <a:t>This is an android application which will be used to handle details </a:t>
            </a:r>
            <a:r>
              <a:rPr lang="en-IN" sz="1600" dirty="0" smtClean="0"/>
              <a:t>			of </a:t>
            </a:r>
            <a:r>
              <a:rPr lang="en-IN" sz="1600" dirty="0"/>
              <a:t>interns who are interested in </a:t>
            </a:r>
            <a:r>
              <a:rPr lang="en-IN" sz="1600" dirty="0" smtClean="0"/>
              <a:t>internship </a:t>
            </a:r>
            <a:r>
              <a:rPr lang="en-IN" sz="1600" dirty="0"/>
              <a:t>in the organization. It </a:t>
            </a:r>
            <a:r>
              <a:rPr lang="en-IN" sz="1600" dirty="0" smtClean="0"/>
              <a:t>			consists </a:t>
            </a:r>
            <a:r>
              <a:rPr lang="en-IN" sz="1600" dirty="0"/>
              <a:t>of </a:t>
            </a:r>
            <a:r>
              <a:rPr lang="en-IN" sz="1600" dirty="0" smtClean="0"/>
              <a:t>all the details in brief of intern </a:t>
            </a:r>
            <a:r>
              <a:rPr lang="en-IN" sz="1600" dirty="0"/>
              <a:t>throughout the training </a:t>
            </a:r>
            <a:r>
              <a:rPr lang="en-IN" sz="1600" dirty="0" smtClean="0"/>
              <a:t>			period. 						. </a:t>
            </a:r>
          </a:p>
          <a:p>
            <a:pPr algn="just">
              <a:lnSpc>
                <a:spcPct val="150000"/>
              </a:lnSpc>
              <a:defRPr/>
            </a:pPr>
            <a:endParaRPr lang="en-US" sz="1600" dirty="0"/>
          </a:p>
          <a:p>
            <a:pPr algn="just">
              <a:lnSpc>
                <a:spcPct val="150000"/>
              </a:lnSpc>
              <a:defRPr/>
            </a:pPr>
            <a:r>
              <a:rPr lang="en-US" sz="1600" b="1" dirty="0" smtClean="0"/>
              <a:t>Tools/Technology</a:t>
            </a:r>
            <a:r>
              <a:rPr lang="en-US" sz="1600" b="1" dirty="0"/>
              <a:t>	</a:t>
            </a:r>
            <a:r>
              <a:rPr lang="en-US" sz="1600" b="1" dirty="0" smtClean="0"/>
              <a:t>      :</a:t>
            </a:r>
            <a:r>
              <a:rPr lang="en-US" sz="1600" b="1" dirty="0"/>
              <a:t>	</a:t>
            </a:r>
            <a:r>
              <a:rPr lang="en-GB" sz="1600" b="1" dirty="0"/>
              <a:t>Front End    :</a:t>
            </a:r>
            <a:r>
              <a:rPr lang="en-GB" sz="1600" dirty="0"/>
              <a:t> Eclipse Luna</a:t>
            </a:r>
          </a:p>
          <a:p>
            <a:pPr algn="just">
              <a:lnSpc>
                <a:spcPct val="150000"/>
              </a:lnSpc>
              <a:defRPr/>
            </a:pPr>
            <a:r>
              <a:rPr lang="en-GB" sz="1600" b="1" dirty="0"/>
              <a:t>			Back End     :</a:t>
            </a:r>
            <a:r>
              <a:rPr lang="en-GB" sz="1600" dirty="0"/>
              <a:t> </a:t>
            </a:r>
            <a:r>
              <a:rPr lang="en-GB" sz="1600" dirty="0" smtClean="0"/>
              <a:t>MySQL</a:t>
            </a:r>
            <a:endParaRPr lang="en-GB" sz="1600" dirty="0"/>
          </a:p>
          <a:p>
            <a:pPr algn="just">
              <a:lnSpc>
                <a:spcPct val="150000"/>
              </a:lnSpc>
              <a:defRPr/>
            </a:pPr>
            <a:r>
              <a:rPr lang="en-GB" sz="1600" b="1" dirty="0"/>
              <a:t>		</a:t>
            </a:r>
            <a:r>
              <a:rPr lang="en-GB" sz="1600" b="1" dirty="0" smtClean="0"/>
              <a:t>               Tools </a:t>
            </a:r>
            <a:r>
              <a:rPr lang="en-GB" sz="1600" b="1" dirty="0"/>
              <a:t>Used  :</a:t>
            </a:r>
            <a:r>
              <a:rPr lang="en-GB" sz="1600" dirty="0"/>
              <a:t> Android </a:t>
            </a:r>
            <a:r>
              <a:rPr lang="en-GB" sz="1600" dirty="0" smtClean="0"/>
              <a:t>SDK</a:t>
            </a:r>
          </a:p>
          <a:p>
            <a:pPr algn="just">
              <a:lnSpc>
                <a:spcPct val="150000"/>
              </a:lnSpc>
              <a:defRPr/>
            </a:pPr>
            <a:endParaRPr lang="en-GB" sz="1600" dirty="0"/>
          </a:p>
          <a:p>
            <a:pPr algn="just">
              <a:defRPr/>
            </a:pPr>
            <a:endParaRPr lang="en-GB" sz="1600" dirty="0" smtClean="0"/>
          </a:p>
          <a:p>
            <a:pPr algn="just">
              <a:defRPr/>
            </a:pPr>
            <a:endParaRPr lang="en-GB" sz="1600" dirty="0"/>
          </a:p>
        </p:txBody>
      </p:sp>
    </p:spTree>
    <p:extLst>
      <p:ext uri="{BB962C8B-B14F-4D97-AF65-F5344CB8AC3E}">
        <p14:creationId xmlns:p14="http://schemas.microsoft.com/office/powerpoint/2010/main" val="742084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395536" y="1484784"/>
            <a:ext cx="8280920" cy="4392488"/>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buFont typeface="Wingdings" pitchFamily="2" charset="2"/>
              <a:buChar char="ü"/>
            </a:pPr>
            <a:endParaRPr lang="en-US" sz="1800" b="1" dirty="0" smtClean="0"/>
          </a:p>
          <a:p>
            <a:pPr algn="just">
              <a:buFont typeface="Wingdings" pitchFamily="2" charset="2"/>
              <a:buChar char="ü"/>
            </a:pPr>
            <a:r>
              <a:rPr lang="en-US" sz="1800" b="1" dirty="0" smtClean="0"/>
              <a:t>Introduction</a:t>
            </a:r>
            <a:r>
              <a:rPr lang="en-US" sz="1800" b="1" dirty="0" smtClean="0"/>
              <a:t>:</a:t>
            </a:r>
            <a:endParaRPr lang="en-US" sz="1800" b="1" dirty="0" smtClean="0"/>
          </a:p>
          <a:p>
            <a:pPr algn="just"/>
            <a:r>
              <a:rPr lang="en-US" sz="1600" dirty="0" smtClean="0"/>
              <a:t>The main objective to built this application is to handle all the basic as well as project details of intern who comes for internship. </a:t>
            </a:r>
            <a:endParaRPr lang="en-US" sz="1600" dirty="0"/>
          </a:p>
          <a:p>
            <a:pPr algn="just">
              <a:lnSpc>
                <a:spcPct val="150000"/>
              </a:lnSpc>
            </a:pPr>
            <a:r>
              <a:rPr lang="en-US" sz="1600" dirty="0" smtClean="0"/>
              <a:t>The main purpose of this application is to provide portability to HR Manager.</a:t>
            </a:r>
            <a:endParaRPr lang="en-US" sz="1600" dirty="0"/>
          </a:p>
          <a:p>
            <a:pPr algn="just"/>
            <a:r>
              <a:rPr lang="en-US" sz="1600" dirty="0" smtClean="0"/>
              <a:t>HR Manager will manage all the details of intern and can view or update it through smartphone.</a:t>
            </a:r>
            <a:endParaRPr lang="en-US" sz="1600" dirty="0"/>
          </a:p>
          <a:p>
            <a:pPr algn="just">
              <a:lnSpc>
                <a:spcPct val="150000"/>
              </a:lnSpc>
            </a:pPr>
            <a:r>
              <a:rPr lang="en-US" sz="1600" dirty="0" smtClean="0"/>
              <a:t>Intern can be able to view their account once registered.</a:t>
            </a:r>
            <a:endParaRPr lang="en-US" sz="1600" dirty="0"/>
          </a:p>
          <a:p>
            <a:pPr algn="just"/>
            <a:r>
              <a:rPr lang="en-US" sz="1600" dirty="0" smtClean="0"/>
              <a:t>After the completion of internship HR Manager can delete the record of that particular intern if he/she wants.</a:t>
            </a:r>
            <a:endParaRPr lang="en-US" sz="1600" dirty="0"/>
          </a:p>
        </p:txBody>
      </p:sp>
      <p:sp>
        <p:nvSpPr>
          <p:cNvPr id="5" name="Rectangle 4"/>
          <p:cNvSpPr/>
          <p:nvPr/>
        </p:nvSpPr>
        <p:spPr>
          <a:xfrm>
            <a:off x="2614038" y="692696"/>
            <a:ext cx="3929282" cy="64633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just"/>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Project Overview</a:t>
            </a:r>
            <a:endParaRPr lang="en-IN"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3052302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86211" y="1700808"/>
            <a:ext cx="8534261" cy="4392488"/>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lnSpc>
                <a:spcPct val="150000"/>
              </a:lnSpc>
              <a:buFont typeface="Wingdings" pitchFamily="2" charset="2"/>
              <a:buChar char="ü"/>
            </a:pPr>
            <a:r>
              <a:rPr lang="en-US" sz="1800" dirty="0" smtClean="0"/>
              <a:t> </a:t>
            </a:r>
            <a:r>
              <a:rPr lang="en-US" sz="1800" b="1" dirty="0" smtClean="0"/>
              <a:t>Purpose:</a:t>
            </a:r>
          </a:p>
          <a:p>
            <a:pPr algn="just"/>
            <a:r>
              <a:rPr lang="en-US" sz="1600" dirty="0" smtClean="0"/>
              <a:t>To provide a mobility environment for organization’s HR.</a:t>
            </a:r>
          </a:p>
          <a:p>
            <a:pPr algn="just"/>
            <a:r>
              <a:rPr lang="en-US" sz="1600" dirty="0" smtClean="0"/>
              <a:t>Easily access from anywhere and any time.</a:t>
            </a:r>
            <a:endParaRPr lang="en-US" sz="1600" dirty="0"/>
          </a:p>
          <a:p>
            <a:pPr algn="just">
              <a:lnSpc>
                <a:spcPct val="150000"/>
              </a:lnSpc>
              <a:buFont typeface="Wingdings" pitchFamily="2" charset="2"/>
              <a:buChar char="ü"/>
            </a:pPr>
            <a:r>
              <a:rPr lang="en-US" sz="1800" b="1" dirty="0" smtClean="0"/>
              <a:t> Scope:</a:t>
            </a:r>
            <a:endParaRPr lang="en-US" sz="1800" b="1" dirty="0"/>
          </a:p>
          <a:p>
            <a:pPr algn="just"/>
            <a:r>
              <a:rPr lang="en-US" sz="1600" dirty="0" smtClean="0"/>
              <a:t>Scope of this application is up to integrated small circuit devices</a:t>
            </a:r>
            <a:r>
              <a:rPr lang="en-US" sz="1600" dirty="0" smtClean="0"/>
              <a:t>.</a:t>
            </a:r>
          </a:p>
          <a:p>
            <a:pPr algn="just"/>
            <a:r>
              <a:rPr lang="en-US" sz="1600" dirty="0" smtClean="0"/>
              <a:t>Scope of this application is only up to Android platform.</a:t>
            </a:r>
            <a:endParaRPr lang="en-US" sz="1600" dirty="0"/>
          </a:p>
          <a:p>
            <a:pPr algn="just">
              <a:lnSpc>
                <a:spcPct val="150000"/>
              </a:lnSpc>
              <a:buFont typeface="Wingdings" pitchFamily="2" charset="2"/>
              <a:buChar char="ü"/>
            </a:pPr>
            <a:r>
              <a:rPr lang="en-US" sz="1800" b="1" dirty="0" smtClean="0"/>
              <a:t> Objectives:</a:t>
            </a:r>
          </a:p>
          <a:p>
            <a:pPr algn="just"/>
            <a:r>
              <a:rPr lang="en-US" sz="1600" dirty="0" smtClean="0"/>
              <a:t>Details of intern will be accessible faster.</a:t>
            </a:r>
          </a:p>
          <a:p>
            <a:pPr algn="just"/>
            <a:r>
              <a:rPr lang="en-US" sz="1600" dirty="0"/>
              <a:t>D</a:t>
            </a:r>
            <a:r>
              <a:rPr lang="en-US" sz="1600" dirty="0" smtClean="0"/>
              <a:t>etails can be managed through any android device.</a:t>
            </a:r>
          </a:p>
          <a:p>
            <a:pPr algn="just"/>
            <a:r>
              <a:rPr lang="en-US" sz="1600" dirty="0" smtClean="0"/>
              <a:t>This application will reduce paper work.</a:t>
            </a:r>
          </a:p>
          <a:p>
            <a:pPr algn="just"/>
            <a:endParaRPr lang="en-US" sz="1600" dirty="0" smtClean="0"/>
          </a:p>
          <a:p>
            <a:pPr algn="just"/>
            <a:endParaRPr lang="en-US" sz="1600" dirty="0" smtClean="0"/>
          </a:p>
          <a:p>
            <a:pPr algn="just"/>
            <a:endParaRPr lang="en-US" sz="1600" dirty="0" smtClean="0"/>
          </a:p>
          <a:p>
            <a:pPr algn="just"/>
            <a:endParaRPr lang="en-US" sz="1800" dirty="0" smtClean="0"/>
          </a:p>
          <a:p>
            <a:pPr algn="just">
              <a:buFont typeface="Wingdings" pitchFamily="2" charset="2"/>
              <a:buChar char="ü"/>
            </a:pPr>
            <a:endParaRPr lang="en-US" sz="1600" b="1" dirty="0" smtClean="0"/>
          </a:p>
          <a:p>
            <a:pPr algn="just"/>
            <a:endParaRPr lang="en-US" sz="1600" dirty="0" smtClean="0"/>
          </a:p>
          <a:p>
            <a:pPr algn="just"/>
            <a:endParaRPr lang="en-US" sz="1600" dirty="0" smtClean="0"/>
          </a:p>
          <a:p>
            <a:pPr algn="just"/>
            <a:endParaRPr lang="en-US" sz="1800" b="1" dirty="0" smtClean="0"/>
          </a:p>
          <a:p>
            <a:pPr marL="0" indent="0" algn="just">
              <a:buNone/>
            </a:pPr>
            <a:endParaRPr lang="en-US" sz="1800" b="1" dirty="0"/>
          </a:p>
          <a:p>
            <a:pPr marL="0" indent="0" algn="just">
              <a:buNone/>
            </a:pPr>
            <a:endParaRPr lang="en-US" sz="1800" b="1" dirty="0"/>
          </a:p>
        </p:txBody>
      </p:sp>
      <p:sp>
        <p:nvSpPr>
          <p:cNvPr id="4" name="Rectangle 3"/>
          <p:cNvSpPr/>
          <p:nvPr/>
        </p:nvSpPr>
        <p:spPr>
          <a:xfrm>
            <a:off x="1738669" y="836712"/>
            <a:ext cx="5596404" cy="64633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just"/>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Project Overview [cont..]</a:t>
            </a:r>
            <a:endParaRPr lang="en-IN"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2861071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772816"/>
            <a:ext cx="8424936" cy="4662815"/>
          </a:xfrm>
          <a:prstGeom prst="rect">
            <a:avLst/>
          </a:prstGeom>
        </p:spPr>
        <p:txBody>
          <a:bodyPr wrap="square">
            <a:spAutoFit/>
          </a:bodyPr>
          <a:lstStyle/>
          <a:p>
            <a:pPr marL="342900" indent="-342900" algn="just">
              <a:lnSpc>
                <a:spcPct val="150000"/>
              </a:lnSpc>
              <a:buFont typeface="Wingdings" pitchFamily="2" charset="2"/>
              <a:buChar char="ü"/>
            </a:pPr>
            <a:r>
              <a:rPr lang="en-US" b="1" dirty="0" smtClean="0"/>
              <a:t>Existing System:</a:t>
            </a:r>
          </a:p>
          <a:p>
            <a:pPr marL="285750" indent="-285750" algn="just">
              <a:lnSpc>
                <a:spcPct val="150000"/>
              </a:lnSpc>
              <a:buFont typeface="Arial" pitchFamily="34" charset="0"/>
              <a:buChar char="•"/>
            </a:pPr>
            <a:r>
              <a:rPr lang="en-US" sz="1600" dirty="0" smtClean="0"/>
              <a:t>Existing system is a file based.</a:t>
            </a:r>
          </a:p>
          <a:p>
            <a:pPr marL="285750" indent="-285750" algn="just">
              <a:lnSpc>
                <a:spcPct val="150000"/>
              </a:lnSpc>
              <a:buFont typeface="Arial" pitchFamily="34" charset="0"/>
              <a:buChar char="•"/>
            </a:pPr>
            <a:r>
              <a:rPr lang="en-US" sz="1600" dirty="0" smtClean="0"/>
              <a:t>In this system records are managed and stored in the form of files.</a:t>
            </a:r>
          </a:p>
          <a:p>
            <a:pPr marL="285750" indent="-285750" algn="just">
              <a:lnSpc>
                <a:spcPct val="150000"/>
              </a:lnSpc>
              <a:buFont typeface="Arial" pitchFamily="34" charset="0"/>
              <a:buChar char="•"/>
            </a:pPr>
            <a:r>
              <a:rPr lang="en-US" sz="1600" dirty="0" smtClean="0"/>
              <a:t>Where it seems difficult to handle and manage these records.</a:t>
            </a:r>
          </a:p>
          <a:p>
            <a:pPr marL="285750" indent="-285750" algn="just">
              <a:lnSpc>
                <a:spcPct val="150000"/>
              </a:lnSpc>
              <a:buFont typeface="Arial" pitchFamily="34" charset="0"/>
              <a:buChar char="•"/>
            </a:pPr>
            <a:endParaRPr lang="en-US" sz="1600" dirty="0"/>
          </a:p>
          <a:p>
            <a:pPr marL="285750" indent="-285750" algn="just">
              <a:lnSpc>
                <a:spcPct val="150000"/>
              </a:lnSpc>
              <a:buFont typeface="Wingdings" pitchFamily="2" charset="2"/>
              <a:buChar char="ü"/>
            </a:pPr>
            <a:r>
              <a:rPr lang="en-US" b="1" dirty="0" smtClean="0"/>
              <a:t>Proposed System:</a:t>
            </a:r>
            <a:endParaRPr lang="en-US" dirty="0" smtClean="0"/>
          </a:p>
          <a:p>
            <a:pPr marL="285750" indent="-285750" algn="just">
              <a:lnSpc>
                <a:spcPct val="150000"/>
              </a:lnSpc>
              <a:buFont typeface="Arial" pitchFamily="34" charset="0"/>
              <a:buChar char="•"/>
            </a:pPr>
            <a:r>
              <a:rPr lang="en-US" sz="1600" dirty="0" smtClean="0"/>
              <a:t>By implementing this application, it will remove file system.</a:t>
            </a:r>
          </a:p>
          <a:p>
            <a:pPr marL="285750" indent="-285750" algn="just">
              <a:lnSpc>
                <a:spcPct val="150000"/>
              </a:lnSpc>
              <a:buFont typeface="Arial" pitchFamily="34" charset="0"/>
              <a:buChar char="•"/>
            </a:pPr>
            <a:r>
              <a:rPr lang="en-US" sz="1600" dirty="0" smtClean="0"/>
              <a:t>Records will be managed and stored securely in the database.</a:t>
            </a:r>
          </a:p>
          <a:p>
            <a:pPr marL="285750" indent="-285750" algn="just">
              <a:lnSpc>
                <a:spcPct val="150000"/>
              </a:lnSpc>
              <a:buFont typeface="Arial" pitchFamily="34" charset="0"/>
              <a:buChar char="•"/>
            </a:pPr>
            <a:r>
              <a:rPr lang="en-US" sz="1600" dirty="0" smtClean="0"/>
              <a:t>Fast access and mobility will be provided to user. </a:t>
            </a:r>
          </a:p>
          <a:p>
            <a:pPr marL="285750" indent="-285750" algn="just">
              <a:lnSpc>
                <a:spcPct val="150000"/>
              </a:lnSpc>
              <a:buFont typeface="Arial" pitchFamily="34" charset="0"/>
              <a:buChar char="•"/>
            </a:pPr>
            <a:endParaRPr lang="en-US" sz="1600" dirty="0"/>
          </a:p>
          <a:p>
            <a:pPr algn="just">
              <a:lnSpc>
                <a:spcPct val="150000"/>
              </a:lnSpc>
            </a:pPr>
            <a:endParaRPr lang="en-US" dirty="0" smtClean="0"/>
          </a:p>
          <a:p>
            <a:pPr marL="285750" indent="-285750" algn="just">
              <a:lnSpc>
                <a:spcPct val="150000"/>
              </a:lnSpc>
              <a:buFont typeface="Arial" pitchFamily="34" charset="0"/>
              <a:buChar char="•"/>
            </a:pPr>
            <a:endParaRPr lang="en-US" sz="1600" dirty="0"/>
          </a:p>
        </p:txBody>
      </p:sp>
      <p:sp>
        <p:nvSpPr>
          <p:cNvPr id="5" name="Rectangle 4"/>
          <p:cNvSpPr/>
          <p:nvPr/>
        </p:nvSpPr>
        <p:spPr>
          <a:xfrm>
            <a:off x="971600" y="838453"/>
            <a:ext cx="6981398" cy="64633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just"/>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Detailed Description of Syste</a:t>
            </a:r>
            <a:r>
              <a:rPr lang="en-US"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m</a:t>
            </a:r>
            <a:endParaRPr lang="en-IN"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686551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548680"/>
            <a:ext cx="8640960" cy="646331"/>
          </a:xfrm>
          <a:prstGeom prst="rect">
            <a:avLst/>
          </a:prstGeom>
        </p:spPr>
        <p:txBody>
          <a:bodyPr wrap="square">
            <a:spAutoFit/>
          </a:bodyPr>
          <a:lstStyle/>
          <a:p>
            <a:pPr algn="just"/>
            <a:r>
              <a:rPr lang="en-US"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Detailed Description of </a:t>
            </a:r>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System[cont..]</a:t>
            </a:r>
            <a:endParaRPr lang="en-IN"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 name="Rectangle 2"/>
          <p:cNvSpPr/>
          <p:nvPr/>
        </p:nvSpPr>
        <p:spPr>
          <a:xfrm>
            <a:off x="251520" y="1412777"/>
            <a:ext cx="8640960" cy="3693319"/>
          </a:xfrm>
          <a:prstGeom prst="rect">
            <a:avLst/>
          </a:prstGeom>
        </p:spPr>
        <p:txBody>
          <a:bodyPr wrap="square">
            <a:spAutoFit/>
          </a:bodyPr>
          <a:lstStyle/>
          <a:p>
            <a:pPr marL="285750" indent="-285750" algn="just">
              <a:lnSpc>
                <a:spcPct val="150000"/>
              </a:lnSpc>
              <a:buFont typeface="Wingdings" pitchFamily="2" charset="2"/>
              <a:buChar char="ü"/>
            </a:pPr>
            <a:r>
              <a:rPr lang="en-US" b="1" dirty="0" smtClean="0"/>
              <a:t>Functional Requirements:</a:t>
            </a:r>
            <a:endParaRPr lang="en-US" b="1" dirty="0"/>
          </a:p>
          <a:p>
            <a:pPr marL="285750" indent="-285750" algn="just">
              <a:lnSpc>
                <a:spcPct val="150000"/>
              </a:lnSpc>
              <a:buFont typeface="Arial" pitchFamily="34" charset="0"/>
              <a:buChar char="•"/>
            </a:pPr>
            <a:r>
              <a:rPr lang="en-IN" sz="1600" dirty="0"/>
              <a:t>This system will record all the basic details of interns. The system will track intern’s progress report on constant time intervals. It will provide mobility environment to organization which will be beneficial for fast accessing the details of interns. </a:t>
            </a:r>
            <a:endParaRPr lang="en-US" sz="1600" dirty="0"/>
          </a:p>
          <a:p>
            <a:pPr marL="285750" indent="-285750" algn="just">
              <a:lnSpc>
                <a:spcPct val="150000"/>
              </a:lnSpc>
              <a:buFont typeface="Arial" pitchFamily="34" charset="0"/>
              <a:buChar char="•"/>
            </a:pPr>
            <a:endParaRPr lang="en-US" dirty="0" smtClean="0"/>
          </a:p>
          <a:p>
            <a:pPr marL="285750" indent="-285750" algn="just">
              <a:lnSpc>
                <a:spcPct val="150000"/>
              </a:lnSpc>
              <a:buFont typeface="Wingdings" pitchFamily="2" charset="2"/>
              <a:buChar char="ü"/>
            </a:pPr>
            <a:r>
              <a:rPr lang="en-US" b="1" dirty="0" smtClean="0"/>
              <a:t>Non-Functional Requirements:</a:t>
            </a:r>
          </a:p>
          <a:p>
            <a:pPr marL="285750" indent="-285750" algn="just">
              <a:lnSpc>
                <a:spcPct val="150000"/>
              </a:lnSpc>
              <a:buFont typeface="Arial" pitchFamily="34" charset="0"/>
              <a:buChar char="•"/>
            </a:pPr>
            <a:r>
              <a:rPr lang="en-IN" sz="1600" dirty="0"/>
              <a:t>This application will access on android platform. There will be no redundancy in the database so memory will be used less. The database used is robust, reliable and fast so output will be displayed quickly.</a:t>
            </a:r>
            <a:endParaRPr lang="en-US" sz="1600" b="1" dirty="0"/>
          </a:p>
        </p:txBody>
      </p:sp>
    </p:spTree>
    <p:extLst>
      <p:ext uri="{BB962C8B-B14F-4D97-AF65-F5344CB8AC3E}">
        <p14:creationId xmlns:p14="http://schemas.microsoft.com/office/powerpoint/2010/main" val="3900822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1880" y="476672"/>
            <a:ext cx="2647846" cy="646331"/>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just"/>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Diagrams</a:t>
            </a:r>
            <a:endParaRPr lang="en-IN"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 name="Rectangle 2"/>
          <p:cNvSpPr/>
          <p:nvPr/>
        </p:nvSpPr>
        <p:spPr>
          <a:xfrm>
            <a:off x="33808" y="1556792"/>
            <a:ext cx="2364750" cy="369332"/>
          </a:xfrm>
          <a:prstGeom prst="rect">
            <a:avLst/>
          </a:prstGeom>
        </p:spPr>
        <p:txBody>
          <a:bodyPr wrap="square">
            <a:spAutoFit/>
          </a:bodyPr>
          <a:lstStyle/>
          <a:p>
            <a:pPr algn="just"/>
            <a:r>
              <a:rPr lang="en-US" dirty="0" smtClean="0"/>
              <a:t> </a:t>
            </a:r>
            <a:r>
              <a:rPr lang="en-US" b="1" dirty="0" smtClean="0"/>
              <a:t>Use-Case Diagram:</a:t>
            </a:r>
            <a:endParaRPr lang="en-US" b="1" dirty="0"/>
          </a:p>
        </p:txBody>
      </p:sp>
      <p:pic>
        <p:nvPicPr>
          <p:cNvPr id="1026" name="Picture 2" descr="F:\1st int\dig\u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285871"/>
            <a:ext cx="5916166" cy="521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357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752" y="908720"/>
            <a:ext cx="2403222" cy="369332"/>
          </a:xfrm>
          <a:prstGeom prst="rect">
            <a:avLst/>
          </a:prstGeom>
        </p:spPr>
        <p:txBody>
          <a:bodyPr wrap="none">
            <a:spAutoFit/>
          </a:bodyPr>
          <a:lstStyle/>
          <a:p>
            <a:pPr algn="just"/>
            <a:r>
              <a:rPr lang="en-US" b="1" dirty="0" smtClean="0"/>
              <a:t> Sequence Diagram:</a:t>
            </a:r>
            <a:endParaRPr lang="en-US"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475" y="1628800"/>
            <a:ext cx="7107357" cy="4943326"/>
          </a:xfrm>
          <a:prstGeom prst="rect">
            <a:avLst/>
          </a:prstGeom>
        </p:spPr>
      </p:pic>
    </p:spTree>
    <p:extLst>
      <p:ext uri="{BB962C8B-B14F-4D97-AF65-F5344CB8AC3E}">
        <p14:creationId xmlns:p14="http://schemas.microsoft.com/office/powerpoint/2010/main" val="931803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554" y="908720"/>
            <a:ext cx="2505814" cy="369332"/>
          </a:xfrm>
          <a:prstGeom prst="rect">
            <a:avLst/>
          </a:prstGeom>
        </p:spPr>
        <p:txBody>
          <a:bodyPr wrap="none">
            <a:spAutoFit/>
          </a:bodyPr>
          <a:lstStyle/>
          <a:p>
            <a:pPr algn="just"/>
            <a:r>
              <a:rPr lang="en-US" b="1" dirty="0" smtClean="0"/>
              <a:t> Flow Chart Diagram:</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548680"/>
            <a:ext cx="5752381" cy="6180952"/>
          </a:xfrm>
          <a:prstGeom prst="rect">
            <a:avLst/>
          </a:prstGeom>
        </p:spPr>
      </p:pic>
    </p:spTree>
    <p:extLst>
      <p:ext uri="{BB962C8B-B14F-4D97-AF65-F5344CB8AC3E}">
        <p14:creationId xmlns:p14="http://schemas.microsoft.com/office/powerpoint/2010/main" val="5716556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2600</TotalTime>
  <Words>575</Words>
  <Application>Microsoft Office PowerPoint</Application>
  <PresentationFormat>On-screen Show (4:3)</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Sumit Kakani</dc:title>
  <dc:creator>Sumit</dc:creator>
  <cp:lastModifiedBy>CHIRAG</cp:lastModifiedBy>
  <cp:revision>186</cp:revision>
  <dcterms:created xsi:type="dcterms:W3CDTF">2013-09-25T15:56:51Z</dcterms:created>
  <dcterms:modified xsi:type="dcterms:W3CDTF">2016-02-12T06:56:47Z</dcterms:modified>
</cp:coreProperties>
</file>