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74320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20"/>
    <p:restoredTop sz="94654"/>
  </p:normalViewPr>
  <p:slideViewPr>
    <p:cSldViewPr snapToGrid="0" snapToObjects="1">
      <p:cViewPr varScale="1">
        <p:scale>
          <a:sx n="24" d="100"/>
          <a:sy n="24" d="100"/>
        </p:scale>
        <p:origin x="4688"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85936"/>
            <a:ext cx="23317200" cy="12733867"/>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CFA0C-4166-784C-B709-7797569D2E3B}" type="datetimeFigureOut">
              <a:rPr lang="en-US" smtClean="0"/>
              <a:t>4/13/21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4CD75-02B8-EA42-8EB2-9D99D53CE230}" type="slidenum">
              <a:rPr lang="en-US" smtClean="0"/>
              <a:t>‹#›</a:t>
            </a:fld>
            <a:endParaRPr lang="en-US"/>
          </a:p>
        </p:txBody>
      </p:sp>
    </p:spTree>
    <p:extLst>
      <p:ext uri="{BB962C8B-B14F-4D97-AF65-F5344CB8AC3E}">
        <p14:creationId xmlns:p14="http://schemas.microsoft.com/office/powerpoint/2010/main" val="4044212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CFA0C-4166-784C-B709-7797569D2E3B}" type="datetimeFigureOut">
              <a:rPr lang="en-US" smtClean="0"/>
              <a:t>4/13/21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4CD75-02B8-EA42-8EB2-9D99D53CE230}" type="slidenum">
              <a:rPr lang="en-US" smtClean="0"/>
              <a:t>‹#›</a:t>
            </a:fld>
            <a:endParaRPr lang="en-US"/>
          </a:p>
        </p:txBody>
      </p:sp>
    </p:spTree>
    <p:extLst>
      <p:ext uri="{BB962C8B-B14F-4D97-AF65-F5344CB8AC3E}">
        <p14:creationId xmlns:p14="http://schemas.microsoft.com/office/powerpoint/2010/main" val="418926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CFA0C-4166-784C-B709-7797569D2E3B}" type="datetimeFigureOut">
              <a:rPr lang="en-US" smtClean="0"/>
              <a:t>4/13/21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4CD75-02B8-EA42-8EB2-9D99D53CE230}" type="slidenum">
              <a:rPr lang="en-US" smtClean="0"/>
              <a:t>‹#›</a:t>
            </a:fld>
            <a:endParaRPr lang="en-US"/>
          </a:p>
        </p:txBody>
      </p:sp>
    </p:spTree>
    <p:extLst>
      <p:ext uri="{BB962C8B-B14F-4D97-AF65-F5344CB8AC3E}">
        <p14:creationId xmlns:p14="http://schemas.microsoft.com/office/powerpoint/2010/main" val="930936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CFA0C-4166-784C-B709-7797569D2E3B}" type="datetimeFigureOut">
              <a:rPr lang="en-US" smtClean="0"/>
              <a:t>4/13/21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4CD75-02B8-EA42-8EB2-9D99D53CE230}" type="slidenum">
              <a:rPr lang="en-US" smtClean="0"/>
              <a:t>‹#›</a:t>
            </a:fld>
            <a:endParaRPr lang="en-US"/>
          </a:p>
        </p:txBody>
      </p:sp>
    </p:spTree>
    <p:extLst>
      <p:ext uri="{BB962C8B-B14F-4D97-AF65-F5344CB8AC3E}">
        <p14:creationId xmlns:p14="http://schemas.microsoft.com/office/powerpoint/2010/main" val="118672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CFA0C-4166-784C-B709-7797569D2E3B}" type="datetimeFigureOut">
              <a:rPr lang="en-US" smtClean="0"/>
              <a:t>4/13/21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4CD75-02B8-EA42-8EB2-9D99D53CE230}" type="slidenum">
              <a:rPr lang="en-US" smtClean="0"/>
              <a:t>‹#›</a:t>
            </a:fld>
            <a:endParaRPr lang="en-US"/>
          </a:p>
        </p:txBody>
      </p:sp>
    </p:spTree>
    <p:extLst>
      <p:ext uri="{BB962C8B-B14F-4D97-AF65-F5344CB8AC3E}">
        <p14:creationId xmlns:p14="http://schemas.microsoft.com/office/powerpoint/2010/main" val="118835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CFA0C-4166-784C-B709-7797569D2E3B}" type="datetimeFigureOut">
              <a:rPr lang="en-US" smtClean="0"/>
              <a:t>4/13/21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4CD75-02B8-EA42-8EB2-9D99D53CE230}" type="slidenum">
              <a:rPr lang="en-US" smtClean="0"/>
              <a:t>‹#›</a:t>
            </a:fld>
            <a:endParaRPr lang="en-US"/>
          </a:p>
        </p:txBody>
      </p:sp>
    </p:spTree>
    <p:extLst>
      <p:ext uri="{BB962C8B-B14F-4D97-AF65-F5344CB8AC3E}">
        <p14:creationId xmlns:p14="http://schemas.microsoft.com/office/powerpoint/2010/main" val="3019666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CFA0C-4166-784C-B709-7797569D2E3B}" type="datetimeFigureOut">
              <a:rPr lang="en-US" smtClean="0"/>
              <a:t>4/13/21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04CD75-02B8-EA42-8EB2-9D99D53CE230}" type="slidenum">
              <a:rPr lang="en-US" smtClean="0"/>
              <a:t>‹#›</a:t>
            </a:fld>
            <a:endParaRPr lang="en-US"/>
          </a:p>
        </p:txBody>
      </p:sp>
    </p:spTree>
    <p:extLst>
      <p:ext uri="{BB962C8B-B14F-4D97-AF65-F5344CB8AC3E}">
        <p14:creationId xmlns:p14="http://schemas.microsoft.com/office/powerpoint/2010/main" val="1726610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CFA0C-4166-784C-B709-7797569D2E3B}" type="datetimeFigureOut">
              <a:rPr lang="en-US" smtClean="0"/>
              <a:t>4/13/21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04CD75-02B8-EA42-8EB2-9D99D53CE230}" type="slidenum">
              <a:rPr lang="en-US" smtClean="0"/>
              <a:t>‹#›</a:t>
            </a:fld>
            <a:endParaRPr lang="en-US"/>
          </a:p>
        </p:txBody>
      </p:sp>
    </p:spTree>
    <p:extLst>
      <p:ext uri="{BB962C8B-B14F-4D97-AF65-F5344CB8AC3E}">
        <p14:creationId xmlns:p14="http://schemas.microsoft.com/office/powerpoint/2010/main" val="2767926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CFA0C-4166-784C-B709-7797569D2E3B}" type="datetimeFigureOut">
              <a:rPr lang="en-US" smtClean="0"/>
              <a:t>4/13/21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04CD75-02B8-EA42-8EB2-9D99D53CE230}" type="slidenum">
              <a:rPr lang="en-US" smtClean="0"/>
              <a:t>‹#›</a:t>
            </a:fld>
            <a:endParaRPr lang="en-US"/>
          </a:p>
        </p:txBody>
      </p:sp>
    </p:spTree>
    <p:extLst>
      <p:ext uri="{BB962C8B-B14F-4D97-AF65-F5344CB8AC3E}">
        <p14:creationId xmlns:p14="http://schemas.microsoft.com/office/powerpoint/2010/main" val="1998830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48ACFA0C-4166-784C-B709-7797569D2E3B}" type="datetimeFigureOut">
              <a:rPr lang="en-US" smtClean="0"/>
              <a:t>4/13/21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4CD75-02B8-EA42-8EB2-9D99D53CE230}" type="slidenum">
              <a:rPr lang="en-US" smtClean="0"/>
              <a:t>‹#›</a:t>
            </a:fld>
            <a:endParaRPr lang="en-US"/>
          </a:p>
        </p:txBody>
      </p:sp>
    </p:spTree>
    <p:extLst>
      <p:ext uri="{BB962C8B-B14F-4D97-AF65-F5344CB8AC3E}">
        <p14:creationId xmlns:p14="http://schemas.microsoft.com/office/powerpoint/2010/main" val="863764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48ACFA0C-4166-784C-B709-7797569D2E3B}" type="datetimeFigureOut">
              <a:rPr lang="en-US" smtClean="0"/>
              <a:t>4/13/21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4CD75-02B8-EA42-8EB2-9D99D53CE230}" type="slidenum">
              <a:rPr lang="en-US" smtClean="0"/>
              <a:t>‹#›</a:t>
            </a:fld>
            <a:endParaRPr lang="en-US"/>
          </a:p>
        </p:txBody>
      </p:sp>
    </p:spTree>
    <p:extLst>
      <p:ext uri="{BB962C8B-B14F-4D97-AF65-F5344CB8AC3E}">
        <p14:creationId xmlns:p14="http://schemas.microsoft.com/office/powerpoint/2010/main" val="593551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48ACFA0C-4166-784C-B709-7797569D2E3B}" type="datetimeFigureOut">
              <a:rPr lang="en-US" smtClean="0"/>
              <a:t>4/13/21</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EB04CD75-02B8-EA42-8EB2-9D99D53CE230}" type="slidenum">
              <a:rPr lang="en-US" smtClean="0"/>
              <a:t>‹#›</a:t>
            </a:fld>
            <a:endParaRPr lang="en-US"/>
          </a:p>
        </p:txBody>
      </p:sp>
    </p:spTree>
    <p:extLst>
      <p:ext uri="{BB962C8B-B14F-4D97-AF65-F5344CB8AC3E}">
        <p14:creationId xmlns:p14="http://schemas.microsoft.com/office/powerpoint/2010/main" val="1039850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CC0666C4-ACD1-3D42-BAF8-08C64FF1405A}"/>
              </a:ext>
            </a:extLst>
          </p:cNvPr>
          <p:cNvSpPr/>
          <p:nvPr/>
        </p:nvSpPr>
        <p:spPr>
          <a:xfrm>
            <a:off x="2" y="4087787"/>
            <a:ext cx="27431998" cy="324905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7C5BB5A2-415C-9E46-A31C-49D456D61543}"/>
              </a:ext>
            </a:extLst>
          </p:cNvPr>
          <p:cNvSpPr/>
          <p:nvPr/>
        </p:nvSpPr>
        <p:spPr>
          <a:xfrm>
            <a:off x="537882" y="14362223"/>
            <a:ext cx="13444876" cy="7390437"/>
          </a:xfrm>
          <a:prstGeom prst="roundRect">
            <a:avLst>
              <a:gd name="adj" fmla="val 4842"/>
            </a:avLst>
          </a:prstGeom>
          <a:solidFill>
            <a:schemeClr val="bg1"/>
          </a:solidFill>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479F92F5-B4C8-4044-A0EB-729F49842D9F}"/>
              </a:ext>
            </a:extLst>
          </p:cNvPr>
          <p:cNvSpPr/>
          <p:nvPr/>
        </p:nvSpPr>
        <p:spPr>
          <a:xfrm>
            <a:off x="537882" y="4789658"/>
            <a:ext cx="26356236" cy="9256358"/>
          </a:xfrm>
          <a:prstGeom prst="roundRect">
            <a:avLst>
              <a:gd name="adj" fmla="val 4224"/>
            </a:avLst>
          </a:prstGeom>
          <a:solidFill>
            <a:schemeClr val="bg1"/>
          </a:solidFill>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82A016C-EB17-904B-A5BA-F3D780533B47}"/>
              </a:ext>
            </a:extLst>
          </p:cNvPr>
          <p:cNvSpPr/>
          <p:nvPr/>
        </p:nvSpPr>
        <p:spPr>
          <a:xfrm>
            <a:off x="-2" y="3168134"/>
            <a:ext cx="27432000" cy="114395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19C0E29-B951-D64F-9EE4-5FA1A44775E3}"/>
              </a:ext>
            </a:extLst>
          </p:cNvPr>
          <p:cNvSpPr/>
          <p:nvPr/>
        </p:nvSpPr>
        <p:spPr>
          <a:xfrm>
            <a:off x="0" y="0"/>
            <a:ext cx="27432000" cy="31681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9366079-0369-8848-BCEB-6367A2EA40CC}"/>
              </a:ext>
            </a:extLst>
          </p:cNvPr>
          <p:cNvSpPr/>
          <p:nvPr/>
        </p:nvSpPr>
        <p:spPr>
          <a:xfrm>
            <a:off x="914400" y="400318"/>
            <a:ext cx="25527000" cy="2554545"/>
          </a:xfrm>
          <a:prstGeom prst="rect">
            <a:avLst/>
          </a:prstGeom>
        </p:spPr>
        <p:txBody>
          <a:bodyPr wrap="square">
            <a:spAutoFit/>
          </a:bodyPr>
          <a:lstStyle/>
          <a:p>
            <a:pPr algn="ctr"/>
            <a:r>
              <a:rPr lang="en-US" sz="8000" b="1" dirty="0">
                <a:solidFill>
                  <a:schemeClr val="bg1"/>
                </a:solidFill>
              </a:rPr>
              <a:t>An Interactive Visualization Interface and Time Series Forecasting Model for U.S. Real Estate Data</a:t>
            </a:r>
          </a:p>
        </p:txBody>
      </p:sp>
      <p:sp>
        <p:nvSpPr>
          <p:cNvPr id="5" name="Rectangle 4">
            <a:extLst>
              <a:ext uri="{FF2B5EF4-FFF2-40B4-BE49-F238E27FC236}">
                <a16:creationId xmlns:a16="http://schemas.microsoft.com/office/drawing/2014/main" id="{8271DD80-9098-B047-AC00-4DFA49D515E1}"/>
              </a:ext>
            </a:extLst>
          </p:cNvPr>
          <p:cNvSpPr/>
          <p:nvPr/>
        </p:nvSpPr>
        <p:spPr>
          <a:xfrm>
            <a:off x="3084645" y="3228292"/>
            <a:ext cx="22388886" cy="923330"/>
          </a:xfrm>
          <a:prstGeom prst="rect">
            <a:avLst/>
          </a:prstGeom>
        </p:spPr>
        <p:txBody>
          <a:bodyPr wrap="none">
            <a:spAutoFit/>
          </a:bodyPr>
          <a:lstStyle/>
          <a:p>
            <a:r>
              <a:rPr lang="en-US" sz="5400" b="1" dirty="0">
                <a:solidFill>
                  <a:schemeClr val="bg1"/>
                </a:solidFill>
              </a:rPr>
              <a:t>Alex Ford    Josh </a:t>
            </a:r>
            <a:r>
              <a:rPr lang="en-US" sz="5400" b="1" dirty="0" err="1">
                <a:solidFill>
                  <a:schemeClr val="bg1"/>
                </a:solidFill>
              </a:rPr>
              <a:t>Janda</a:t>
            </a:r>
            <a:r>
              <a:rPr lang="en-US" sz="5400" b="1" dirty="0">
                <a:solidFill>
                  <a:schemeClr val="bg1"/>
                </a:solidFill>
              </a:rPr>
              <a:t>    John Morris    Kris Parker    Phillip Smith    Kevin West</a:t>
            </a:r>
          </a:p>
        </p:txBody>
      </p:sp>
      <p:sp>
        <p:nvSpPr>
          <p:cNvPr id="9" name="Oval 8">
            <a:extLst>
              <a:ext uri="{FF2B5EF4-FFF2-40B4-BE49-F238E27FC236}">
                <a16:creationId xmlns:a16="http://schemas.microsoft.com/office/drawing/2014/main" id="{DBE1DB5C-6456-0841-81DE-D8AA1256D460}"/>
              </a:ext>
            </a:extLst>
          </p:cNvPr>
          <p:cNvSpPr/>
          <p:nvPr/>
        </p:nvSpPr>
        <p:spPr>
          <a:xfrm>
            <a:off x="950260" y="4991548"/>
            <a:ext cx="9022080" cy="8896646"/>
          </a:xfrm>
          <a:prstGeom prst="ellipse">
            <a:avLst/>
          </a:prstGeom>
          <a:solidFill>
            <a:schemeClr val="bg1">
              <a:lumMod val="95000"/>
            </a:schemeClr>
          </a:solidFill>
          <a:ln w="1905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DD23711-EEFD-274A-A1B8-57D564EE86FE}"/>
              </a:ext>
            </a:extLst>
          </p:cNvPr>
          <p:cNvSpPr txBox="1"/>
          <p:nvPr/>
        </p:nvSpPr>
        <p:spPr>
          <a:xfrm>
            <a:off x="2840019" y="5473933"/>
            <a:ext cx="5242560" cy="1107996"/>
          </a:xfrm>
          <a:prstGeom prst="rect">
            <a:avLst/>
          </a:prstGeom>
          <a:noFill/>
        </p:spPr>
        <p:txBody>
          <a:bodyPr wrap="square" rtlCol="0">
            <a:spAutoFit/>
          </a:bodyPr>
          <a:lstStyle/>
          <a:p>
            <a:pPr algn="ctr"/>
            <a:r>
              <a:rPr lang="en-US" sz="6600" b="1" cap="small" dirty="0">
                <a:solidFill>
                  <a:schemeClr val="tx2"/>
                </a:solidFill>
              </a:rPr>
              <a:t>Summary</a:t>
            </a:r>
            <a:endParaRPr lang="en-US" sz="6600" b="1" dirty="0">
              <a:solidFill>
                <a:schemeClr val="tx2"/>
              </a:solidFill>
            </a:endParaRPr>
          </a:p>
        </p:txBody>
      </p:sp>
      <p:sp>
        <p:nvSpPr>
          <p:cNvPr id="20" name="Rectangle 19">
            <a:extLst>
              <a:ext uri="{FF2B5EF4-FFF2-40B4-BE49-F238E27FC236}">
                <a16:creationId xmlns:a16="http://schemas.microsoft.com/office/drawing/2014/main" id="{316838FA-CDEA-A746-B333-401D4983F7FF}"/>
              </a:ext>
            </a:extLst>
          </p:cNvPr>
          <p:cNvSpPr/>
          <p:nvPr/>
        </p:nvSpPr>
        <p:spPr>
          <a:xfrm>
            <a:off x="2258053" y="6724153"/>
            <a:ext cx="6406493" cy="6494085"/>
          </a:xfrm>
          <a:prstGeom prst="rect">
            <a:avLst/>
          </a:prstGeom>
        </p:spPr>
        <p:txBody>
          <a:bodyPr wrap="square">
            <a:spAutoFit/>
          </a:bodyPr>
          <a:lstStyle/>
          <a:p>
            <a:pPr algn="ctr"/>
            <a:r>
              <a:rPr lang="en-US" sz="3200" dirty="0">
                <a:solidFill>
                  <a:schemeClr val="tx2"/>
                </a:solidFill>
              </a:rPr>
              <a:t>Team “Binary Refinery” has developing an interactive visual interface that predicts home prices and trends across the country, using the publicly available Zillow dataset with additional regional data provided from the U.S. Census and Department of Housing and Urban Development (HUD). Our customized model improves on the current Zillow  ”Zestimate” and identifies local housing trends through our interactive dashboard.</a:t>
            </a:r>
          </a:p>
        </p:txBody>
      </p:sp>
      <p:sp>
        <p:nvSpPr>
          <p:cNvPr id="22" name="TextBox 21">
            <a:extLst>
              <a:ext uri="{FF2B5EF4-FFF2-40B4-BE49-F238E27FC236}">
                <a16:creationId xmlns:a16="http://schemas.microsoft.com/office/drawing/2014/main" id="{CB07F64A-A74A-DD4C-B652-74082E638CFD}"/>
              </a:ext>
            </a:extLst>
          </p:cNvPr>
          <p:cNvSpPr txBox="1"/>
          <p:nvPr/>
        </p:nvSpPr>
        <p:spPr>
          <a:xfrm>
            <a:off x="10452560" y="5020706"/>
            <a:ext cx="9022080" cy="1107996"/>
          </a:xfrm>
          <a:prstGeom prst="rect">
            <a:avLst/>
          </a:prstGeom>
          <a:noFill/>
        </p:spPr>
        <p:txBody>
          <a:bodyPr wrap="square" rtlCol="0">
            <a:spAutoFit/>
          </a:bodyPr>
          <a:lstStyle/>
          <a:p>
            <a:r>
              <a:rPr lang="en-US" sz="6600" b="1" cap="small" dirty="0">
                <a:solidFill>
                  <a:schemeClr val="tx2"/>
                </a:solidFill>
              </a:rPr>
              <a:t>Problem &amp; Motivation</a:t>
            </a:r>
          </a:p>
        </p:txBody>
      </p:sp>
      <p:sp>
        <p:nvSpPr>
          <p:cNvPr id="23" name="TextBox 22">
            <a:extLst>
              <a:ext uri="{FF2B5EF4-FFF2-40B4-BE49-F238E27FC236}">
                <a16:creationId xmlns:a16="http://schemas.microsoft.com/office/drawing/2014/main" id="{B2D2E5A1-548C-174E-A299-0F0079F64AB0}"/>
              </a:ext>
            </a:extLst>
          </p:cNvPr>
          <p:cNvSpPr txBox="1"/>
          <p:nvPr/>
        </p:nvSpPr>
        <p:spPr>
          <a:xfrm>
            <a:off x="950260" y="14473080"/>
            <a:ext cx="7724775" cy="1107996"/>
          </a:xfrm>
          <a:prstGeom prst="rect">
            <a:avLst/>
          </a:prstGeom>
          <a:noFill/>
        </p:spPr>
        <p:txBody>
          <a:bodyPr wrap="square" rtlCol="0">
            <a:spAutoFit/>
          </a:bodyPr>
          <a:lstStyle/>
          <a:p>
            <a:r>
              <a:rPr lang="en-US" sz="6600" b="1" cap="small" dirty="0">
                <a:solidFill>
                  <a:schemeClr val="tx2"/>
                </a:solidFill>
              </a:rPr>
              <a:t>Dataset</a:t>
            </a:r>
            <a:endParaRPr lang="en-US" sz="5400" b="1" dirty="0">
              <a:solidFill>
                <a:schemeClr val="tx2"/>
              </a:solidFill>
            </a:endParaRPr>
          </a:p>
        </p:txBody>
      </p:sp>
      <p:sp>
        <p:nvSpPr>
          <p:cNvPr id="29" name="Rounded Rectangle 28">
            <a:extLst>
              <a:ext uri="{FF2B5EF4-FFF2-40B4-BE49-F238E27FC236}">
                <a16:creationId xmlns:a16="http://schemas.microsoft.com/office/drawing/2014/main" id="{4BAFD996-1715-1944-A211-787DD3A0EC53}"/>
              </a:ext>
            </a:extLst>
          </p:cNvPr>
          <p:cNvSpPr/>
          <p:nvPr/>
        </p:nvSpPr>
        <p:spPr>
          <a:xfrm>
            <a:off x="537882" y="29770745"/>
            <a:ext cx="26356236" cy="6308990"/>
          </a:xfrm>
          <a:prstGeom prst="roundRect">
            <a:avLst>
              <a:gd name="adj" fmla="val 4961"/>
            </a:avLst>
          </a:prstGeom>
          <a:solidFill>
            <a:schemeClr val="bg1"/>
          </a:solidFill>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0FE6816-C489-9B46-B728-8FC596C07EAC}"/>
              </a:ext>
            </a:extLst>
          </p:cNvPr>
          <p:cNvSpPr txBox="1"/>
          <p:nvPr/>
        </p:nvSpPr>
        <p:spPr>
          <a:xfrm>
            <a:off x="950260" y="29994071"/>
            <a:ext cx="7724775" cy="1107996"/>
          </a:xfrm>
          <a:prstGeom prst="rect">
            <a:avLst/>
          </a:prstGeom>
          <a:noFill/>
        </p:spPr>
        <p:txBody>
          <a:bodyPr wrap="square" rtlCol="0">
            <a:spAutoFit/>
          </a:bodyPr>
          <a:lstStyle/>
          <a:p>
            <a:r>
              <a:rPr lang="en-US" sz="6600" b="1" cap="small" dirty="0">
                <a:solidFill>
                  <a:schemeClr val="tx2"/>
                </a:solidFill>
              </a:rPr>
              <a:t>Evaluation</a:t>
            </a:r>
          </a:p>
        </p:txBody>
      </p:sp>
      <p:sp>
        <p:nvSpPr>
          <p:cNvPr id="31" name="Rounded Rectangle 30">
            <a:extLst>
              <a:ext uri="{FF2B5EF4-FFF2-40B4-BE49-F238E27FC236}">
                <a16:creationId xmlns:a16="http://schemas.microsoft.com/office/drawing/2014/main" id="{1964254F-6D37-5A4F-842B-A3208F5FEEC5}"/>
              </a:ext>
            </a:extLst>
          </p:cNvPr>
          <p:cNvSpPr/>
          <p:nvPr/>
        </p:nvSpPr>
        <p:spPr>
          <a:xfrm>
            <a:off x="537882" y="22064101"/>
            <a:ext cx="13373497" cy="7252440"/>
          </a:xfrm>
          <a:prstGeom prst="roundRect">
            <a:avLst>
              <a:gd name="adj" fmla="val 3457"/>
            </a:avLst>
          </a:prstGeom>
          <a:solidFill>
            <a:schemeClr val="bg1"/>
          </a:solidFill>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B0EE1738-F83F-A241-947D-76CEDB1105E7}"/>
              </a:ext>
            </a:extLst>
          </p:cNvPr>
          <p:cNvSpPr txBox="1"/>
          <p:nvPr/>
        </p:nvSpPr>
        <p:spPr>
          <a:xfrm>
            <a:off x="950260" y="22129176"/>
            <a:ext cx="7724775" cy="1107996"/>
          </a:xfrm>
          <a:prstGeom prst="rect">
            <a:avLst/>
          </a:prstGeom>
          <a:noFill/>
        </p:spPr>
        <p:txBody>
          <a:bodyPr wrap="square" rtlCol="0">
            <a:spAutoFit/>
          </a:bodyPr>
          <a:lstStyle/>
          <a:p>
            <a:r>
              <a:rPr lang="en-US" sz="6600" b="1" cap="small" dirty="0">
                <a:solidFill>
                  <a:schemeClr val="tx2"/>
                </a:solidFill>
              </a:rPr>
              <a:t>Model</a:t>
            </a:r>
          </a:p>
        </p:txBody>
      </p:sp>
      <p:sp>
        <p:nvSpPr>
          <p:cNvPr id="32" name="Rounded Rectangle 31">
            <a:extLst>
              <a:ext uri="{FF2B5EF4-FFF2-40B4-BE49-F238E27FC236}">
                <a16:creationId xmlns:a16="http://schemas.microsoft.com/office/drawing/2014/main" id="{572BEF67-C9C1-9B4C-89F8-4E2BC7E6E205}"/>
              </a:ext>
            </a:extLst>
          </p:cNvPr>
          <p:cNvSpPr/>
          <p:nvPr/>
        </p:nvSpPr>
        <p:spPr>
          <a:xfrm>
            <a:off x="14359275" y="14424933"/>
            <a:ext cx="12552433" cy="15016497"/>
          </a:xfrm>
          <a:prstGeom prst="roundRect">
            <a:avLst>
              <a:gd name="adj" fmla="val 3306"/>
            </a:avLst>
          </a:prstGeom>
          <a:solidFill>
            <a:schemeClr val="bg1"/>
          </a:solidFill>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71127C90-2EC8-D34E-ABB9-2E6B0C8D00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3102" y="20077615"/>
            <a:ext cx="1188721" cy="1188721"/>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3CB8172F-2EE2-684A-AF29-98679B4D1AF7}"/>
              </a:ext>
            </a:extLst>
          </p:cNvPr>
          <p:cNvSpPr txBox="1"/>
          <p:nvPr/>
        </p:nvSpPr>
        <p:spPr>
          <a:xfrm>
            <a:off x="14772989" y="14473080"/>
            <a:ext cx="7724775" cy="1107996"/>
          </a:xfrm>
          <a:prstGeom prst="rect">
            <a:avLst/>
          </a:prstGeom>
          <a:noFill/>
        </p:spPr>
        <p:txBody>
          <a:bodyPr wrap="square" rtlCol="0">
            <a:spAutoFit/>
          </a:bodyPr>
          <a:lstStyle/>
          <a:p>
            <a:r>
              <a:rPr lang="en-US" sz="6600" b="1" cap="small" dirty="0">
                <a:solidFill>
                  <a:schemeClr val="tx2"/>
                </a:solidFill>
              </a:rPr>
              <a:t>Visualization</a:t>
            </a:r>
          </a:p>
        </p:txBody>
      </p:sp>
      <p:sp>
        <p:nvSpPr>
          <p:cNvPr id="41" name="Rectangle 40">
            <a:extLst>
              <a:ext uri="{FF2B5EF4-FFF2-40B4-BE49-F238E27FC236}">
                <a16:creationId xmlns:a16="http://schemas.microsoft.com/office/drawing/2014/main" id="{E8A3312B-BCE8-E449-ACA2-C748A8AFD876}"/>
              </a:ext>
            </a:extLst>
          </p:cNvPr>
          <p:cNvSpPr/>
          <p:nvPr/>
        </p:nvSpPr>
        <p:spPr>
          <a:xfrm>
            <a:off x="10452560" y="6563112"/>
            <a:ext cx="15580946" cy="6740307"/>
          </a:xfrm>
          <a:prstGeom prst="rect">
            <a:avLst/>
          </a:prstGeom>
        </p:spPr>
        <p:txBody>
          <a:bodyPr wrap="square">
            <a:spAutoFit/>
          </a:bodyPr>
          <a:lstStyle/>
          <a:p>
            <a:pPr>
              <a:spcBef>
                <a:spcPts val="600"/>
              </a:spcBef>
            </a:pPr>
            <a:r>
              <a:rPr lang="en-US" sz="3200" dirty="0">
                <a:solidFill>
                  <a:schemeClr val="tx2"/>
                </a:solidFill>
              </a:rPr>
              <a:t>Home price projections are often based on fragmented data available through</a:t>
            </a:r>
          </a:p>
          <a:p>
            <a:pPr>
              <a:spcBef>
                <a:spcPts val="600"/>
              </a:spcBef>
            </a:pPr>
            <a:r>
              <a:rPr lang="en-US" sz="3200" dirty="0">
                <a:solidFill>
                  <a:schemeClr val="tx2"/>
                </a:solidFill>
              </a:rPr>
              <a:t>regional or national stakeholders, or through paid services accessible to real estate professionals.</a:t>
            </a:r>
          </a:p>
          <a:p>
            <a:pPr>
              <a:spcBef>
                <a:spcPts val="600"/>
              </a:spcBef>
            </a:pPr>
            <a:endParaRPr lang="en-US" sz="3200" dirty="0">
              <a:solidFill>
                <a:schemeClr val="tx2"/>
              </a:solidFill>
            </a:endParaRPr>
          </a:p>
          <a:p>
            <a:pPr>
              <a:spcBef>
                <a:spcPts val="600"/>
              </a:spcBef>
            </a:pPr>
            <a:r>
              <a:rPr lang="en-US" sz="3200" dirty="0">
                <a:solidFill>
                  <a:schemeClr val="tx2"/>
                </a:solidFill>
              </a:rPr>
              <a:t>Methodology is often opaque or based on qualitative factors (e.g., surveys or opinion polling) versus listing or sales data. </a:t>
            </a:r>
          </a:p>
          <a:p>
            <a:pPr>
              <a:spcBef>
                <a:spcPts val="600"/>
              </a:spcBef>
            </a:pPr>
            <a:endParaRPr lang="en-US" sz="3200" dirty="0">
              <a:solidFill>
                <a:schemeClr val="tx2"/>
              </a:solidFill>
            </a:endParaRPr>
          </a:p>
          <a:p>
            <a:pPr>
              <a:spcBef>
                <a:spcPts val="600"/>
              </a:spcBef>
            </a:pPr>
            <a:r>
              <a:rPr lang="en-US" sz="3200" dirty="0">
                <a:solidFill>
                  <a:schemeClr val="tx2"/>
                </a:solidFill>
              </a:rPr>
              <a:t>A wide range of models have been used to track and forecast real estate prices . Our unique innovations are:</a:t>
            </a:r>
          </a:p>
          <a:p>
            <a:pPr>
              <a:spcBef>
                <a:spcPts val="600"/>
              </a:spcBef>
            </a:pPr>
            <a:endParaRPr lang="en-US" sz="800" dirty="0">
              <a:solidFill>
                <a:schemeClr val="tx2"/>
              </a:solidFill>
            </a:endParaRPr>
          </a:p>
          <a:p>
            <a:pPr marL="692150" indent="-673100">
              <a:spcBef>
                <a:spcPts val="600"/>
              </a:spcBef>
              <a:buFont typeface="+mj-lt"/>
              <a:buAutoNum type="arabicPeriod"/>
            </a:pPr>
            <a:r>
              <a:rPr lang="en-US" sz="3200" dirty="0">
                <a:solidFill>
                  <a:schemeClr val="tx2"/>
                </a:solidFill>
              </a:rPr>
              <a:t>The integration of macro housing indicators (e.g., inventory, percent of homes changing in value) to improve upon Zillow estimates for some zip codes</a:t>
            </a:r>
          </a:p>
          <a:p>
            <a:pPr marL="692150" indent="-673100">
              <a:spcBef>
                <a:spcPts val="600"/>
              </a:spcBef>
              <a:buFont typeface="+mj-lt"/>
              <a:buAutoNum type="arabicPeriod"/>
            </a:pPr>
            <a:r>
              <a:rPr lang="en-US" sz="3200" dirty="0">
                <a:solidFill>
                  <a:schemeClr val="tx2"/>
                </a:solidFill>
              </a:rPr>
              <a:t>The addition of a user-friendly visual interface to inform decision making</a:t>
            </a:r>
          </a:p>
        </p:txBody>
      </p:sp>
      <p:sp>
        <p:nvSpPr>
          <p:cNvPr id="50" name="Rectangle 49">
            <a:extLst>
              <a:ext uri="{FF2B5EF4-FFF2-40B4-BE49-F238E27FC236}">
                <a16:creationId xmlns:a16="http://schemas.microsoft.com/office/drawing/2014/main" id="{A94A5BF1-BE68-2E45-94F5-0AD8D2AC3B29}"/>
              </a:ext>
            </a:extLst>
          </p:cNvPr>
          <p:cNvSpPr/>
          <p:nvPr/>
        </p:nvSpPr>
        <p:spPr>
          <a:xfrm>
            <a:off x="966528" y="15641157"/>
            <a:ext cx="12494725" cy="4539704"/>
          </a:xfrm>
          <a:prstGeom prst="rect">
            <a:avLst/>
          </a:prstGeom>
        </p:spPr>
        <p:txBody>
          <a:bodyPr wrap="square">
            <a:spAutoFit/>
          </a:bodyPr>
          <a:lstStyle/>
          <a:p>
            <a:pPr>
              <a:spcBef>
                <a:spcPts val="600"/>
              </a:spcBef>
            </a:pPr>
            <a:r>
              <a:rPr lang="en-US" sz="3200" dirty="0">
                <a:solidFill>
                  <a:schemeClr val="tx2"/>
                </a:solidFill>
              </a:rPr>
              <a:t>Our primary data was provided by Zillow  and available for download on </a:t>
            </a:r>
            <a:r>
              <a:rPr lang="en-US" sz="3200" dirty="0" err="1">
                <a:solidFill>
                  <a:schemeClr val="tx2"/>
                </a:solidFill>
              </a:rPr>
              <a:t>Kaggle.com</a:t>
            </a:r>
            <a:r>
              <a:rPr lang="en-US" sz="3200" dirty="0">
                <a:solidFill>
                  <a:schemeClr val="tx2"/>
                </a:solidFill>
              </a:rPr>
              <a:t>. The dataset contains 4,393,885 observations and 76 columns, with observations beginning in April 1996 and ending in December 2017.</a:t>
            </a:r>
          </a:p>
          <a:p>
            <a:pPr>
              <a:spcBef>
                <a:spcPts val="600"/>
              </a:spcBef>
            </a:pPr>
            <a:endParaRPr lang="en-US" sz="800" dirty="0">
              <a:solidFill>
                <a:schemeClr val="tx2"/>
              </a:solidFill>
            </a:endParaRPr>
          </a:p>
          <a:p>
            <a:pPr>
              <a:spcBef>
                <a:spcPts val="600"/>
              </a:spcBef>
            </a:pPr>
            <a:r>
              <a:rPr lang="en-US" sz="3200" dirty="0">
                <a:solidFill>
                  <a:schemeClr val="tx2"/>
                </a:solidFill>
              </a:rPr>
              <a:t>Missing data presented the largest challenge to an accurate model forecast. The risk was mitigated through 2 data cleaning steps:</a:t>
            </a:r>
          </a:p>
          <a:p>
            <a:pPr marL="971550" lvl="1" indent="-514350">
              <a:spcBef>
                <a:spcPts val="600"/>
              </a:spcBef>
              <a:buFont typeface="+mj-lt"/>
              <a:buAutoNum type="arabicPeriod"/>
            </a:pPr>
            <a:r>
              <a:rPr lang="en-US" sz="3200" dirty="0">
                <a:solidFill>
                  <a:schemeClr val="tx2"/>
                </a:solidFill>
              </a:rPr>
              <a:t>Merging Zillow and HUD data for improved coverage   </a:t>
            </a:r>
          </a:p>
          <a:p>
            <a:pPr marL="971550" lvl="1" indent="-514350">
              <a:spcBef>
                <a:spcPts val="600"/>
              </a:spcBef>
              <a:buFont typeface="+mj-lt"/>
              <a:buAutoNum type="arabicPeriod"/>
            </a:pPr>
            <a:r>
              <a:rPr lang="en-US" sz="3200" dirty="0">
                <a:solidFill>
                  <a:schemeClr val="tx2"/>
                </a:solidFill>
              </a:rPr>
              <a:t>Imputing missing values by zip code, county, and/or state</a:t>
            </a:r>
          </a:p>
          <a:p>
            <a:pPr>
              <a:spcBef>
                <a:spcPts val="600"/>
              </a:spcBef>
            </a:pPr>
            <a:endParaRPr lang="en-US" sz="3200" dirty="0">
              <a:solidFill>
                <a:schemeClr val="tx2"/>
              </a:solidFill>
            </a:endParaRPr>
          </a:p>
        </p:txBody>
      </p:sp>
      <p:pic>
        <p:nvPicPr>
          <p:cNvPr id="1026" name="Picture 2" descr="Zillow Is Charging Property Managers And Landlords For Rental Listings! |  Property Management | Real Estate Home Listing | We Buy HomesProperty  Management | Real Estate Home Listing | We Buy Homes">
            <a:extLst>
              <a:ext uri="{FF2B5EF4-FFF2-40B4-BE49-F238E27FC236}">
                <a16:creationId xmlns:a16="http://schemas.microsoft.com/office/drawing/2014/main" id="{6A55EA7B-21C4-CD4D-99E3-B9E096412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2402" y="20131403"/>
            <a:ext cx="1182809" cy="106303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1" name="Table 50">
            <a:extLst>
              <a:ext uri="{FF2B5EF4-FFF2-40B4-BE49-F238E27FC236}">
                <a16:creationId xmlns:a16="http://schemas.microsoft.com/office/drawing/2014/main" id="{D4B01A9A-A573-A644-850C-555BC6026C07}"/>
              </a:ext>
            </a:extLst>
          </p:cNvPr>
          <p:cNvGraphicFramePr>
            <a:graphicFrameLocks noGrp="1"/>
          </p:cNvGraphicFramePr>
          <p:nvPr>
            <p:extLst>
              <p:ext uri="{D42A27DB-BD31-4B8C-83A1-F6EECF244321}">
                <p14:modId xmlns:p14="http://schemas.microsoft.com/office/powerpoint/2010/main" val="976803413"/>
              </p:ext>
            </p:extLst>
          </p:nvPr>
        </p:nvGraphicFramePr>
        <p:xfrm>
          <a:off x="4048126" y="20077616"/>
          <a:ext cx="6437096" cy="1188720"/>
        </p:xfrm>
        <a:graphic>
          <a:graphicData uri="http://schemas.openxmlformats.org/drawingml/2006/table">
            <a:tbl>
              <a:tblPr/>
              <a:tblGrid>
                <a:gridCol w="5375291">
                  <a:extLst>
                    <a:ext uri="{9D8B030D-6E8A-4147-A177-3AD203B41FA5}">
                      <a16:colId xmlns:a16="http://schemas.microsoft.com/office/drawing/2014/main" val="3978025953"/>
                    </a:ext>
                  </a:extLst>
                </a:gridCol>
                <a:gridCol w="1061805">
                  <a:extLst>
                    <a:ext uri="{9D8B030D-6E8A-4147-A177-3AD203B41FA5}">
                      <a16:colId xmlns:a16="http://schemas.microsoft.com/office/drawing/2014/main" val="199706323"/>
                    </a:ext>
                  </a:extLst>
                </a:gridCol>
              </a:tblGrid>
              <a:tr h="0">
                <a:tc>
                  <a:txBody>
                    <a:bodyPr/>
                    <a:lstStyle/>
                    <a:p>
                      <a:pPr marL="228600" rtl="0" fontAlgn="t">
                        <a:spcBef>
                          <a:spcPts val="0"/>
                        </a:spcBef>
                        <a:spcAft>
                          <a:spcPts val="0"/>
                        </a:spcAft>
                      </a:pPr>
                      <a:r>
                        <a:rPr lang="en-US" sz="2000" b="0" i="0" u="none" strike="noStrike" dirty="0">
                          <a:solidFill>
                            <a:schemeClr val="tx2"/>
                          </a:solidFill>
                          <a:effectLst/>
                          <a:latin typeface="+mn-lt"/>
                        </a:rPr>
                        <a:t>Average % Missing – Original Zillow Dataset</a:t>
                      </a:r>
                      <a:endParaRPr lang="en-US" sz="2000" dirty="0">
                        <a:solidFill>
                          <a:schemeClr val="tx2"/>
                        </a:solidFill>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8600" rtl="0" fontAlgn="t">
                        <a:spcBef>
                          <a:spcPts val="0"/>
                        </a:spcBef>
                        <a:spcAft>
                          <a:spcPts val="0"/>
                        </a:spcAft>
                      </a:pPr>
                      <a:r>
                        <a:rPr lang="en-US" sz="2000" b="0" i="0" u="none" strike="noStrike" dirty="0">
                          <a:solidFill>
                            <a:schemeClr val="tx2"/>
                          </a:solidFill>
                          <a:effectLst/>
                          <a:latin typeface="+mn-lt"/>
                        </a:rPr>
                        <a:t>81.2%</a:t>
                      </a:r>
                      <a:endParaRPr lang="en-US" sz="2000" dirty="0">
                        <a:solidFill>
                          <a:schemeClr val="tx2"/>
                        </a:solidFill>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3968437"/>
                  </a:ext>
                </a:extLst>
              </a:tr>
              <a:tr h="0">
                <a:tc>
                  <a:txBody>
                    <a:bodyPr/>
                    <a:lstStyle/>
                    <a:p>
                      <a:pPr marL="228600" rtl="0" fontAlgn="t">
                        <a:spcBef>
                          <a:spcPts val="0"/>
                        </a:spcBef>
                        <a:spcAft>
                          <a:spcPts val="0"/>
                        </a:spcAft>
                      </a:pPr>
                      <a:r>
                        <a:rPr lang="en-US" sz="2000" b="0" i="0" u="none" strike="noStrike" dirty="0">
                          <a:solidFill>
                            <a:schemeClr val="tx2"/>
                          </a:solidFill>
                          <a:effectLst/>
                          <a:latin typeface="+mn-lt"/>
                        </a:rPr>
                        <a:t>Average % Missing – Post-2010 Zillow Dataset</a:t>
                      </a:r>
                      <a:endParaRPr lang="en-US" sz="2000" dirty="0">
                        <a:solidFill>
                          <a:schemeClr val="tx2"/>
                        </a:solidFill>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8600" rtl="0" fontAlgn="t">
                        <a:spcBef>
                          <a:spcPts val="0"/>
                        </a:spcBef>
                        <a:spcAft>
                          <a:spcPts val="0"/>
                        </a:spcAft>
                      </a:pPr>
                      <a:r>
                        <a:rPr lang="en-US" sz="2000" b="0" i="0" u="none" strike="noStrike" dirty="0">
                          <a:solidFill>
                            <a:schemeClr val="tx2"/>
                          </a:solidFill>
                          <a:effectLst/>
                          <a:latin typeface="+mn-lt"/>
                        </a:rPr>
                        <a:t>72.7%</a:t>
                      </a:r>
                      <a:endParaRPr lang="en-US" sz="2000" dirty="0">
                        <a:solidFill>
                          <a:schemeClr val="tx2"/>
                        </a:solidFill>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4936701"/>
                  </a:ext>
                </a:extLst>
              </a:tr>
              <a:tr h="0">
                <a:tc>
                  <a:txBody>
                    <a:bodyPr/>
                    <a:lstStyle/>
                    <a:p>
                      <a:pPr marL="228600" rtl="0" fontAlgn="t">
                        <a:spcBef>
                          <a:spcPts val="0"/>
                        </a:spcBef>
                        <a:spcAft>
                          <a:spcPts val="0"/>
                        </a:spcAft>
                      </a:pPr>
                      <a:r>
                        <a:rPr lang="en-US" sz="2000" b="0" i="0" u="none" strike="noStrike" dirty="0">
                          <a:solidFill>
                            <a:schemeClr val="tx2"/>
                          </a:solidFill>
                          <a:effectLst/>
                          <a:latin typeface="+mn-lt"/>
                        </a:rPr>
                        <a:t>Average % Missing – Post Imputation Dataset</a:t>
                      </a:r>
                      <a:endParaRPr lang="en-US" sz="2000" dirty="0">
                        <a:solidFill>
                          <a:schemeClr val="tx2"/>
                        </a:solidFill>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8600" rtl="0" fontAlgn="t">
                        <a:spcBef>
                          <a:spcPts val="0"/>
                        </a:spcBef>
                        <a:spcAft>
                          <a:spcPts val="0"/>
                        </a:spcAft>
                      </a:pPr>
                      <a:r>
                        <a:rPr lang="en-US" sz="2000" b="0" i="0" u="none" strike="noStrike" dirty="0">
                          <a:solidFill>
                            <a:schemeClr val="tx2"/>
                          </a:solidFill>
                          <a:effectLst/>
                          <a:latin typeface="+mn-lt"/>
                        </a:rPr>
                        <a:t>3.6%</a:t>
                      </a:r>
                      <a:endParaRPr lang="en-US" sz="2000" dirty="0">
                        <a:solidFill>
                          <a:schemeClr val="tx2"/>
                        </a:solidFill>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989224"/>
                  </a:ext>
                </a:extLst>
              </a:tr>
            </a:tbl>
          </a:graphicData>
        </a:graphic>
      </p:graphicFrame>
      <p:pic>
        <p:nvPicPr>
          <p:cNvPr id="1034" name="Picture 10">
            <a:extLst>
              <a:ext uri="{FF2B5EF4-FFF2-40B4-BE49-F238E27FC236}">
                <a16:creationId xmlns:a16="http://schemas.microsoft.com/office/drawing/2014/main" id="{16121BEE-F798-BB4F-BA3B-481D70E35B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41996" y="30657654"/>
            <a:ext cx="6474509" cy="473796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16F9F98-9A5C-1D4E-B1FC-1977BA40E7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99097" y="30541470"/>
            <a:ext cx="7191336" cy="4854152"/>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a:extLst>
              <a:ext uri="{FF2B5EF4-FFF2-40B4-BE49-F238E27FC236}">
                <a16:creationId xmlns:a16="http://schemas.microsoft.com/office/drawing/2014/main" id="{1624C315-AC15-F048-9820-679B230D234E}"/>
              </a:ext>
            </a:extLst>
          </p:cNvPr>
          <p:cNvSpPr/>
          <p:nvPr/>
        </p:nvSpPr>
        <p:spPr>
          <a:xfrm>
            <a:off x="14668335" y="15631700"/>
            <a:ext cx="11365172" cy="3400931"/>
          </a:xfrm>
          <a:prstGeom prst="rect">
            <a:avLst/>
          </a:prstGeom>
        </p:spPr>
        <p:txBody>
          <a:bodyPr wrap="square">
            <a:spAutoFit/>
          </a:bodyPr>
          <a:lstStyle/>
          <a:p>
            <a:pPr>
              <a:spcBef>
                <a:spcPts val="600"/>
              </a:spcBef>
            </a:pPr>
            <a:r>
              <a:rPr lang="en-US" sz="3200" dirty="0">
                <a:solidFill>
                  <a:schemeClr val="tx2"/>
                </a:solidFill>
              </a:rPr>
              <a:t>The Tableau developed interface allows users to choose from state, city, county, and zip code level of granularity for evaluation. </a:t>
            </a:r>
          </a:p>
          <a:p>
            <a:pPr>
              <a:spcBef>
                <a:spcPts val="600"/>
              </a:spcBef>
            </a:pPr>
            <a:endParaRPr lang="en-US" sz="800" dirty="0">
              <a:solidFill>
                <a:schemeClr val="tx2"/>
              </a:solidFill>
            </a:endParaRPr>
          </a:p>
          <a:p>
            <a:pPr>
              <a:spcBef>
                <a:spcPts val="600"/>
              </a:spcBef>
            </a:pPr>
            <a:r>
              <a:rPr lang="en-US" sz="3200" dirty="0">
                <a:solidFill>
                  <a:schemeClr val="tx2"/>
                </a:solidFill>
              </a:rPr>
              <a:t>A  sliding scale enables the user to visualize pricing data or model predictions by date, sorting by multiple factors including the selected model, with scaling by a user-determined range of values</a:t>
            </a:r>
            <a:endParaRPr lang="en-US" sz="800" dirty="0">
              <a:solidFill>
                <a:schemeClr val="tx2"/>
              </a:solidFill>
            </a:endParaRPr>
          </a:p>
          <a:p>
            <a:pPr>
              <a:spcBef>
                <a:spcPts val="600"/>
              </a:spcBef>
            </a:pPr>
            <a:endParaRPr lang="en-US" sz="3200" dirty="0">
              <a:solidFill>
                <a:schemeClr val="tx2"/>
              </a:solidFill>
            </a:endParaRPr>
          </a:p>
        </p:txBody>
      </p:sp>
      <p:pic>
        <p:nvPicPr>
          <p:cNvPr id="55" name="Picture 54" descr="Map&#10;&#10;Description automatically generated">
            <a:extLst>
              <a:ext uri="{FF2B5EF4-FFF2-40B4-BE49-F238E27FC236}">
                <a16:creationId xmlns:a16="http://schemas.microsoft.com/office/drawing/2014/main" id="{D2F4CDC1-AB4D-274A-9F98-32B4BB7C5699}"/>
              </a:ext>
            </a:extLst>
          </p:cNvPr>
          <p:cNvPicPr>
            <a:picLocks noChangeAspect="1"/>
          </p:cNvPicPr>
          <p:nvPr/>
        </p:nvPicPr>
        <p:blipFill>
          <a:blip r:embed="rId6"/>
          <a:stretch>
            <a:fillRect/>
          </a:stretch>
        </p:blipFill>
        <p:spPr>
          <a:xfrm>
            <a:off x="14963600" y="19096986"/>
            <a:ext cx="10509931" cy="5631375"/>
          </a:xfrm>
          <a:prstGeom prst="rect">
            <a:avLst/>
          </a:prstGeom>
        </p:spPr>
      </p:pic>
      <p:sp>
        <p:nvSpPr>
          <p:cNvPr id="1029" name="TextBox 1028">
            <a:extLst>
              <a:ext uri="{FF2B5EF4-FFF2-40B4-BE49-F238E27FC236}">
                <a16:creationId xmlns:a16="http://schemas.microsoft.com/office/drawing/2014/main" id="{8D280D80-9653-4746-B6DF-5CA0E126551B}"/>
              </a:ext>
            </a:extLst>
          </p:cNvPr>
          <p:cNvSpPr txBox="1"/>
          <p:nvPr/>
        </p:nvSpPr>
        <p:spPr>
          <a:xfrm>
            <a:off x="15796736" y="25330876"/>
            <a:ext cx="3550024" cy="594361"/>
          </a:xfrm>
          <a:prstGeom prst="rect">
            <a:avLst/>
          </a:prstGeom>
          <a:noFill/>
        </p:spPr>
        <p:txBody>
          <a:bodyPr wrap="square" rtlCol="0">
            <a:spAutoFit/>
          </a:bodyPr>
          <a:lstStyle/>
          <a:p>
            <a:pPr algn="ctr"/>
            <a:r>
              <a:rPr lang="en-US" sz="3200" dirty="0">
                <a:solidFill>
                  <a:schemeClr val="tx2"/>
                </a:solidFill>
              </a:rPr>
              <a:t>Zillow Estimate</a:t>
            </a:r>
          </a:p>
        </p:txBody>
      </p:sp>
      <p:pic>
        <p:nvPicPr>
          <p:cNvPr id="1038" name="Picture 1037" descr="Text, application, chat or text message&#10;&#10;Description automatically generated">
            <a:extLst>
              <a:ext uri="{FF2B5EF4-FFF2-40B4-BE49-F238E27FC236}">
                <a16:creationId xmlns:a16="http://schemas.microsoft.com/office/drawing/2014/main" id="{FDE7154D-153B-3D4C-B5CB-173BDB79F02E}"/>
              </a:ext>
            </a:extLst>
          </p:cNvPr>
          <p:cNvPicPr>
            <a:picLocks noChangeAspect="1"/>
          </p:cNvPicPr>
          <p:nvPr/>
        </p:nvPicPr>
        <p:blipFill>
          <a:blip r:embed="rId7"/>
          <a:stretch>
            <a:fillRect/>
          </a:stretch>
        </p:blipFill>
        <p:spPr>
          <a:xfrm>
            <a:off x="15438148" y="26124572"/>
            <a:ext cx="4267200" cy="2565400"/>
          </a:xfrm>
          <a:prstGeom prst="rect">
            <a:avLst/>
          </a:prstGeom>
        </p:spPr>
      </p:pic>
      <p:pic>
        <p:nvPicPr>
          <p:cNvPr id="79" name="Picture 78" descr="Text, application, chat or text message&#10;&#10;Description automatically generated">
            <a:extLst>
              <a:ext uri="{FF2B5EF4-FFF2-40B4-BE49-F238E27FC236}">
                <a16:creationId xmlns:a16="http://schemas.microsoft.com/office/drawing/2014/main" id="{A3E30301-40C6-8A4A-BDE1-7A2C878BE6A4}"/>
              </a:ext>
            </a:extLst>
          </p:cNvPr>
          <p:cNvPicPr>
            <a:picLocks noChangeAspect="1"/>
          </p:cNvPicPr>
          <p:nvPr/>
        </p:nvPicPr>
        <p:blipFill>
          <a:blip r:embed="rId7"/>
          <a:stretch>
            <a:fillRect/>
          </a:stretch>
        </p:blipFill>
        <p:spPr>
          <a:xfrm>
            <a:off x="20894897" y="26158591"/>
            <a:ext cx="4267200" cy="2565400"/>
          </a:xfrm>
          <a:prstGeom prst="rect">
            <a:avLst/>
          </a:prstGeom>
        </p:spPr>
      </p:pic>
      <p:sp>
        <p:nvSpPr>
          <p:cNvPr id="80" name="TextBox 79">
            <a:extLst>
              <a:ext uri="{FF2B5EF4-FFF2-40B4-BE49-F238E27FC236}">
                <a16:creationId xmlns:a16="http://schemas.microsoft.com/office/drawing/2014/main" id="{09C856D3-2512-4A44-803A-B2ECD36B840B}"/>
              </a:ext>
            </a:extLst>
          </p:cNvPr>
          <p:cNvSpPr txBox="1"/>
          <p:nvPr/>
        </p:nvSpPr>
        <p:spPr>
          <a:xfrm>
            <a:off x="21253485" y="25324095"/>
            <a:ext cx="3550024" cy="594361"/>
          </a:xfrm>
          <a:prstGeom prst="rect">
            <a:avLst/>
          </a:prstGeom>
          <a:noFill/>
        </p:spPr>
        <p:txBody>
          <a:bodyPr wrap="square" rtlCol="0">
            <a:spAutoFit/>
          </a:bodyPr>
          <a:lstStyle/>
          <a:p>
            <a:pPr algn="ctr"/>
            <a:r>
              <a:rPr lang="en-US" sz="3200" dirty="0">
                <a:solidFill>
                  <a:schemeClr val="tx2"/>
                </a:solidFill>
              </a:rPr>
              <a:t>Model Estimate</a:t>
            </a:r>
          </a:p>
        </p:txBody>
      </p:sp>
      <p:sp>
        <p:nvSpPr>
          <p:cNvPr id="82" name="Rectangle 81">
            <a:extLst>
              <a:ext uri="{FF2B5EF4-FFF2-40B4-BE49-F238E27FC236}">
                <a16:creationId xmlns:a16="http://schemas.microsoft.com/office/drawing/2014/main" id="{BB7EFC51-3F35-4A48-A68A-B4C1162471CB}"/>
              </a:ext>
            </a:extLst>
          </p:cNvPr>
          <p:cNvSpPr/>
          <p:nvPr/>
        </p:nvSpPr>
        <p:spPr>
          <a:xfrm>
            <a:off x="966528" y="23480956"/>
            <a:ext cx="12603959" cy="5570756"/>
          </a:xfrm>
          <a:prstGeom prst="rect">
            <a:avLst/>
          </a:prstGeom>
        </p:spPr>
        <p:txBody>
          <a:bodyPr wrap="square">
            <a:spAutoFit/>
          </a:bodyPr>
          <a:lstStyle/>
          <a:p>
            <a:pPr>
              <a:spcBef>
                <a:spcPts val="600"/>
              </a:spcBef>
            </a:pPr>
            <a:r>
              <a:rPr lang="en-US" sz="3200" dirty="0">
                <a:solidFill>
                  <a:schemeClr val="tx2"/>
                </a:solidFill>
              </a:rPr>
              <a:t>The goal of the predictive model was to use macro housing market indicators to predict listing price trends in zip codes throughout the US. </a:t>
            </a:r>
          </a:p>
          <a:p>
            <a:pPr>
              <a:spcBef>
                <a:spcPts val="600"/>
              </a:spcBef>
            </a:pPr>
            <a:endParaRPr lang="en-US" sz="800" dirty="0">
              <a:solidFill>
                <a:schemeClr val="tx2"/>
              </a:solidFill>
            </a:endParaRPr>
          </a:p>
          <a:p>
            <a:pPr>
              <a:spcBef>
                <a:spcPts val="600"/>
              </a:spcBef>
            </a:pPr>
            <a:r>
              <a:rPr lang="en-US" sz="3200" dirty="0">
                <a:solidFill>
                  <a:schemeClr val="tx2"/>
                </a:solidFill>
              </a:rPr>
              <a:t>Three variable (total home inventory, percent of homes increasing/decreasing in value, and median Zillow home value index) we’re proven to have a correlation to listing price.  A 6-month lag effect was built into the model to account for the slow timeline of home sales.</a:t>
            </a:r>
          </a:p>
          <a:p>
            <a:pPr>
              <a:spcBef>
                <a:spcPts val="600"/>
              </a:spcBef>
            </a:pPr>
            <a:endParaRPr lang="en-US" sz="800" dirty="0">
              <a:solidFill>
                <a:schemeClr val="tx2"/>
              </a:solidFill>
            </a:endParaRPr>
          </a:p>
          <a:p>
            <a:pPr>
              <a:spcBef>
                <a:spcPts val="600"/>
              </a:spcBef>
            </a:pPr>
            <a:r>
              <a:rPr lang="en-US" sz="3200" dirty="0">
                <a:solidFill>
                  <a:schemeClr val="tx2"/>
                </a:solidFill>
              </a:rPr>
              <a:t>Several regression models were tested – including ridge regression, elastic net regression and OLS regression. OLS regression was found to produce the most promising results on average across the widest range of zip codes.</a:t>
            </a:r>
          </a:p>
        </p:txBody>
      </p:sp>
      <p:sp>
        <p:nvSpPr>
          <p:cNvPr id="83" name="Rectangle 82">
            <a:extLst>
              <a:ext uri="{FF2B5EF4-FFF2-40B4-BE49-F238E27FC236}">
                <a16:creationId xmlns:a16="http://schemas.microsoft.com/office/drawing/2014/main" id="{A3C14DF9-FAA1-C640-8177-B58D262387EF}"/>
              </a:ext>
            </a:extLst>
          </p:cNvPr>
          <p:cNvSpPr/>
          <p:nvPr/>
        </p:nvSpPr>
        <p:spPr>
          <a:xfrm>
            <a:off x="910894" y="31235951"/>
            <a:ext cx="11300929" cy="3816429"/>
          </a:xfrm>
          <a:prstGeom prst="rect">
            <a:avLst/>
          </a:prstGeom>
        </p:spPr>
        <p:txBody>
          <a:bodyPr wrap="square">
            <a:spAutoFit/>
          </a:bodyPr>
          <a:lstStyle/>
          <a:p>
            <a:pPr>
              <a:spcBef>
                <a:spcPts val="600"/>
              </a:spcBef>
            </a:pPr>
            <a:r>
              <a:rPr lang="en-US" sz="3200" dirty="0">
                <a:solidFill>
                  <a:schemeClr val="tx2"/>
                </a:solidFill>
              </a:rPr>
              <a:t>While the model does not appear to be able to accurately predict actual listing values (right), it does appear to improve upon the Zillow Home Value Index in many zip codes as a predictive tool for general housing market trends.</a:t>
            </a:r>
          </a:p>
          <a:p>
            <a:pPr>
              <a:spcBef>
                <a:spcPts val="600"/>
              </a:spcBef>
            </a:pPr>
            <a:endParaRPr lang="en-US" sz="800" dirty="0">
              <a:solidFill>
                <a:schemeClr val="tx2"/>
              </a:solidFill>
            </a:endParaRPr>
          </a:p>
          <a:p>
            <a:pPr>
              <a:spcBef>
                <a:spcPts val="600"/>
              </a:spcBef>
            </a:pPr>
            <a:r>
              <a:rPr lang="en-US" sz="3200" dirty="0">
                <a:solidFill>
                  <a:schemeClr val="tx2"/>
                </a:solidFill>
              </a:rPr>
              <a:t>Throughout the test period of 2016-2017, the model was XX% more accurate at predicting home list price compared to the Zillow model estimate (ZHVI).</a:t>
            </a:r>
          </a:p>
        </p:txBody>
      </p:sp>
    </p:spTree>
    <p:extLst>
      <p:ext uri="{BB962C8B-B14F-4D97-AF65-F5344CB8AC3E}">
        <p14:creationId xmlns:p14="http://schemas.microsoft.com/office/powerpoint/2010/main" val="37311911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2221</TotalTime>
  <Words>572</Words>
  <Application>Microsoft Macintosh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Morris, John E</dc:creator>
  <cp:lastModifiedBy>Morris, John E</cp:lastModifiedBy>
  <cp:revision>32</cp:revision>
  <dcterms:created xsi:type="dcterms:W3CDTF">2021-04-13T12:11:02Z</dcterms:created>
  <dcterms:modified xsi:type="dcterms:W3CDTF">2021-04-15T12:30:30Z</dcterms:modified>
</cp:coreProperties>
</file>