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6">
          <p15:clr>
            <a:srgbClr val="9AA0A6"/>
          </p15:clr>
        </p15:guide>
        <p15:guide id="2" pos="3840">
          <p15:clr>
            <a:srgbClr val="9AA0A6"/>
          </p15:clr>
        </p15:guide>
        <p15:guide id="3" pos="1946">
          <p15:clr>
            <a:srgbClr val="9AA0A6"/>
          </p15:clr>
        </p15:guide>
        <p15:guide id="4" orient="horz" pos="2537">
          <p15:clr>
            <a:srgbClr val="9AA0A6"/>
          </p15:clr>
        </p15:guide>
        <p15:guide id="5" orient="horz" pos="518">
          <p15:clr>
            <a:srgbClr val="9AA0A6"/>
          </p15:clr>
        </p15:guide>
        <p15:guide id="6" pos="5760">
          <p15:clr>
            <a:srgbClr val="9AA0A6"/>
          </p15:clr>
        </p15:guide>
        <p15:guide id="7" orient="horz" pos="11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6" orient="horz"/>
        <p:guide pos="3840"/>
        <p:guide pos="1946"/>
        <p:guide pos="2537" orient="horz"/>
        <p:guide pos="518" orient="horz"/>
        <p:guide pos="5760"/>
        <p:guide pos="11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Explains how the application behaves</a:t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167cb0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d5167cb0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5" name="Google Shape;115;gd5167cb0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49c509d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49c509d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549c509d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-we use a modified MVC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Why MVC?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Safety, user does not directly </a:t>
            </a:r>
            <a:r>
              <a:rPr lang="en-US"/>
              <a:t>modify 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Testable, easy to debug</a:t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묶음, 야채, 다른, 신선한이(가) 표시된 사진&#10;&#10;자동 생성된 설명" id="89" name="Google Shape;89;p13"/>
          <p:cNvPicPr preferRelativeResize="0"/>
          <p:nvPr/>
        </p:nvPicPr>
        <p:blipFill rotWithShape="1">
          <a:blip r:embed="rId3">
            <a:alphaModFix/>
          </a:blip>
          <a:srcRect b="11435" l="0" r="0" t="1356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90" name="Google Shape;90;p13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4346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PPLICATION</a:t>
            </a:r>
            <a:b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b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ROCERIES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43459" y="5008237"/>
            <a:ext cx="5449479" cy="1578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EAM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b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</a:t>
            </a:r>
            <a:b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NDREW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URCH</a:t>
            </a:r>
            <a:b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OSH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ELSH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6225808" y="0"/>
            <a:ext cx="5966193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53871" y="176981"/>
            <a:ext cx="60719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48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ESIGN PATTERN</a:t>
            </a:r>
            <a:endParaRPr b="0" i="0" sz="48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29" y="1679525"/>
            <a:ext cx="5604464" cy="3967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643651" y="1902200"/>
            <a:ext cx="5000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FAÇADE PATTERN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묶음, 야채, 다른, 신선한이(가) 표시된 사진&#10;&#10;자동 생성된 설명" id="169" name="Google Shape;169;p23"/>
          <p:cNvPicPr preferRelativeResize="0"/>
          <p:nvPr/>
        </p:nvPicPr>
        <p:blipFill rotWithShape="1">
          <a:blip r:embed="rId3">
            <a:alphaModFix/>
          </a:blip>
          <a:srcRect b="11435" l="0" r="0" t="1356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70" name="Google Shape;170;p23"/>
          <p:cNvSpPr txBox="1"/>
          <p:nvPr>
            <p:ph type="ctrTitle"/>
          </p:nvPr>
        </p:nvSpPr>
        <p:spPr>
          <a:xfrm>
            <a:off x="64346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HANK</a:t>
            </a: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b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b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6509007" y="5030539"/>
            <a:ext cx="5449479" cy="1578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EAM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b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</a:t>
            </a:r>
            <a:b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NDREW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URCH</a:t>
            </a:r>
            <a:b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OSH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AC87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묶음, 야채, 다른, 신선한이(가) 표시된 사진&#10;&#10;자동 생성된 설명" id="98" name="Google Shape;98;p14"/>
          <p:cNvPicPr preferRelativeResize="0"/>
          <p:nvPr/>
        </p:nvPicPr>
        <p:blipFill rotWithShape="1">
          <a:blip r:embed="rId3">
            <a:alphaModFix/>
          </a:blip>
          <a:srcRect b="11435" l="0" r="0" t="13565"/>
          <a:stretch/>
        </p:blipFill>
        <p:spPr>
          <a:xfrm>
            <a:off x="-3050" y="-22"/>
            <a:ext cx="12191977" cy="6858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492369" y="416169"/>
            <a:ext cx="11207261" cy="6025662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-2815334" y="9087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ABLE</a:t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58975" y="2343876"/>
            <a:ext cx="97740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ROJECT OVERVIEW</a:t>
            </a:r>
            <a:endParaRPr sz="239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4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YSTEM OVERVIEW</a:t>
            </a:r>
            <a:endParaRPr sz="234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YSTEM DIAGRAM</a:t>
            </a:r>
            <a:endParaRPr sz="199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YSTEM ARCHITECTURE</a:t>
            </a:r>
            <a:endParaRPr sz="199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EQUENCE DIAGRAM</a:t>
            </a:r>
            <a:endParaRPr sz="199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LASS DIAGRAM</a:t>
            </a:r>
            <a:endParaRPr sz="199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31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39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ESIGN PATTERN</a:t>
            </a:r>
            <a:endParaRPr sz="19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74125" y="160200"/>
            <a:ext cx="5712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53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41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ROJECT</a:t>
            </a:r>
            <a:r>
              <a:rPr b="0" i="0" lang="en-US" sz="47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1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41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75" y="1902204"/>
            <a:ext cx="4779291" cy="42495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6769650" y="1774300"/>
            <a:ext cx="47487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BARCODE READABILITY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SCAN BARCODE TO RETRIEVE GROCERY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EXPIRATION DATE</a:t>
            </a:r>
            <a:br>
              <a:rPr lang="en-US" sz="3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ACCESSING DATABASE TO FETCH 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EXPIRATION INFORMATION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PROVIDE RECIPE </a:t>
            </a:r>
            <a:br>
              <a:rPr lang="en-US" sz="3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RECIPE SEARCH ENGINE FOR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EXISTING INGREDIENTS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321900" y="160200"/>
            <a:ext cx="56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100">
                <a:solidFill>
                  <a:schemeClr val="lt1"/>
                </a:solidFill>
              </a:rPr>
              <a:t>O</a:t>
            </a:r>
            <a:r>
              <a:rPr b="0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4100">
                <a:solidFill>
                  <a:schemeClr val="lt1"/>
                </a:solidFill>
              </a:rPr>
              <a:t> GROCERIES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7BF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99550" y="160200"/>
            <a:ext cx="549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5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r>
              <a:rPr b="0" i="0" lang="en-US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651" y="1902191"/>
            <a:ext cx="4748699" cy="4533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15100" y="1764450"/>
            <a:ext cx="47487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FUNCTIONALITY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lt1"/>
                </a:solidFill>
              </a:rPr>
              <a:t>DATABASE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GROCERY LIST ADD/DELETE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NOTIFICATION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RECOMMENDATION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MONGODB</a:t>
            </a:r>
            <a:br>
              <a:rPr lang="en-US" sz="3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HIGH VOLUME DATA STORAGE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RAPID GROWTH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DATABASE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lt1"/>
                </a:solidFill>
              </a:rPr>
              <a:t>EXPIRATION DURATION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RECIPE INFORMATION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90185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Four-Tier Architecture Design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User View: React-Native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User Controller: Javascript/Nodejs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Business Logic Layer: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Model: MongoDB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3871" y="176981"/>
            <a:ext cx="60719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48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YSTEM DIAGRAM</a:t>
            </a:r>
            <a:endParaRPr b="0" i="0" sz="48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032"/>
            <a:ext cx="11853746" cy="455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153876" y="176975"/>
            <a:ext cx="878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87BF61"/>
                </a:solidFill>
              </a:rPr>
              <a:t>MVC FRAMEWORK</a:t>
            </a:r>
            <a:endParaRPr b="0" i="0" sz="48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938" y="1515169"/>
            <a:ext cx="4566972" cy="502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1818271" y="160206"/>
            <a:ext cx="759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48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EQUENCE DIAGRAM</a:t>
            </a:r>
            <a:endParaRPr b="0" i="0" sz="48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11248" l="2109" r="0" t="0"/>
          <a:stretch/>
        </p:blipFill>
        <p:spPr>
          <a:xfrm>
            <a:off x="153871" y="1227082"/>
            <a:ext cx="7886700" cy="56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53871" y="176981"/>
            <a:ext cx="75962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BF6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4800" u="none" cap="none" strike="noStrike">
                <a:solidFill>
                  <a:srgbClr val="87BF61"/>
                </a:solidFill>
                <a:latin typeface="Arial"/>
                <a:ea typeface="Arial"/>
                <a:cs typeface="Arial"/>
                <a:sym typeface="Arial"/>
              </a:rPr>
              <a:t>LASS DIAGRAM</a:t>
            </a:r>
            <a:endParaRPr b="0" i="0" sz="4800" u="none" cap="none" strike="noStrike">
              <a:solidFill>
                <a:srgbClr val="87B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99" y="2247900"/>
            <a:ext cx="10314367" cy="310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