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1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69" r:id="rId6"/>
    <p:sldId id="270" r:id="rId7"/>
    <p:sldId id="259" r:id="rId8"/>
    <p:sldId id="272" r:id="rId9"/>
    <p:sldId id="273" r:id="rId10"/>
    <p:sldId id="274" r:id="rId11"/>
    <p:sldId id="275" r:id="rId12"/>
    <p:sldId id="261" r:id="rId13"/>
    <p:sldId id="27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BF61"/>
    <a:srgbClr val="9AC87A"/>
    <a:srgbClr val="85BD5F"/>
    <a:srgbClr val="6DA945"/>
    <a:srgbClr val="FF9797"/>
    <a:srgbClr val="FF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76118" autoAdjust="0"/>
  </p:normalViewPr>
  <p:slideViewPr>
    <p:cSldViewPr snapToGrid="0">
      <p:cViewPr>
        <p:scale>
          <a:sx n="73" d="100"/>
          <a:sy n="73" d="100"/>
        </p:scale>
        <p:origin x="106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7FC23-AFF3-4AD4-9C6D-7CF1C9D3A7C0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F5338-4D30-4261-8530-D244417FD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630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dirty="0"/>
              <a:t>https://www.zdnet.com/article/what-is-the-internet-of-things-everything-you-need-to-know-about-the-iot-right-now/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F5338-4D30-4261-8530-D244417FDE7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016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sz="18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https://www.statista.com/statistics/666864/iot-spending-by-vertical-worldwide/</a:t>
            </a:r>
          </a:p>
          <a:p>
            <a:pPr marL="171450" indent="-171450">
              <a:buFontTx/>
              <a:buChar char="-"/>
            </a:pPr>
            <a:r>
              <a:rPr lang="en-US" altLang="ko-KR" sz="18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https://www.mckinsey.com/business-functions/mckinsey-digital/our-insights/the-internet-of-things-the-value-of-digitizing-the-physical-world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F5338-4D30-4261-8530-D244417FDE7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936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lnSpc>
                <a:spcPts val="1600"/>
              </a:lnSpc>
              <a:buFontTx/>
              <a:buChar char="-"/>
            </a:pPr>
            <a:r>
              <a:rPr lang="en-US" altLang="ko-KR" sz="18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https://www.statista.com/chart/15143/percieved-food-waste/</a:t>
            </a:r>
          </a:p>
          <a:p>
            <a:pPr marL="285750" indent="-285750" algn="just">
              <a:lnSpc>
                <a:spcPts val="1600"/>
              </a:lnSpc>
              <a:buFontTx/>
              <a:buChar char="-"/>
            </a:pPr>
            <a:r>
              <a:rPr lang="en-US" altLang="ko-KR" sz="18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https://letstalkscience.ca/educational-resources/stem-in-context/environmental-impact-wasted-food</a:t>
            </a:r>
          </a:p>
          <a:p>
            <a:pPr marL="285750" indent="-285750" algn="just">
              <a:lnSpc>
                <a:spcPts val="1600"/>
              </a:lnSpc>
              <a:buFontTx/>
              <a:buChar char="-"/>
            </a:pPr>
            <a:r>
              <a:rPr lang="en-US" altLang="ko-KR" sz="18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https://www.epa.gov/international-cooperation/international-efforts-wasted-food-recovery#:~:text=In%20the%20U.S.%2C%2040%25%20of,%24155%2D405%20billion%20economic%20opportunity.</a:t>
            </a:r>
          </a:p>
          <a:p>
            <a:pPr marL="285750" indent="-285750" algn="just">
              <a:lnSpc>
                <a:spcPts val="1600"/>
              </a:lnSpc>
              <a:buFontTx/>
              <a:buChar char="-"/>
            </a:pPr>
            <a:endParaRPr lang="ko-KR" altLang="ko-KR" sz="18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F5338-4D30-4261-8530-D244417FDE7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068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F5338-4D30-4261-8530-D244417FDE7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190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Add grocery: for users to add individual item if they choose to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F5338-4D30-4261-8530-D244417FDE7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475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Add grocery: for users to add individual item if they choose to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F5338-4D30-4261-8530-D244417FDE7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750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Add grocery: for users to add individual item if they choose to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F5338-4D30-4261-8530-D244417FDE7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532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VERBAL DESCRIPTION OF HOW THESE RELATE TO REQUIREMENTS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F5338-4D30-4261-8530-D244417FDE7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33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51D86-CE1C-4745-8549-9F3B7063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2A0B6-8E03-40AA-9959-2E990E0EB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CD7B2-2A13-4881-B9CF-B36CAFDEC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E735-F807-43B6-8BCF-CB7D07194F9E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AE1F7-4808-40F6-A4AD-2C1E51B7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FB432-A5B9-4A0E-A9D6-1EE01504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93BA-9F17-4517-A1AC-09E48A41D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62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19036-3172-4253-A708-A648D6F50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193FA9-696D-4B1A-9379-D8D098376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6168A-ADC6-41D1-8182-7D7FEEFB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E735-F807-43B6-8BCF-CB7D07194F9E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73FE3-3227-47B9-8F78-0629B545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C33BAF-E3C6-45AF-86AA-3033BF89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93BA-9F17-4517-A1AC-09E48A41D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60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A80B5D-572B-46DC-B566-239D3303D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E1E75D-8340-4B6E-B582-FDC336737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D304D-1CD8-4C28-AD66-26C7B0545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E735-F807-43B6-8BCF-CB7D07194F9E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E2A38D-13B1-44D4-9732-6846BE53C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271BA7-1199-4604-8254-AA99A3889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93BA-9F17-4517-A1AC-09E48A41D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37E0B-3876-448D-8B1D-7FEB96B48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B2CF3-C93F-47B1-AEB9-A18AA94D3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6ED21-77AC-472B-9140-71F02765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E735-F807-43B6-8BCF-CB7D07194F9E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73709C-A954-456F-BF9C-0D9218E6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7B275-5E6D-4C12-AFB8-2C410DB9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93BA-9F17-4517-A1AC-09E48A41D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27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E5700-8AE5-4BDF-B249-ACBBFD93A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2B359A-DF35-4D44-8980-5176F492C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D969F-3FCA-4943-9F76-80E1D144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E735-F807-43B6-8BCF-CB7D07194F9E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01975-7D4F-4A61-930E-571224175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1FB6CC-1823-40A1-ABFF-4B02D42F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93BA-9F17-4517-A1AC-09E48A41D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0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C032-6F9D-4970-82DE-B81FC4B7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0D26CF-D8FC-4F5E-89FE-1C7E2A1E9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A39033-50CE-4BC8-953B-25C5FE4BC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28CAB3-E282-4CE3-B59C-8A1B375D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E735-F807-43B6-8BCF-CB7D07194F9E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646EE8-4B29-44C0-9415-0BE66BD8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3EBD65-8286-4C67-B0A1-16C9C1B0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93BA-9F17-4517-A1AC-09E48A41D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2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4F4C9-BE59-414F-AC56-B6A30327B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855B2-17C0-462E-AAE2-166E21B41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0FE660-038F-4759-8480-E4E528979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841C7D-DEE5-4CB5-A8A4-972AD69DC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226442-448D-46FF-AC0C-18E15BECD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A13FE3-9F32-4B81-A47B-CBE102531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E735-F807-43B6-8BCF-CB7D07194F9E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4E8198-0F8B-40A3-9DCD-3F6556BFC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9CCDF-0A91-477B-90D1-D83261FA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93BA-9F17-4517-A1AC-09E48A41D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19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26D07-0A49-474F-8FD2-9CD79C38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0F8D8F-1E8A-49B3-AB4E-28E0A10E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E735-F807-43B6-8BCF-CB7D07194F9E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8EDF98-151F-4A9D-886B-C93993E4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4C8CAF-CA2B-444D-9561-81790183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93BA-9F17-4517-A1AC-09E48A41D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3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FC0EE1-1458-4CC9-A7F2-353A11019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E735-F807-43B6-8BCF-CB7D07194F9E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3D5CF3-7040-4D8F-BE98-80EECB204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E70D4C-0439-4D70-A03E-FD40202C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93BA-9F17-4517-A1AC-09E48A41D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3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17B89-F51C-443E-A62A-577E952A7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6EFB5-6FAB-46AF-B20E-3D1C668E3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5EF1C8-2887-4233-8899-9BF01EE08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A5CEFB-BD8A-4A60-87C6-C8F2BC5C9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E735-F807-43B6-8BCF-CB7D07194F9E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11D7E-9CC3-4C6B-827D-48D24A0A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DF04DD-4710-4B71-A7B6-08E03AD2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93BA-9F17-4517-A1AC-09E48A41D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95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29CEB-8AC6-4492-B559-D5F25AF88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BEE469-4CE4-47F4-869C-575DC2572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795A04-23D5-4D28-BB73-7B791F79A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61F6D9-E1EB-4629-AB41-780E35B5A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E735-F807-43B6-8BCF-CB7D07194F9E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CFA834-EE3C-44F4-98C8-3B955670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0015C4-F0DE-476E-8816-C968E2ED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93BA-9F17-4517-A1AC-09E48A41D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26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2A0BED-D32E-4A6F-BFA9-92241159F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DA2C0C-6B04-47C3-9617-812AABE5B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47E0F-5FCA-4F0F-AF26-FAD02BE6E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1E735-F807-43B6-8BCF-CB7D07194F9E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A18DE4-CDA7-4AFC-AED0-0808B07D7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6915E3-AA52-47B1-940F-4CF928413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B93BA-9F17-4517-A1AC-09E48A41D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57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묶음, 야채, 다른, 신선한이(가) 표시된 사진&#10;&#10;자동 생성된 설명">
            <a:extLst>
              <a:ext uri="{FF2B5EF4-FFF2-40B4-BE49-F238E27FC236}">
                <a16:creationId xmlns:a16="http://schemas.microsoft.com/office/drawing/2014/main" id="{8FB519EB-5CA2-4408-AD91-E15A3A52F2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1000"/>
                    </a14:imgEffect>
                    <a14:imgEffect>
                      <a14:saturation sat="135000"/>
                    </a14:imgEffect>
                    <a14:imgEffect>
                      <a14:brightnessContrast bright="9000" contras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565" b="11435"/>
          <a:stretch/>
        </p:blipFill>
        <p:spPr>
          <a:xfrm>
            <a:off x="-3050" y="-22"/>
            <a:ext cx="12191977" cy="6858022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10CDF3-779E-48A9-8C57-4AA15E137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  <a:effectLst/>
        </p:spPr>
        <p:txBody>
          <a:bodyPr anchor="t">
            <a:normAutofit/>
          </a:bodyPr>
          <a:lstStyle/>
          <a:p>
            <a:pPr algn="l"/>
            <a:r>
              <a:rPr lang="en-US" altLang="ko-KR" dirty="0">
                <a:solidFill>
                  <a:srgbClr val="FFFFFF"/>
                </a:solidFill>
                <a:latin typeface="Bahnschrift SemiBold" panose="020B0502040204020203" pitchFamily="34" charset="0"/>
                <a:ea typeface="HYGothic-Extra" panose="02030600000101010101" pitchFamily="18" charset="-127"/>
                <a:cs typeface="Aharoni" panose="020B0604020202020204" pitchFamily="2" charset="-79"/>
              </a:rPr>
              <a:t>I</a:t>
            </a:r>
            <a:r>
              <a:rPr lang="en-US" altLang="ko-KR" sz="5400" dirty="0">
                <a:solidFill>
                  <a:srgbClr val="FFFFFF"/>
                </a:solidFill>
                <a:latin typeface="Bahnschrift Light" panose="020B0502040204020203" pitchFamily="34" charset="0"/>
                <a:ea typeface="HYGothic-Extra" panose="02030600000101010101" pitchFamily="18" charset="-127"/>
                <a:cs typeface="Aharoni" panose="020B0604020202020204" pitchFamily="2" charset="-79"/>
              </a:rPr>
              <a:t>O</a:t>
            </a:r>
            <a:r>
              <a:rPr lang="en-US" altLang="ko-KR" dirty="0">
                <a:solidFill>
                  <a:srgbClr val="FFFFFF"/>
                </a:solidFill>
                <a:latin typeface="Bahnschrift Light" panose="020B0502040204020203" pitchFamily="34" charset="0"/>
                <a:ea typeface="HYGothic-Extra" panose="02030600000101010101" pitchFamily="18" charset="-127"/>
                <a:cs typeface="Aharoni" panose="020B0604020202020204" pitchFamily="2" charset="-79"/>
              </a:rPr>
              <a:t>T</a:t>
            </a:r>
            <a:r>
              <a:rPr lang="en-US" altLang="ko-KR" dirty="0">
                <a:solidFill>
                  <a:srgbClr val="FFFFFF"/>
                </a:solidFill>
                <a:latin typeface="Bahnschrift SemiBold" panose="020B0502040204020203" pitchFamily="34" charset="0"/>
                <a:ea typeface="HYGothic-Extra" panose="02030600000101010101" pitchFamily="18" charset="-127"/>
                <a:cs typeface="Aharoni" panose="020B0604020202020204" pitchFamily="2" charset="-79"/>
              </a:rPr>
              <a:t> </a:t>
            </a:r>
            <a:r>
              <a:rPr lang="en-US" altLang="ko-KR" sz="1100" dirty="0">
                <a:solidFill>
                  <a:srgbClr val="FFFFFF"/>
                </a:solidFill>
                <a:latin typeface="Bahnschrift SemiBold" panose="020B0502040204020203" pitchFamily="34" charset="0"/>
                <a:ea typeface="HYGothic-Extra" panose="02030600000101010101" pitchFamily="18" charset="-127"/>
                <a:cs typeface="Aharoni" panose="020B0604020202020204" pitchFamily="2" charset="-79"/>
              </a:rPr>
              <a:t> </a:t>
            </a:r>
            <a:br>
              <a:rPr lang="en-US" altLang="ko-KR" sz="5400" dirty="0">
                <a:solidFill>
                  <a:srgbClr val="FFFFFF"/>
                </a:solidFill>
                <a:latin typeface="Bahnschrift SemiBold" panose="020B0502040204020203" pitchFamily="34" charset="0"/>
                <a:ea typeface="HYGothic-Extra" panose="02030600000101010101" pitchFamily="18" charset="-127"/>
                <a:cs typeface="Aharoni" panose="020B0604020202020204" pitchFamily="2" charset="-79"/>
              </a:rPr>
            </a:br>
            <a:r>
              <a:rPr lang="en-US" altLang="ko-KR" sz="5400" dirty="0">
                <a:solidFill>
                  <a:srgbClr val="FFFFFF"/>
                </a:solidFill>
                <a:latin typeface="Bahnschrift SemiBold" panose="020B0502040204020203" pitchFamily="34" charset="0"/>
                <a:ea typeface="HYGothic-Extra" panose="02030600000101010101" pitchFamily="18" charset="-127"/>
                <a:cs typeface="Aharoni" panose="020B0604020202020204" pitchFamily="2" charset="-79"/>
              </a:rPr>
              <a:t>A</a:t>
            </a:r>
            <a:r>
              <a:rPr lang="en-US" altLang="ko-KR" sz="4400" dirty="0">
                <a:solidFill>
                  <a:srgbClr val="FFFFFF"/>
                </a:solidFill>
                <a:latin typeface="Bahnschrift Light" panose="020B0502040204020203" pitchFamily="34" charset="0"/>
                <a:ea typeface="HYGothic-Extra" panose="02030600000101010101" pitchFamily="18" charset="-127"/>
                <a:cs typeface="Aharoni" panose="020B0604020202020204" pitchFamily="2" charset="-79"/>
              </a:rPr>
              <a:t>PPLICATION</a:t>
            </a:r>
            <a:br>
              <a:rPr lang="en-US" altLang="ko-KR" sz="5400" dirty="0">
                <a:solidFill>
                  <a:srgbClr val="FFFFFF"/>
                </a:solidFill>
                <a:latin typeface="Bahnschrift SemiBold" panose="020B0502040204020203" pitchFamily="34" charset="0"/>
                <a:ea typeface="HYGothic-Extra" panose="02030600000101010101" pitchFamily="18" charset="-127"/>
                <a:cs typeface="Aharoni" panose="020B0604020202020204" pitchFamily="2" charset="-79"/>
              </a:rPr>
            </a:br>
            <a:r>
              <a:rPr lang="en-US" altLang="ko-KR" sz="4800" dirty="0">
                <a:solidFill>
                  <a:srgbClr val="FFFFFF"/>
                </a:solidFill>
                <a:latin typeface="Bahnschrift Light" panose="020B0502040204020203" pitchFamily="34" charset="0"/>
                <a:ea typeface="HYGothic-Extra" panose="02030600000101010101" pitchFamily="18" charset="-127"/>
                <a:cs typeface="Aharoni" panose="020B0604020202020204" pitchFamily="2" charset="-79"/>
              </a:rPr>
              <a:t>FOR</a:t>
            </a:r>
            <a:br>
              <a:rPr lang="en-US" altLang="ko-KR" sz="5400" dirty="0">
                <a:solidFill>
                  <a:srgbClr val="FFFFFF"/>
                </a:solidFill>
                <a:latin typeface="Bahnschrift SemiBold" panose="020B0502040204020203" pitchFamily="34" charset="0"/>
                <a:ea typeface="HYGothic-Extra" panose="02030600000101010101" pitchFamily="18" charset="-127"/>
                <a:cs typeface="Aharoni" panose="020B0604020202020204" pitchFamily="2" charset="-79"/>
              </a:rPr>
            </a:br>
            <a:r>
              <a:rPr lang="en-US" altLang="ko-KR" sz="5400" dirty="0">
                <a:solidFill>
                  <a:srgbClr val="FFFFFF"/>
                </a:solidFill>
                <a:latin typeface="Bahnschrift SemiBold" panose="020B0502040204020203" pitchFamily="34" charset="0"/>
                <a:ea typeface="HYGothic-Extra" panose="02030600000101010101" pitchFamily="18" charset="-127"/>
                <a:cs typeface="Aharoni" panose="020B0604020202020204" pitchFamily="2" charset="-79"/>
              </a:rPr>
              <a:t>G</a:t>
            </a:r>
            <a:r>
              <a:rPr lang="en-US" altLang="ko-KR" sz="4400" dirty="0">
                <a:solidFill>
                  <a:srgbClr val="FFFFFF"/>
                </a:solidFill>
                <a:latin typeface="Bahnschrift Light" panose="020B0502040204020203" pitchFamily="34" charset="0"/>
                <a:ea typeface="HYGothic-Extra" panose="02030600000101010101" pitchFamily="18" charset="-127"/>
                <a:cs typeface="Aharoni" panose="020B0604020202020204" pitchFamily="2" charset="-79"/>
              </a:rPr>
              <a:t>ROCERIES</a:t>
            </a:r>
            <a:endParaRPr lang="ko-KR" altLang="en-US" sz="4800" dirty="0">
              <a:solidFill>
                <a:srgbClr val="FFFFFF"/>
              </a:solidFill>
              <a:latin typeface="Bahnschrift Light" panose="020B0502040204020203" pitchFamily="34" charset="0"/>
              <a:ea typeface="HYGothic-Extra" panose="02030600000101010101" pitchFamily="18" charset="-127"/>
              <a:cs typeface="Aharoni" panose="020B0604020202020204" pitchFamily="2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72DA26-8878-49E3-A3D7-3E44A0B79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59" y="5008237"/>
            <a:ext cx="5449479" cy="1578054"/>
          </a:xfrm>
          <a:effectLst/>
        </p:spPr>
        <p:txBody>
          <a:bodyPr anchor="b">
            <a:normAutofit lnSpcReduction="10000"/>
          </a:bodyPr>
          <a:lstStyle/>
          <a:p>
            <a:pPr algn="l"/>
            <a:r>
              <a:rPr lang="en-US" altLang="ko-KR" sz="2800" dirty="0">
                <a:solidFill>
                  <a:srgbClr val="FFFFFF"/>
                </a:solidFill>
                <a:latin typeface="Bahnschrift SemiBold" panose="020B0502040204020203" pitchFamily="34" charset="0"/>
              </a:rPr>
              <a:t>T</a:t>
            </a:r>
            <a:r>
              <a:rPr lang="en-US" altLang="ko-KR" dirty="0">
                <a:solidFill>
                  <a:srgbClr val="FFFFFF"/>
                </a:solidFill>
                <a:latin typeface="Bahnschrift Light" panose="020B0502040204020203" pitchFamily="34" charset="0"/>
              </a:rPr>
              <a:t>EAM</a:t>
            </a:r>
            <a:r>
              <a:rPr lang="en-US" altLang="ko-KR" sz="2800" dirty="0">
                <a:solidFill>
                  <a:srgbClr val="FFFFFF"/>
                </a:solidFill>
                <a:latin typeface="Bahnschrift Light" panose="020B0502040204020203" pitchFamily="34" charset="0"/>
              </a:rPr>
              <a:t> </a:t>
            </a:r>
            <a:r>
              <a:rPr lang="en-US" altLang="ko-KR" dirty="0">
                <a:solidFill>
                  <a:srgbClr val="FFFFFF"/>
                </a:solidFill>
                <a:latin typeface="Bahnschrift Light" panose="020B0502040204020203" pitchFamily="34" charset="0"/>
              </a:rPr>
              <a:t>19</a:t>
            </a:r>
            <a:br>
              <a:rPr lang="en-US" altLang="ko-KR" sz="3200" dirty="0">
                <a:solidFill>
                  <a:srgbClr val="FFFFFF"/>
                </a:solidFill>
                <a:latin typeface="Bahnschrift SemiBold" panose="020B0502040204020203" pitchFamily="34" charset="0"/>
              </a:rPr>
            </a:br>
            <a:r>
              <a:rPr lang="en-US" altLang="ko-KR" sz="2800" dirty="0">
                <a:solidFill>
                  <a:srgbClr val="FFFFFF"/>
                </a:solidFill>
                <a:latin typeface="Bahnschrift SemiBold" panose="020B0502040204020203" pitchFamily="34" charset="0"/>
              </a:rPr>
              <a:t>M</a:t>
            </a:r>
            <a:r>
              <a:rPr lang="en-US" altLang="ko-KR" dirty="0">
                <a:solidFill>
                  <a:srgbClr val="FFFFFF"/>
                </a:solidFill>
                <a:latin typeface="Bahnschrift Light" panose="020B0502040204020203" pitchFamily="34" charset="0"/>
              </a:rPr>
              <a:t>IN</a:t>
            </a:r>
            <a:r>
              <a:rPr lang="en-US" altLang="ko-KR" sz="2800" dirty="0">
                <a:solidFill>
                  <a:srgbClr val="FFFFFF"/>
                </a:solidFill>
                <a:latin typeface="Bahnschrift SemiBold" panose="020B0502040204020203" pitchFamily="34" charset="0"/>
              </a:rPr>
              <a:t>A</a:t>
            </a:r>
            <a:r>
              <a:rPr lang="en-US" altLang="ko-KR" sz="2800" dirty="0">
                <a:solidFill>
                  <a:srgbClr val="FFFFFF"/>
                </a:solidFill>
                <a:latin typeface="Bahnschrift Light" panose="020B0502040204020203" pitchFamily="34" charset="0"/>
              </a:rPr>
              <a:t> </a:t>
            </a:r>
            <a:r>
              <a:rPr lang="en-US" altLang="ko-KR" sz="2800" dirty="0">
                <a:solidFill>
                  <a:srgbClr val="FFFFFF"/>
                </a:solidFill>
                <a:latin typeface="Bahnschrift SemiBold" panose="020B0502040204020203" pitchFamily="34" charset="0"/>
              </a:rPr>
              <a:t>J</a:t>
            </a:r>
            <a:r>
              <a:rPr lang="en-US" altLang="ko-KR" dirty="0">
                <a:solidFill>
                  <a:srgbClr val="FFFFFF"/>
                </a:solidFill>
                <a:latin typeface="Bahnschrift Light" panose="020B0502040204020203" pitchFamily="34" charset="0"/>
              </a:rPr>
              <a:t>ANG</a:t>
            </a:r>
            <a:br>
              <a:rPr lang="en-US" altLang="ko-KR" dirty="0">
                <a:solidFill>
                  <a:srgbClr val="FFFFFF"/>
                </a:solidFill>
                <a:latin typeface="Bahnschrift Light" panose="020B0502040204020203" pitchFamily="34" charset="0"/>
              </a:rPr>
            </a:br>
            <a:r>
              <a:rPr lang="en-US" altLang="ko-KR" sz="2800" dirty="0">
                <a:solidFill>
                  <a:srgbClr val="FFFFFF"/>
                </a:solidFill>
                <a:latin typeface="Bahnschrift SemiBold" panose="020B0502040204020203" pitchFamily="34" charset="0"/>
              </a:rPr>
              <a:t>A</a:t>
            </a:r>
            <a:r>
              <a:rPr lang="en-US" altLang="ko-KR" dirty="0">
                <a:solidFill>
                  <a:srgbClr val="FFFFFF"/>
                </a:solidFill>
                <a:latin typeface="Bahnschrift Light" panose="020B0502040204020203" pitchFamily="34" charset="0"/>
              </a:rPr>
              <a:t>NDREW </a:t>
            </a:r>
            <a:r>
              <a:rPr lang="en-US" altLang="ko-KR" sz="2800" dirty="0">
                <a:solidFill>
                  <a:srgbClr val="FFFFFF"/>
                </a:solidFill>
                <a:latin typeface="Bahnschrift SemiBold" panose="020B0502040204020203" pitchFamily="34" charset="0"/>
              </a:rPr>
              <a:t>B</a:t>
            </a:r>
            <a:r>
              <a:rPr lang="en-US" altLang="ko-KR" dirty="0">
                <a:solidFill>
                  <a:srgbClr val="FFFFFF"/>
                </a:solidFill>
                <a:latin typeface="Bahnschrift Light" panose="020B0502040204020203" pitchFamily="34" charset="0"/>
              </a:rPr>
              <a:t>URCH</a:t>
            </a:r>
            <a:br>
              <a:rPr lang="en-US" altLang="ko-KR" dirty="0">
                <a:solidFill>
                  <a:srgbClr val="FFFFFF"/>
                </a:solidFill>
                <a:latin typeface="Bahnschrift Light" panose="020B0502040204020203" pitchFamily="34" charset="0"/>
              </a:rPr>
            </a:br>
            <a:r>
              <a:rPr lang="en-US" altLang="ko-KR" sz="2800" dirty="0">
                <a:solidFill>
                  <a:srgbClr val="FFFFFF"/>
                </a:solidFill>
                <a:latin typeface="Bahnschrift SemiBold" panose="020B0502040204020203" pitchFamily="34" charset="0"/>
              </a:rPr>
              <a:t>J</a:t>
            </a:r>
            <a:r>
              <a:rPr lang="en-US" altLang="ko-KR" dirty="0">
                <a:solidFill>
                  <a:srgbClr val="FFFFFF"/>
                </a:solidFill>
                <a:latin typeface="Bahnschrift Light" panose="020B0502040204020203" pitchFamily="34" charset="0"/>
              </a:rPr>
              <a:t>OSH </a:t>
            </a:r>
            <a:r>
              <a:rPr lang="en-US" altLang="ko-KR" sz="2800" dirty="0">
                <a:solidFill>
                  <a:srgbClr val="FFFFFF"/>
                </a:solidFill>
                <a:latin typeface="Bahnschrift SemiBold" panose="020B0502040204020203" pitchFamily="34" charset="0"/>
              </a:rPr>
              <a:t>W</a:t>
            </a:r>
            <a:r>
              <a:rPr lang="en-US" altLang="ko-KR" dirty="0">
                <a:solidFill>
                  <a:srgbClr val="FFFFFF"/>
                </a:solidFill>
                <a:latin typeface="Bahnschrift Light" panose="020B0502040204020203" pitchFamily="34" charset="0"/>
              </a:rPr>
              <a:t>ELSH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4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EC02C1E-668B-4393-9C9B-EBAD70A904E6}"/>
              </a:ext>
            </a:extLst>
          </p:cNvPr>
          <p:cNvSpPr/>
          <p:nvPr/>
        </p:nvSpPr>
        <p:spPr>
          <a:xfrm>
            <a:off x="6096000" y="4207982"/>
            <a:ext cx="6096000" cy="2650018"/>
          </a:xfrm>
          <a:prstGeom prst="rect">
            <a:avLst/>
          </a:prstGeom>
          <a:solidFill>
            <a:srgbClr val="87B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11BED8-9E8C-4999-A5C7-9AE341859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29" y="120921"/>
            <a:ext cx="11333356" cy="1325563"/>
          </a:xfrm>
        </p:spPr>
        <p:txBody>
          <a:bodyPr>
            <a:noAutofit/>
          </a:bodyPr>
          <a:lstStyle/>
          <a:p>
            <a:r>
              <a:rPr lang="en-US" altLang="ko-KR" sz="6000" dirty="0">
                <a:solidFill>
                  <a:srgbClr val="87BF61"/>
                </a:solidFill>
                <a:latin typeface="Bahnschrift SemiBold" panose="020B0502040204020203" pitchFamily="34" charset="0"/>
              </a:rPr>
              <a:t>N</a:t>
            </a:r>
            <a:r>
              <a:rPr lang="en-US" altLang="ko-KR" sz="5400" dirty="0">
                <a:solidFill>
                  <a:srgbClr val="87BF61"/>
                </a:solidFill>
                <a:latin typeface="Bahnschrift Light" panose="020B0502040204020203" pitchFamily="34" charset="0"/>
              </a:rPr>
              <a:t>ON-</a:t>
            </a:r>
            <a:r>
              <a:rPr lang="en-US" altLang="ko-KR" sz="6000" dirty="0">
                <a:solidFill>
                  <a:srgbClr val="87BF61"/>
                </a:solidFill>
                <a:latin typeface="Bahnschrift SemiBold" panose="020B0502040204020203" pitchFamily="34" charset="0"/>
              </a:rPr>
              <a:t>F</a:t>
            </a:r>
            <a:r>
              <a:rPr lang="en-US" altLang="ko-KR" sz="5400" dirty="0">
                <a:solidFill>
                  <a:srgbClr val="87BF61"/>
                </a:solidFill>
                <a:latin typeface="Bahnschrift Light" panose="020B0502040204020203" pitchFamily="34" charset="0"/>
              </a:rPr>
              <a:t>UNCTIONAL</a:t>
            </a:r>
            <a:r>
              <a:rPr lang="en-US" altLang="ko-KR" sz="6000" dirty="0">
                <a:solidFill>
                  <a:srgbClr val="87BF61"/>
                </a:solidFill>
                <a:latin typeface="Bahnschrift Light" panose="020B0502040204020203" pitchFamily="34" charset="0"/>
              </a:rPr>
              <a:t> </a:t>
            </a:r>
            <a:r>
              <a:rPr lang="en-US" altLang="ko-KR" sz="6000" dirty="0">
                <a:solidFill>
                  <a:srgbClr val="87BF61"/>
                </a:solidFill>
                <a:latin typeface="Bahnschrift SemiBold" panose="020B0502040204020203" pitchFamily="34" charset="0"/>
              </a:rPr>
              <a:t>R</a:t>
            </a:r>
            <a:r>
              <a:rPr lang="en-US" altLang="ko-KR" sz="5400" dirty="0">
                <a:solidFill>
                  <a:srgbClr val="87BF61"/>
                </a:solidFill>
                <a:latin typeface="Bahnschrift Light" panose="020B0502040204020203" pitchFamily="34" charset="0"/>
              </a:rPr>
              <a:t>EQUIREMENTS</a:t>
            </a:r>
            <a:endParaRPr lang="ko-KR" altLang="en-US" sz="5400" dirty="0">
              <a:solidFill>
                <a:srgbClr val="87BF6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21D7BC-B065-4D97-BA39-B949AAD07C8B}"/>
              </a:ext>
            </a:extLst>
          </p:cNvPr>
          <p:cNvSpPr/>
          <p:nvPr/>
        </p:nvSpPr>
        <p:spPr>
          <a:xfrm>
            <a:off x="0" y="1583474"/>
            <a:ext cx="6096000" cy="2650017"/>
          </a:xfrm>
          <a:prstGeom prst="rect">
            <a:avLst/>
          </a:prstGeom>
          <a:solidFill>
            <a:srgbClr val="87B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C7C502-0641-41FB-8062-34C845205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2051431"/>
            <a:ext cx="5149515" cy="1714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INTERNET CONNECTIVITY</a:t>
            </a:r>
            <a:br>
              <a:rPr lang="en-US" altLang="ko-KR" sz="3200" b="1" dirty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lang="en-US" altLang="ko-KR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The application must have access to the Internet so that it may connect to the server database.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6F422B-DA20-4637-96A4-FBDDD6E23494}"/>
              </a:ext>
            </a:extLst>
          </p:cNvPr>
          <p:cNvSpPr txBox="1"/>
          <p:nvPr/>
        </p:nvSpPr>
        <p:spPr>
          <a:xfrm>
            <a:off x="6540288" y="4457343"/>
            <a:ext cx="56517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CONNECTION SPEED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The application’s Internet connection speed should  be such that it generally returns search results within two seconds.</a:t>
            </a:r>
          </a:p>
          <a:p>
            <a:endParaRPr lang="ko-KR" altLang="en-US" dirty="0"/>
          </a:p>
        </p:txBody>
      </p:sp>
      <p:pic>
        <p:nvPicPr>
          <p:cNvPr id="10" name="그림 9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8F689B6A-C91D-4D86-8141-B6B1DA0BE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342" y="1676553"/>
            <a:ext cx="2438351" cy="24383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A0732AD-0D9C-49E8-BCFD-67F0B8273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612" y="4457343"/>
            <a:ext cx="2306696" cy="222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4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4" grpId="0" animBg="1"/>
      <p:bldP spid="3" grpId="0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EC02C1E-668B-4393-9C9B-EBAD70A904E6}"/>
              </a:ext>
            </a:extLst>
          </p:cNvPr>
          <p:cNvSpPr/>
          <p:nvPr/>
        </p:nvSpPr>
        <p:spPr>
          <a:xfrm>
            <a:off x="0" y="4207982"/>
            <a:ext cx="6096000" cy="2650018"/>
          </a:xfrm>
          <a:prstGeom prst="rect">
            <a:avLst/>
          </a:prstGeom>
          <a:solidFill>
            <a:srgbClr val="87B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11BED8-9E8C-4999-A5C7-9AE341859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28" y="120921"/>
            <a:ext cx="11589247" cy="1325563"/>
          </a:xfrm>
        </p:spPr>
        <p:txBody>
          <a:bodyPr>
            <a:noAutofit/>
          </a:bodyPr>
          <a:lstStyle/>
          <a:p>
            <a:r>
              <a:rPr lang="en-US" altLang="ko-KR" sz="6000" dirty="0">
                <a:solidFill>
                  <a:srgbClr val="87BF61"/>
                </a:solidFill>
                <a:latin typeface="Bahnschrift SemiBold" panose="020B0502040204020203" pitchFamily="34" charset="0"/>
              </a:rPr>
              <a:t>N</a:t>
            </a:r>
            <a:r>
              <a:rPr lang="en-US" altLang="ko-KR" sz="5400" dirty="0">
                <a:solidFill>
                  <a:srgbClr val="87BF61"/>
                </a:solidFill>
                <a:latin typeface="Bahnschrift Light" panose="020B0502040204020203" pitchFamily="34" charset="0"/>
              </a:rPr>
              <a:t>ON-</a:t>
            </a:r>
            <a:r>
              <a:rPr lang="en-US" altLang="ko-KR" sz="6000" dirty="0">
                <a:solidFill>
                  <a:srgbClr val="87BF61"/>
                </a:solidFill>
                <a:latin typeface="Bahnschrift SemiBold" panose="020B0502040204020203" pitchFamily="34" charset="0"/>
              </a:rPr>
              <a:t>F</a:t>
            </a:r>
            <a:r>
              <a:rPr lang="en-US" altLang="ko-KR" sz="5400" dirty="0">
                <a:solidFill>
                  <a:srgbClr val="87BF61"/>
                </a:solidFill>
                <a:latin typeface="Bahnschrift Light" panose="020B0502040204020203" pitchFamily="34" charset="0"/>
              </a:rPr>
              <a:t>UNCTIONAL</a:t>
            </a:r>
            <a:r>
              <a:rPr lang="en-US" altLang="ko-KR" sz="6000" dirty="0">
                <a:solidFill>
                  <a:srgbClr val="87BF61"/>
                </a:solidFill>
                <a:latin typeface="Bahnschrift Light" panose="020B0502040204020203" pitchFamily="34" charset="0"/>
              </a:rPr>
              <a:t> </a:t>
            </a:r>
            <a:r>
              <a:rPr lang="en-US" altLang="ko-KR" sz="6000" dirty="0">
                <a:solidFill>
                  <a:srgbClr val="87BF61"/>
                </a:solidFill>
                <a:latin typeface="Bahnschrift SemiBold" panose="020B0502040204020203" pitchFamily="34" charset="0"/>
              </a:rPr>
              <a:t>R</a:t>
            </a:r>
            <a:r>
              <a:rPr lang="en-US" altLang="ko-KR" sz="5400" dirty="0">
                <a:solidFill>
                  <a:srgbClr val="87BF61"/>
                </a:solidFill>
                <a:latin typeface="Bahnschrift Light" panose="020B0502040204020203" pitchFamily="34" charset="0"/>
              </a:rPr>
              <a:t>EQUIREMENTS</a:t>
            </a:r>
            <a:endParaRPr lang="ko-KR" altLang="en-US" sz="5400" dirty="0">
              <a:solidFill>
                <a:srgbClr val="87BF6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21D7BC-B065-4D97-BA39-B949AAD07C8B}"/>
              </a:ext>
            </a:extLst>
          </p:cNvPr>
          <p:cNvSpPr/>
          <p:nvPr/>
        </p:nvSpPr>
        <p:spPr>
          <a:xfrm>
            <a:off x="6096000" y="1583474"/>
            <a:ext cx="6096000" cy="2650017"/>
          </a:xfrm>
          <a:prstGeom prst="rect">
            <a:avLst/>
          </a:prstGeom>
          <a:solidFill>
            <a:srgbClr val="87B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C7C502-0641-41FB-8062-34C845205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596" y="1784181"/>
            <a:ext cx="5913277" cy="24238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3500" dirty="0">
                <a:solidFill>
                  <a:schemeClr val="bg1"/>
                </a:solidFill>
                <a:latin typeface="Bahnschrift SemiBold" panose="020B0502040204020203" pitchFamily="34" charset="0"/>
              </a:rPr>
              <a:t>DATABASE UPDATE</a:t>
            </a:r>
          </a:p>
          <a:p>
            <a:pPr marL="0" indent="0">
              <a:buNone/>
            </a:pPr>
            <a:r>
              <a:rPr lang="en-US" altLang="ko-KR" sz="2600" dirty="0">
                <a:solidFill>
                  <a:schemeClr val="bg1"/>
                </a:solidFill>
                <a:latin typeface="Bahnschrift Light" panose="020B0502040204020203" pitchFamily="34" charset="0"/>
              </a:rPr>
              <a:t>If the grocery database does not have information on the new item, have the user input its food group and add it. </a:t>
            </a:r>
            <a:br>
              <a:rPr lang="en-US" altLang="ko-KR" sz="2600" dirty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lang="en-US" altLang="ko-KR" sz="2600" dirty="0">
                <a:solidFill>
                  <a:schemeClr val="bg1"/>
                </a:solidFill>
                <a:latin typeface="Bahnschrift Light" panose="020B0502040204020203" pitchFamily="34" charset="0"/>
              </a:rPr>
              <a:t>Notify the server of the activity and update the database with the new information.</a:t>
            </a:r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6F422B-DA20-4637-96A4-FBDDD6E23494}"/>
              </a:ext>
            </a:extLst>
          </p:cNvPr>
          <p:cNvSpPr txBox="1"/>
          <p:nvPr/>
        </p:nvSpPr>
        <p:spPr>
          <a:xfrm>
            <a:off x="492609" y="4518898"/>
            <a:ext cx="511078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CONFIGURE NOTIFICATION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The user must have the ability to disable expiration and recommendation notifications or set their frequency.</a:t>
            </a:r>
            <a:endParaRPr lang="ko-KR" altLang="en-US" sz="2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7CCC40-ADFC-4DB8-B27C-2D15A649D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761" y="4585804"/>
            <a:ext cx="2028217" cy="19103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942A34-D192-4A98-9626-3DB766C250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50000"/>
                    </a14:imgEffect>
                    <a14:imgEffect>
                      <a14:brightnessContrast bright="20000" contrast="-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141" y="1583474"/>
            <a:ext cx="2405928" cy="240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2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4" grpId="0" animBg="1"/>
      <p:bldP spid="3" grpId="0" uiExpand="1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B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720518F3-A059-46F2-A735-E4328BFF9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270" y="150697"/>
            <a:ext cx="3730867" cy="6556605"/>
          </a:xfrm>
        </p:spPr>
        <p:txBody>
          <a:bodyPr>
            <a:no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U</a:t>
            </a:r>
            <a:r>
              <a:rPr lang="en-US" altLang="ko-KR" sz="5400" dirty="0">
                <a:solidFill>
                  <a:schemeClr val="bg1"/>
                </a:solidFill>
                <a:latin typeface="Bahnschrift Light" panose="020B0502040204020203" pitchFamily="34" charset="0"/>
              </a:rPr>
              <a:t>SE </a:t>
            </a:r>
            <a:r>
              <a:rPr lang="en-US" altLang="ko-KR" sz="6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</a:t>
            </a:r>
            <a:r>
              <a:rPr lang="en-US" altLang="ko-KR" sz="5400" dirty="0">
                <a:solidFill>
                  <a:schemeClr val="bg1"/>
                </a:solidFill>
                <a:latin typeface="Bahnschrift Light" panose="020B0502040204020203" pitchFamily="34" charset="0"/>
              </a:rPr>
              <a:t>ASE</a:t>
            </a:r>
            <a:r>
              <a:rPr lang="en-US" altLang="ko-KR" sz="60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altLang="ko-KR" sz="6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D</a:t>
            </a:r>
            <a:r>
              <a:rPr lang="en-US" altLang="ko-KR" sz="5400" dirty="0">
                <a:solidFill>
                  <a:schemeClr val="bg1"/>
                </a:solidFill>
                <a:latin typeface="Bahnschrift Light" panose="020B0502040204020203" pitchFamily="34" charset="0"/>
              </a:rPr>
              <a:t>IAGRAM</a:t>
            </a:r>
            <a:endParaRPr lang="ko-KR" altLang="en-US" sz="5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6925D3F-E1DF-4F7A-A141-DB93D21EB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473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0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묶음, 야채, 다른, 신선한이(가) 표시된 사진&#10;&#10;자동 생성된 설명">
            <a:extLst>
              <a:ext uri="{FF2B5EF4-FFF2-40B4-BE49-F238E27FC236}">
                <a16:creationId xmlns:a16="http://schemas.microsoft.com/office/drawing/2014/main" id="{8FB519EB-5CA2-4408-AD91-E15A3A52F2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1000"/>
                    </a14:imgEffect>
                    <a14:imgEffect>
                      <a14:saturation sat="135000"/>
                    </a14:imgEffect>
                    <a14:imgEffect>
                      <a14:brightnessContrast bright="9000" contras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565" b="11435"/>
          <a:stretch/>
        </p:blipFill>
        <p:spPr>
          <a:xfrm>
            <a:off x="-3050" y="-22"/>
            <a:ext cx="12191977" cy="6858022"/>
          </a:xfrm>
          <a:prstGeom prst="rect">
            <a:avLst/>
          </a:prstGeom>
          <a:solidFill>
            <a:schemeClr val="accent1"/>
          </a:solidFill>
          <a:effectLst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A10CDF3-779E-48A9-8C57-4AA15E137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  <a:effectLst/>
        </p:spPr>
        <p:txBody>
          <a:bodyPr anchor="t">
            <a:normAutofit/>
          </a:bodyPr>
          <a:lstStyle/>
          <a:p>
            <a:pPr algn="l"/>
            <a:r>
              <a:rPr lang="en-US" altLang="ko-KR" sz="7200" dirty="0">
                <a:solidFill>
                  <a:srgbClr val="FFFFFF"/>
                </a:solidFill>
                <a:latin typeface="Bahnschrift SemiBold" panose="020B0502040204020203" pitchFamily="34" charset="0"/>
                <a:ea typeface="HYGothic-Extra" panose="02030600000101010101" pitchFamily="18" charset="-127"/>
                <a:cs typeface="Aharoni" panose="020B0604020202020204" pitchFamily="2" charset="-79"/>
              </a:rPr>
              <a:t>T</a:t>
            </a:r>
            <a:r>
              <a:rPr lang="en-US" altLang="ko-KR" dirty="0">
                <a:solidFill>
                  <a:srgbClr val="FFFFFF"/>
                </a:solidFill>
                <a:latin typeface="Bahnschrift Light" panose="020B0502040204020203" pitchFamily="34" charset="0"/>
                <a:ea typeface="HYGothic-Extra" panose="02030600000101010101" pitchFamily="18" charset="-127"/>
                <a:cs typeface="Aharoni" panose="020B0604020202020204" pitchFamily="2" charset="-79"/>
              </a:rPr>
              <a:t>HANK</a:t>
            </a:r>
            <a:r>
              <a:rPr lang="en-US" altLang="ko-KR" sz="8000" dirty="0">
                <a:solidFill>
                  <a:srgbClr val="FFFFFF"/>
                </a:solidFill>
                <a:latin typeface="Bahnschrift SemiBold" panose="020B0502040204020203" pitchFamily="34" charset="0"/>
                <a:ea typeface="HYGothic-Extra" panose="02030600000101010101" pitchFamily="18" charset="-127"/>
                <a:cs typeface="Aharoni" panose="020B0604020202020204" pitchFamily="2" charset="-79"/>
              </a:rPr>
              <a:t> </a:t>
            </a:r>
            <a:r>
              <a:rPr lang="en-US" altLang="ko-KR" sz="1400" dirty="0">
                <a:solidFill>
                  <a:srgbClr val="FFFFFF"/>
                </a:solidFill>
                <a:latin typeface="Bahnschrift SemiBold" panose="020B0502040204020203" pitchFamily="34" charset="0"/>
                <a:ea typeface="HYGothic-Extra" panose="02030600000101010101" pitchFamily="18" charset="-127"/>
                <a:cs typeface="Aharoni" panose="020B0604020202020204" pitchFamily="2" charset="-79"/>
              </a:rPr>
              <a:t> </a:t>
            </a:r>
            <a:r>
              <a:rPr lang="en-US" altLang="ko-KR" sz="6600" dirty="0">
                <a:solidFill>
                  <a:srgbClr val="FFFFFF"/>
                </a:solidFill>
                <a:latin typeface="Bahnschrift SemiBold" panose="020B0502040204020203" pitchFamily="34" charset="0"/>
                <a:ea typeface="HYGothic-Extra" panose="02030600000101010101" pitchFamily="18" charset="-127"/>
                <a:cs typeface="Aharoni" panose="020B0604020202020204" pitchFamily="2" charset="-79"/>
              </a:rPr>
              <a:t>Y</a:t>
            </a:r>
            <a:r>
              <a:rPr lang="en-US" altLang="ko-KR" dirty="0">
                <a:solidFill>
                  <a:srgbClr val="FFFFFF"/>
                </a:solidFill>
                <a:latin typeface="Bahnschrift Light" panose="020B0502040204020203" pitchFamily="34" charset="0"/>
                <a:ea typeface="HYGothic-Extra" panose="02030600000101010101" pitchFamily="18" charset="-127"/>
                <a:cs typeface="Aharoni" panose="020B0604020202020204" pitchFamily="2" charset="-79"/>
              </a:rPr>
              <a:t>OU</a:t>
            </a:r>
            <a:br>
              <a:rPr lang="en-US" altLang="ko-KR" sz="6600" dirty="0">
                <a:solidFill>
                  <a:srgbClr val="FFFFFF"/>
                </a:solidFill>
                <a:latin typeface="Bahnschrift SemiBold" panose="020B0502040204020203" pitchFamily="34" charset="0"/>
                <a:ea typeface="HYGothic-Extra" panose="02030600000101010101" pitchFamily="18" charset="-127"/>
                <a:cs typeface="Aharoni" panose="020B0604020202020204" pitchFamily="2" charset="-79"/>
              </a:rPr>
            </a:br>
            <a:r>
              <a:rPr lang="en-US" altLang="ko-KR" dirty="0">
                <a:solidFill>
                  <a:srgbClr val="FFFFFF"/>
                </a:solidFill>
                <a:latin typeface="Bahnschrift Light" panose="020B0502040204020203" pitchFamily="34" charset="0"/>
                <a:ea typeface="HYGothic-Extra" panose="02030600000101010101" pitchFamily="18" charset="-127"/>
                <a:cs typeface="Aharoni" panose="020B0604020202020204" pitchFamily="2" charset="-79"/>
              </a:rPr>
              <a:t>FOR</a:t>
            </a:r>
            <a:br>
              <a:rPr lang="en-US" altLang="ko-KR" sz="6600" dirty="0">
                <a:solidFill>
                  <a:srgbClr val="FFFFFF"/>
                </a:solidFill>
                <a:latin typeface="Bahnschrift SemiBold" panose="020B0502040204020203" pitchFamily="34" charset="0"/>
                <a:ea typeface="HYGothic-Extra" panose="02030600000101010101" pitchFamily="18" charset="-127"/>
                <a:cs typeface="Aharoni" panose="020B0604020202020204" pitchFamily="2" charset="-79"/>
              </a:rPr>
            </a:br>
            <a:r>
              <a:rPr lang="en-US" altLang="ko-KR" sz="6600" dirty="0">
                <a:solidFill>
                  <a:srgbClr val="FFFFFF"/>
                </a:solidFill>
                <a:latin typeface="Bahnschrift SemiBold" panose="020B0502040204020203" pitchFamily="34" charset="0"/>
                <a:ea typeface="HYGothic-Extra" panose="02030600000101010101" pitchFamily="18" charset="-127"/>
                <a:cs typeface="Aharoni" panose="020B0604020202020204" pitchFamily="2" charset="-79"/>
              </a:rPr>
              <a:t>Y</a:t>
            </a:r>
            <a:r>
              <a:rPr lang="en-US" altLang="ko-KR" dirty="0">
                <a:solidFill>
                  <a:srgbClr val="FFFFFF"/>
                </a:solidFill>
                <a:latin typeface="Bahnschrift Light" panose="020B0502040204020203" pitchFamily="34" charset="0"/>
                <a:ea typeface="HYGothic-Extra" panose="02030600000101010101" pitchFamily="18" charset="-127"/>
                <a:cs typeface="Aharoni" panose="020B0604020202020204" pitchFamily="2" charset="-79"/>
              </a:rPr>
              <a:t>OUR </a:t>
            </a:r>
            <a:r>
              <a:rPr lang="en-US" altLang="ko-KR" sz="6600" dirty="0">
                <a:solidFill>
                  <a:srgbClr val="FFFFFF"/>
                </a:solidFill>
                <a:latin typeface="Bahnschrift SemiBold" panose="020B0502040204020203" pitchFamily="34" charset="0"/>
                <a:ea typeface="HYGothic-Extra" panose="02030600000101010101" pitchFamily="18" charset="-127"/>
                <a:cs typeface="Aharoni" panose="020B0604020202020204" pitchFamily="2" charset="-79"/>
              </a:rPr>
              <a:t>T</a:t>
            </a:r>
            <a:r>
              <a:rPr lang="en-US" altLang="ko-KR" dirty="0">
                <a:solidFill>
                  <a:srgbClr val="FFFFFF"/>
                </a:solidFill>
                <a:latin typeface="Bahnschrift Light" panose="020B0502040204020203" pitchFamily="34" charset="0"/>
                <a:ea typeface="HYGothic-Extra" panose="02030600000101010101" pitchFamily="18" charset="-127"/>
                <a:cs typeface="Aharoni" panose="020B0604020202020204" pitchFamily="2" charset="-79"/>
              </a:rPr>
              <a:t>IME</a:t>
            </a:r>
            <a:endParaRPr lang="ko-KR" altLang="en-US" dirty="0">
              <a:solidFill>
                <a:srgbClr val="FFFFFF"/>
              </a:solidFill>
              <a:latin typeface="Bahnschrift Light" panose="020B0502040204020203" pitchFamily="34" charset="0"/>
              <a:ea typeface="HYGothic-Extra" panose="02030600000101010101" pitchFamily="18" charset="-127"/>
              <a:cs typeface="Aharoni" panose="020B0604020202020204" pitchFamily="2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72DA26-8878-49E3-A3D7-3E44A0B79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9007" y="5030539"/>
            <a:ext cx="5449479" cy="1578054"/>
          </a:xfrm>
          <a:effectLst/>
        </p:spPr>
        <p:txBody>
          <a:bodyPr anchor="b">
            <a:normAutofit lnSpcReduction="10000"/>
          </a:bodyPr>
          <a:lstStyle/>
          <a:p>
            <a:pPr algn="r"/>
            <a:r>
              <a:rPr lang="en-US" altLang="ko-KR" sz="2800" dirty="0">
                <a:solidFill>
                  <a:srgbClr val="FFFFFF"/>
                </a:solidFill>
                <a:latin typeface="Bahnschrift SemiBold" panose="020B0502040204020203" pitchFamily="34" charset="0"/>
              </a:rPr>
              <a:t>T</a:t>
            </a:r>
            <a:r>
              <a:rPr lang="en-US" altLang="ko-KR" dirty="0">
                <a:solidFill>
                  <a:srgbClr val="FFFFFF"/>
                </a:solidFill>
                <a:latin typeface="Bahnschrift Light" panose="020B0502040204020203" pitchFamily="34" charset="0"/>
              </a:rPr>
              <a:t>EAM</a:t>
            </a:r>
            <a:r>
              <a:rPr lang="en-US" altLang="ko-KR" sz="2800" dirty="0">
                <a:solidFill>
                  <a:srgbClr val="FFFFFF"/>
                </a:solidFill>
                <a:latin typeface="Bahnschrift Light" panose="020B0502040204020203" pitchFamily="34" charset="0"/>
              </a:rPr>
              <a:t> </a:t>
            </a:r>
            <a:r>
              <a:rPr lang="en-US" altLang="ko-KR" dirty="0">
                <a:solidFill>
                  <a:srgbClr val="FFFFFF"/>
                </a:solidFill>
                <a:latin typeface="Bahnschrift Light" panose="020B0502040204020203" pitchFamily="34" charset="0"/>
              </a:rPr>
              <a:t>19</a:t>
            </a:r>
            <a:br>
              <a:rPr lang="en-US" altLang="ko-KR" sz="3200" dirty="0">
                <a:solidFill>
                  <a:srgbClr val="FFFFFF"/>
                </a:solidFill>
                <a:latin typeface="Bahnschrift SemiBold" panose="020B0502040204020203" pitchFamily="34" charset="0"/>
              </a:rPr>
            </a:br>
            <a:r>
              <a:rPr lang="en-US" altLang="ko-KR" sz="2800" dirty="0">
                <a:solidFill>
                  <a:srgbClr val="FFFFFF"/>
                </a:solidFill>
                <a:latin typeface="Bahnschrift SemiBold" panose="020B0502040204020203" pitchFamily="34" charset="0"/>
              </a:rPr>
              <a:t>M</a:t>
            </a:r>
            <a:r>
              <a:rPr lang="en-US" altLang="ko-KR" dirty="0">
                <a:solidFill>
                  <a:srgbClr val="FFFFFF"/>
                </a:solidFill>
                <a:latin typeface="Bahnschrift Light" panose="020B0502040204020203" pitchFamily="34" charset="0"/>
              </a:rPr>
              <a:t>IN</a:t>
            </a:r>
            <a:r>
              <a:rPr lang="en-US" altLang="ko-KR" sz="2800" dirty="0">
                <a:solidFill>
                  <a:srgbClr val="FFFFFF"/>
                </a:solidFill>
                <a:latin typeface="Bahnschrift SemiBold" panose="020B0502040204020203" pitchFamily="34" charset="0"/>
              </a:rPr>
              <a:t>A</a:t>
            </a:r>
            <a:r>
              <a:rPr lang="en-US" altLang="ko-KR" sz="2800" dirty="0">
                <a:solidFill>
                  <a:srgbClr val="FFFFFF"/>
                </a:solidFill>
                <a:latin typeface="Bahnschrift Light" panose="020B0502040204020203" pitchFamily="34" charset="0"/>
              </a:rPr>
              <a:t> </a:t>
            </a:r>
            <a:r>
              <a:rPr lang="en-US" altLang="ko-KR" sz="2800" dirty="0">
                <a:solidFill>
                  <a:srgbClr val="FFFFFF"/>
                </a:solidFill>
                <a:latin typeface="Bahnschrift SemiBold" panose="020B0502040204020203" pitchFamily="34" charset="0"/>
              </a:rPr>
              <a:t>J</a:t>
            </a:r>
            <a:r>
              <a:rPr lang="en-US" altLang="ko-KR" dirty="0">
                <a:solidFill>
                  <a:srgbClr val="FFFFFF"/>
                </a:solidFill>
                <a:latin typeface="Bahnschrift Light" panose="020B0502040204020203" pitchFamily="34" charset="0"/>
              </a:rPr>
              <a:t>ANG</a:t>
            </a:r>
            <a:br>
              <a:rPr lang="en-US" altLang="ko-KR" sz="3200" dirty="0">
                <a:solidFill>
                  <a:srgbClr val="FFFFFF"/>
                </a:solidFill>
                <a:latin typeface="Bahnschrift Light" panose="020B0502040204020203" pitchFamily="34" charset="0"/>
              </a:rPr>
            </a:br>
            <a:r>
              <a:rPr lang="en-US" altLang="ko-KR" sz="2800" dirty="0">
                <a:solidFill>
                  <a:srgbClr val="FFFFFF"/>
                </a:solidFill>
                <a:latin typeface="Bahnschrift SemiBold" panose="020B0502040204020203" pitchFamily="34" charset="0"/>
              </a:rPr>
              <a:t>A</a:t>
            </a:r>
            <a:r>
              <a:rPr lang="en-US" altLang="ko-KR" dirty="0">
                <a:solidFill>
                  <a:srgbClr val="FFFFFF"/>
                </a:solidFill>
                <a:latin typeface="Bahnschrift Light" panose="020B0502040204020203" pitchFamily="34" charset="0"/>
              </a:rPr>
              <a:t>NDREW </a:t>
            </a:r>
            <a:r>
              <a:rPr lang="en-US" altLang="ko-KR" sz="2800" dirty="0">
                <a:solidFill>
                  <a:srgbClr val="FFFFFF"/>
                </a:solidFill>
                <a:latin typeface="Bahnschrift SemiBold" panose="020B0502040204020203" pitchFamily="34" charset="0"/>
              </a:rPr>
              <a:t>B</a:t>
            </a:r>
            <a:r>
              <a:rPr lang="en-US" altLang="ko-KR" dirty="0">
                <a:solidFill>
                  <a:srgbClr val="FFFFFF"/>
                </a:solidFill>
                <a:latin typeface="Bahnschrift Light" panose="020B0502040204020203" pitchFamily="34" charset="0"/>
              </a:rPr>
              <a:t>URCH</a:t>
            </a:r>
            <a:br>
              <a:rPr lang="en-US" altLang="ko-KR" dirty="0">
                <a:solidFill>
                  <a:srgbClr val="FFFFFF"/>
                </a:solidFill>
                <a:latin typeface="Bahnschrift Light" panose="020B0502040204020203" pitchFamily="34" charset="0"/>
              </a:rPr>
            </a:br>
            <a:r>
              <a:rPr lang="en-US" altLang="ko-KR" sz="2800" dirty="0">
                <a:solidFill>
                  <a:srgbClr val="FFFFFF"/>
                </a:solidFill>
                <a:latin typeface="Bahnschrift SemiBold" panose="020B0502040204020203" pitchFamily="34" charset="0"/>
              </a:rPr>
              <a:t>J</a:t>
            </a:r>
            <a:r>
              <a:rPr lang="en-US" altLang="ko-KR" dirty="0">
                <a:solidFill>
                  <a:srgbClr val="FFFFFF"/>
                </a:solidFill>
                <a:latin typeface="Bahnschrift Light" panose="020B0502040204020203" pitchFamily="34" charset="0"/>
              </a:rPr>
              <a:t>OSH </a:t>
            </a:r>
            <a:r>
              <a:rPr lang="en-US" altLang="ko-KR" sz="2800" dirty="0">
                <a:solidFill>
                  <a:srgbClr val="FFFFFF"/>
                </a:solidFill>
                <a:latin typeface="Bahnschrift SemiBold" panose="020B0502040204020203" pitchFamily="34" charset="0"/>
              </a:rPr>
              <a:t>W</a:t>
            </a:r>
            <a:r>
              <a:rPr lang="en-US" altLang="ko-KR" dirty="0">
                <a:solidFill>
                  <a:srgbClr val="FFFFFF"/>
                </a:solidFill>
                <a:latin typeface="Bahnschrift Light" panose="020B0502040204020203" pitchFamily="34" charset="0"/>
              </a:rPr>
              <a:t>ELSH</a:t>
            </a:r>
          </a:p>
        </p:txBody>
      </p:sp>
    </p:spTree>
    <p:extLst>
      <p:ext uri="{BB962C8B-B14F-4D97-AF65-F5344CB8AC3E}">
        <p14:creationId xmlns:p14="http://schemas.microsoft.com/office/powerpoint/2010/main" val="323201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C8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묶음, 야채, 다른, 신선한이(가) 표시된 사진&#10;&#10;자동 생성된 설명">
            <a:extLst>
              <a:ext uri="{FF2B5EF4-FFF2-40B4-BE49-F238E27FC236}">
                <a16:creationId xmlns:a16="http://schemas.microsoft.com/office/drawing/2014/main" id="{FB928457-AF1C-4B62-ABAC-FD2512A48D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1000"/>
                    </a14:imgEffect>
                    <a14:imgEffect>
                      <a14:saturation sat="135000"/>
                    </a14:imgEffect>
                    <a14:imgEffect>
                      <a14:brightnessContrast bright="9000" contras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565" b="11435"/>
          <a:stretch/>
        </p:blipFill>
        <p:spPr>
          <a:xfrm>
            <a:off x="-3050" y="-22"/>
            <a:ext cx="12191977" cy="6858022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EAB930-A842-4B44-A29C-959CD949C85B}"/>
              </a:ext>
            </a:extLst>
          </p:cNvPr>
          <p:cNvSpPr/>
          <p:nvPr/>
        </p:nvSpPr>
        <p:spPr>
          <a:xfrm>
            <a:off x="492369" y="416169"/>
            <a:ext cx="11207261" cy="6025662"/>
          </a:xfrm>
          <a:prstGeom prst="rect">
            <a:avLst/>
          </a:prstGeom>
          <a:solidFill>
            <a:srgbClr val="87B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9C5FB9-32DF-4CFF-9B6F-2BEAF59C8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15334" y="9087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</a:t>
            </a:r>
            <a:r>
              <a:rPr lang="en-US" altLang="ko-KR" sz="6000" dirty="0">
                <a:solidFill>
                  <a:schemeClr val="bg1"/>
                </a:solidFill>
                <a:latin typeface="Bahnschrift Light" panose="020B0502040204020203" pitchFamily="34" charset="0"/>
              </a:rPr>
              <a:t>ABLE</a:t>
            </a:r>
            <a:endParaRPr lang="ko-KR" altLang="en-US" sz="66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456CD8-3C96-4E27-BDF0-AE27C0E53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987" y="2343883"/>
            <a:ext cx="9774117" cy="426610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4000" dirty="0">
                <a:solidFill>
                  <a:schemeClr val="bg1"/>
                </a:solidFill>
                <a:latin typeface="Bahnschrift Light" panose="020B0502040204020203" pitchFamily="34" charset="0"/>
              </a:rPr>
              <a:t>C</a:t>
            </a:r>
            <a:r>
              <a:rPr lang="en-US" altLang="ko-KR" sz="3200" dirty="0">
                <a:solidFill>
                  <a:schemeClr val="bg1"/>
                </a:solidFill>
                <a:latin typeface="Bahnschrift Light" panose="020B0502040204020203" pitchFamily="34" charset="0"/>
              </a:rPr>
              <a:t>ONCEPT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4000" dirty="0">
                <a:solidFill>
                  <a:schemeClr val="bg1"/>
                </a:solidFill>
                <a:latin typeface="Bahnschrift Light" panose="020B0502040204020203" pitchFamily="34" charset="0"/>
              </a:rPr>
              <a:t>F</a:t>
            </a:r>
            <a:r>
              <a:rPr lang="en-US" altLang="ko-KR" sz="3200" dirty="0">
                <a:solidFill>
                  <a:schemeClr val="bg1"/>
                </a:solidFill>
                <a:latin typeface="Bahnschrift Light" panose="020B0502040204020203" pitchFamily="34" charset="0"/>
              </a:rPr>
              <a:t>UNCTIONAL </a:t>
            </a:r>
            <a:r>
              <a:rPr lang="en-US" altLang="ko-KR" sz="4000" dirty="0">
                <a:solidFill>
                  <a:schemeClr val="bg1"/>
                </a:solidFill>
                <a:latin typeface="Bahnschrift Light" panose="020B0502040204020203" pitchFamily="34" charset="0"/>
              </a:rPr>
              <a:t>R</a:t>
            </a:r>
            <a:r>
              <a:rPr lang="en-US" altLang="ko-KR" sz="3200" dirty="0">
                <a:solidFill>
                  <a:schemeClr val="bg1"/>
                </a:solidFill>
                <a:latin typeface="Bahnschrift Light" panose="020B0502040204020203" pitchFamily="34" charset="0"/>
              </a:rPr>
              <a:t>EQUIREMENTS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4000" dirty="0">
                <a:solidFill>
                  <a:schemeClr val="bg1"/>
                </a:solidFill>
                <a:latin typeface="Bahnschrift Light" panose="020B0502040204020203" pitchFamily="34" charset="0"/>
              </a:rPr>
              <a:t>N</a:t>
            </a:r>
            <a:r>
              <a:rPr lang="en-US" altLang="ko-KR" sz="3200" dirty="0">
                <a:solidFill>
                  <a:schemeClr val="bg1"/>
                </a:solidFill>
                <a:latin typeface="Bahnschrift Light" panose="020B0502040204020203" pitchFamily="34" charset="0"/>
              </a:rPr>
              <a:t>ON-</a:t>
            </a:r>
            <a:r>
              <a:rPr lang="en-US" altLang="ko-KR" sz="4000" dirty="0">
                <a:solidFill>
                  <a:schemeClr val="bg1"/>
                </a:solidFill>
                <a:latin typeface="Bahnschrift Light" panose="020B0502040204020203" pitchFamily="34" charset="0"/>
              </a:rPr>
              <a:t>F</a:t>
            </a:r>
            <a:r>
              <a:rPr lang="en-US" altLang="ko-KR" sz="3200" dirty="0">
                <a:solidFill>
                  <a:schemeClr val="bg1"/>
                </a:solidFill>
                <a:latin typeface="Bahnschrift Light" panose="020B0502040204020203" pitchFamily="34" charset="0"/>
              </a:rPr>
              <a:t>UNCTIONAL </a:t>
            </a:r>
            <a:r>
              <a:rPr lang="en-US" altLang="ko-KR" sz="4000" dirty="0">
                <a:solidFill>
                  <a:schemeClr val="bg1"/>
                </a:solidFill>
                <a:latin typeface="Bahnschrift Light" panose="020B0502040204020203" pitchFamily="34" charset="0"/>
              </a:rPr>
              <a:t>R</a:t>
            </a:r>
            <a:r>
              <a:rPr lang="en-US" altLang="ko-KR" sz="3200" dirty="0">
                <a:solidFill>
                  <a:schemeClr val="bg1"/>
                </a:solidFill>
                <a:latin typeface="Bahnschrift Light" panose="020B0502040204020203" pitchFamily="34" charset="0"/>
              </a:rPr>
              <a:t>EQUIREMENTS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4000" dirty="0">
                <a:solidFill>
                  <a:schemeClr val="bg1"/>
                </a:solidFill>
                <a:latin typeface="Bahnschrift Light" panose="020B0502040204020203" pitchFamily="34" charset="0"/>
              </a:rPr>
              <a:t>U</a:t>
            </a:r>
            <a:r>
              <a:rPr lang="en-US" altLang="ko-KR" sz="3200" dirty="0">
                <a:solidFill>
                  <a:schemeClr val="bg1"/>
                </a:solidFill>
                <a:latin typeface="Bahnschrift Light" panose="020B0502040204020203" pitchFamily="34" charset="0"/>
              </a:rPr>
              <a:t>SE </a:t>
            </a:r>
            <a:r>
              <a:rPr lang="en-US" altLang="ko-KR" sz="4000" dirty="0">
                <a:solidFill>
                  <a:schemeClr val="bg1"/>
                </a:solidFill>
                <a:latin typeface="Bahnschrift Light" panose="020B0502040204020203" pitchFamily="34" charset="0"/>
              </a:rPr>
              <a:t>C</a:t>
            </a:r>
            <a:r>
              <a:rPr lang="en-US" altLang="ko-KR" sz="3200" dirty="0">
                <a:solidFill>
                  <a:schemeClr val="bg1"/>
                </a:solidFill>
                <a:latin typeface="Bahnschrift Light" panose="020B0502040204020203" pitchFamily="34" charset="0"/>
              </a:rPr>
              <a:t>ASES AND </a:t>
            </a:r>
            <a:r>
              <a:rPr lang="en-US" altLang="ko-KR" sz="4000" dirty="0">
                <a:solidFill>
                  <a:schemeClr val="bg1"/>
                </a:solidFill>
                <a:latin typeface="Bahnschrift Light" panose="020B0502040204020203" pitchFamily="34" charset="0"/>
              </a:rPr>
              <a:t>U</a:t>
            </a:r>
            <a:r>
              <a:rPr lang="en-US" altLang="ko-KR" sz="3200" dirty="0">
                <a:solidFill>
                  <a:schemeClr val="bg1"/>
                </a:solidFill>
                <a:latin typeface="Bahnschrift Light" panose="020B0502040204020203" pitchFamily="34" charset="0"/>
              </a:rPr>
              <a:t>SE </a:t>
            </a:r>
            <a:r>
              <a:rPr lang="en-US" altLang="ko-KR" sz="4000" dirty="0">
                <a:solidFill>
                  <a:schemeClr val="bg1"/>
                </a:solidFill>
                <a:latin typeface="Bahnschrift Light" panose="020B0502040204020203" pitchFamily="34" charset="0"/>
              </a:rPr>
              <a:t>C</a:t>
            </a:r>
            <a:r>
              <a:rPr lang="en-US" altLang="ko-KR" sz="3200" dirty="0">
                <a:solidFill>
                  <a:schemeClr val="bg1"/>
                </a:solidFill>
                <a:latin typeface="Bahnschrift Light" panose="020B0502040204020203" pitchFamily="34" charset="0"/>
              </a:rPr>
              <a:t>ASE </a:t>
            </a:r>
            <a:r>
              <a:rPr lang="en-US" altLang="ko-KR" sz="4000" dirty="0">
                <a:solidFill>
                  <a:schemeClr val="bg1"/>
                </a:solidFill>
                <a:latin typeface="Bahnschrift Light" panose="020B0502040204020203" pitchFamily="34" charset="0"/>
              </a:rPr>
              <a:t>D</a:t>
            </a:r>
            <a:r>
              <a:rPr lang="en-US" altLang="ko-KR" sz="3200" dirty="0">
                <a:solidFill>
                  <a:schemeClr val="bg1"/>
                </a:solidFill>
                <a:latin typeface="Bahnschrift Light" panose="020B0502040204020203" pitchFamily="34" charset="0"/>
              </a:rPr>
              <a:t>IAGRAM</a:t>
            </a:r>
          </a:p>
          <a:p>
            <a:pPr marL="0" indent="0">
              <a:buNone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36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418136-9547-4269-9C9E-C4DFB5838A21}"/>
              </a:ext>
            </a:extLst>
          </p:cNvPr>
          <p:cNvSpPr/>
          <p:nvPr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rgbClr val="87B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55024A-970E-4A35-B1D7-9C09992BF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7621" y="702400"/>
            <a:ext cx="3248076" cy="647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WHAT IS AN IOT?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C2BE6B17-06CB-4632-9A1A-B8FD763C1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59000"/>
                    </a14:imgEffect>
                    <a14:imgEffect>
                      <a14:brightnessContrast bright="18000" contras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28" y="1964867"/>
            <a:ext cx="5080124" cy="3681440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7A7A2E2D-93F7-4A26-BF9C-3CC168BF811F}"/>
              </a:ext>
            </a:extLst>
          </p:cNvPr>
          <p:cNvSpPr txBox="1">
            <a:spLocks/>
          </p:cNvSpPr>
          <p:nvPr/>
        </p:nvSpPr>
        <p:spPr>
          <a:xfrm>
            <a:off x="-96982" y="162283"/>
            <a:ext cx="42446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600" dirty="0">
                <a:solidFill>
                  <a:srgbClr val="87BF61"/>
                </a:solidFill>
                <a:latin typeface="Bahnschrift SemiBold" panose="020B0502040204020203" pitchFamily="34" charset="0"/>
              </a:rPr>
              <a:t>C</a:t>
            </a:r>
            <a:r>
              <a:rPr lang="en-US" altLang="ko-KR" sz="5400" dirty="0">
                <a:solidFill>
                  <a:srgbClr val="87BF61"/>
                </a:solidFill>
                <a:latin typeface="Bahnschrift Light" panose="020B0502040204020203" pitchFamily="34" charset="0"/>
              </a:rPr>
              <a:t>ONCEPT</a:t>
            </a:r>
            <a:endParaRPr lang="ko-KR" altLang="en-US" sz="6600" dirty="0">
              <a:solidFill>
                <a:srgbClr val="87BF6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03842197-3F9A-4631-BF8D-2D5194C0998C}"/>
              </a:ext>
            </a:extLst>
          </p:cNvPr>
          <p:cNvSpPr txBox="1">
            <a:spLocks/>
          </p:cNvSpPr>
          <p:nvPr/>
        </p:nvSpPr>
        <p:spPr>
          <a:xfrm>
            <a:off x="6757621" y="1448441"/>
            <a:ext cx="4748695" cy="46241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3000" dirty="0">
                <a:solidFill>
                  <a:schemeClr val="bg1"/>
                </a:solidFill>
                <a:latin typeface="Bahnschrift Light" panose="020B0502040204020203" pitchFamily="34" charset="0"/>
              </a:rPr>
              <a:t>KEVIN ASHTON 1999 </a:t>
            </a:r>
            <a:br>
              <a:rPr lang="en-US" altLang="ko-KR" dirty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lang="en-US" altLang="ko-KR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"The IoT integrates the interconnectedness of human culture - our 'things' - with the interconnectedness of our digital information system - 'the internet.' That's the IoT,"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3000" dirty="0">
                <a:solidFill>
                  <a:schemeClr val="bg1"/>
                </a:solidFill>
                <a:latin typeface="Bahnschrift Light" panose="020B0502040204020203" pitchFamily="34" charset="0"/>
              </a:rPr>
              <a:t>PHYSICAL DEVICES </a:t>
            </a:r>
            <a:br>
              <a:rPr lang="en-US" altLang="ko-KR" sz="3000" dirty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lang="en-US" altLang="ko-KR" sz="3000" dirty="0">
                <a:solidFill>
                  <a:schemeClr val="bg1"/>
                </a:solidFill>
                <a:latin typeface="Bahnschrift Light" panose="020B0502040204020203" pitchFamily="34" charset="0"/>
              </a:rPr>
              <a:t>CONNECTED TO INTERNET</a:t>
            </a:r>
            <a:br>
              <a:rPr lang="en-US" altLang="ko-KR" dirty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lang="en-US" altLang="ko-KR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EX) SMART LIGHTBULB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3000" dirty="0">
                <a:solidFill>
                  <a:schemeClr val="bg1"/>
                </a:solidFill>
                <a:latin typeface="Bahnschrift Light" panose="020B0502040204020203" pitchFamily="34" charset="0"/>
              </a:rPr>
              <a:t>RFID CHIPS</a:t>
            </a:r>
            <a:br>
              <a:rPr lang="en-US" altLang="ko-KR" dirty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lang="en-US" altLang="ko-KR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COST WILL FALL AS LITTLE AS 10 CENTS </a:t>
            </a:r>
            <a:endParaRPr lang="en-US" altLang="ko-KR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11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build="p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418136-9547-4269-9C9E-C4DFB5838A21}"/>
              </a:ext>
            </a:extLst>
          </p:cNvPr>
          <p:cNvSpPr/>
          <p:nvPr/>
        </p:nvSpPr>
        <p:spPr>
          <a:xfrm>
            <a:off x="0" y="0"/>
            <a:ext cx="6096001" cy="6858000"/>
          </a:xfrm>
          <a:prstGeom prst="rect">
            <a:avLst/>
          </a:prstGeom>
          <a:solidFill>
            <a:srgbClr val="87B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553744-AAC8-4F50-97F6-8E1BFA551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787" y="1383811"/>
            <a:ext cx="5508926" cy="409037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E7CD527-D4BF-46A1-B4CC-FE530DF70741}"/>
              </a:ext>
            </a:extLst>
          </p:cNvPr>
          <p:cNvSpPr txBox="1">
            <a:spLocks/>
          </p:cNvSpPr>
          <p:nvPr/>
        </p:nvSpPr>
        <p:spPr>
          <a:xfrm>
            <a:off x="468075" y="1546324"/>
            <a:ext cx="5347419" cy="485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FFC3A41-6378-4F2B-83F1-9414E90E6B43}"/>
              </a:ext>
            </a:extLst>
          </p:cNvPr>
          <p:cNvSpPr txBox="1">
            <a:spLocks/>
          </p:cNvSpPr>
          <p:nvPr/>
        </p:nvSpPr>
        <p:spPr>
          <a:xfrm>
            <a:off x="774012" y="980800"/>
            <a:ext cx="2426388" cy="6108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0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WHY IOT?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6D8CA5D-462B-4234-BF22-9D32A74404EA}"/>
              </a:ext>
            </a:extLst>
          </p:cNvPr>
          <p:cNvSpPr txBox="1">
            <a:spLocks/>
          </p:cNvSpPr>
          <p:nvPr/>
        </p:nvSpPr>
        <p:spPr>
          <a:xfrm>
            <a:off x="774012" y="1766473"/>
            <a:ext cx="4748695" cy="4156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>
                <a:solidFill>
                  <a:schemeClr val="bg1"/>
                </a:solidFill>
                <a:latin typeface="Bahnschrift Light" panose="020B0502040204020203" pitchFamily="34" charset="0"/>
              </a:rPr>
              <a:t>GRAPH COMPARES IOT</a:t>
            </a:r>
            <a:br>
              <a:rPr lang="en-US" altLang="ko-KR" dirty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lang="en-US" altLang="ko-KR" sz="1900" dirty="0">
                <a:solidFill>
                  <a:schemeClr val="bg1"/>
                </a:solidFill>
                <a:latin typeface="Bahnschrift Light" panose="020B0502040204020203" pitchFamily="34" charset="0"/>
              </a:rPr>
              <a:t>SPENDING IN 2015 VS. 2020</a:t>
            </a:r>
            <a:br>
              <a:rPr lang="en-US" altLang="ko-KR" sz="1900" dirty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kumimoji="0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" panose="020B0502040204020203" pitchFamily="34" charset="0"/>
                <a:ea typeface="맑은 고딕" panose="020B0503020000020004" pitchFamily="34" charset="-127"/>
                <a:cs typeface="+mn-cs"/>
              </a:rPr>
              <a:t>FIELDS INCLUDE DISCRETE MANUFACTURING, TRNASPORATION AND LOGISTICS, UTILITIES, B2C…</a:t>
            </a:r>
            <a:endParaRPr lang="en-US" altLang="ko-KR" sz="19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6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bg1"/>
                </a:solidFill>
                <a:latin typeface="Bahnschrift Light" panose="020B0502040204020203" pitchFamily="34" charset="0"/>
              </a:rPr>
              <a:t>MCKINSEY REPORTS</a:t>
            </a:r>
            <a:br>
              <a:rPr lang="en-US" altLang="ko-KR" dirty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lang="en-US" altLang="ko-KR" sz="1900" dirty="0">
                <a:solidFill>
                  <a:schemeClr val="bg1"/>
                </a:solidFill>
                <a:latin typeface="Bahnschrift Light" panose="020B0502040204020203" pitchFamily="34" charset="0"/>
              </a:rPr>
              <a:t>EXPECTS IOT TO REACH AN ANNUAL ECONOMIC IMPACT OF $3.9 TRILLION </a:t>
            </a:r>
            <a:br>
              <a:rPr lang="en-US" altLang="ko-KR" sz="1900" dirty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lang="en-US" altLang="ko-KR" sz="1900" dirty="0">
                <a:solidFill>
                  <a:schemeClr val="bg1"/>
                </a:solidFill>
                <a:latin typeface="Bahnschrift Light" panose="020B0502040204020203" pitchFamily="34" charset="0"/>
              </a:rPr>
              <a:t>TO $11.1 TRILLION BY 2025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6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chemeClr val="bg1"/>
                </a:solidFill>
                <a:latin typeface="Bahnschrift Light" panose="020B0502040204020203" pitchFamily="34" charset="0"/>
              </a:rPr>
              <a:t>RISE IN DEMANDS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49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DBDC4C0-9C41-46FF-9FAF-E3708183B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" y="352083"/>
            <a:ext cx="4202722" cy="612897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418136-9547-4269-9C9E-C4DFB5838A21}"/>
              </a:ext>
            </a:extLst>
          </p:cNvPr>
          <p:cNvSpPr/>
          <p:nvPr/>
        </p:nvSpPr>
        <p:spPr>
          <a:xfrm>
            <a:off x="6096000" y="-12432"/>
            <a:ext cx="6096001" cy="6858000"/>
          </a:xfrm>
          <a:prstGeom prst="rect">
            <a:avLst/>
          </a:prstGeom>
          <a:solidFill>
            <a:srgbClr val="87B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9D54F37-4444-4822-A0B9-219F1F831E7A}"/>
              </a:ext>
            </a:extLst>
          </p:cNvPr>
          <p:cNvSpPr txBox="1">
            <a:spLocks/>
          </p:cNvSpPr>
          <p:nvPr/>
        </p:nvSpPr>
        <p:spPr>
          <a:xfrm>
            <a:off x="6991794" y="1225029"/>
            <a:ext cx="3248076" cy="64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0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FOOD WASTE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09491DA6-2269-4E81-9358-6F534AE05A06}"/>
              </a:ext>
            </a:extLst>
          </p:cNvPr>
          <p:cNvSpPr txBox="1">
            <a:spLocks/>
          </p:cNvSpPr>
          <p:nvPr/>
        </p:nvSpPr>
        <p:spPr>
          <a:xfrm>
            <a:off x="6991794" y="2068092"/>
            <a:ext cx="4748695" cy="3773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bg1"/>
                </a:solidFill>
                <a:latin typeface="Bahnschrift Light" panose="020B0502040204020203" pitchFamily="34" charset="0"/>
              </a:rPr>
              <a:t>MOVINGA STUDY</a:t>
            </a:r>
            <a:br>
              <a:rPr lang="en-US" altLang="ko-KR" dirty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lang="en-US" altLang="ko-KR" sz="1900" dirty="0">
                <a:solidFill>
                  <a:schemeClr val="bg1"/>
                </a:solidFill>
                <a:latin typeface="Bahnschrift Light" panose="020B0502040204020203" pitchFamily="34" charset="0"/>
              </a:rPr>
              <a:t>ONE FOURTH OF THE FOOD PURCHASED BY US HOUSEHOLD GOES TO WASTE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bg1"/>
                </a:solidFill>
                <a:latin typeface="Bahnschrift Light" panose="020B0502040204020203" pitchFamily="34" charset="0"/>
              </a:rPr>
              <a:t>ENVIRONMENTAL CAUSE</a:t>
            </a:r>
            <a:br>
              <a:rPr lang="en-US" altLang="ko-KR" dirty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lang="en-US" altLang="ko-KR" sz="1900" dirty="0">
                <a:solidFill>
                  <a:schemeClr val="bg1"/>
                </a:solidFill>
                <a:latin typeface="Bahnschrift Light" panose="020B0502040204020203" pitchFamily="34" charset="0"/>
              </a:rPr>
              <a:t>11 PERCENT OF GREENHOUSE GAS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chemeClr val="bg1"/>
                </a:solidFill>
                <a:latin typeface="Bahnschrift Light" panose="020B0502040204020203" pitchFamily="34" charset="0"/>
              </a:rPr>
              <a:t>ECONOMIC IMPACT</a:t>
            </a:r>
            <a:br>
              <a:rPr lang="en-US" altLang="ko-KR" dirty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lang="en-US" altLang="ko-KR" sz="1900" dirty="0">
                <a:solidFill>
                  <a:schemeClr val="bg1"/>
                </a:solidFill>
                <a:latin typeface="Bahnschrift Light" panose="020B0502040204020203" pitchFamily="34" charset="0"/>
              </a:rPr>
              <a:t>40% OF FOOD IS LOST OR WASTED COSTING $218 BILLION ANNUALLY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02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857087-34C0-4310-96F3-FB86B712C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341" y="1441145"/>
            <a:ext cx="4360680" cy="436068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418136-9547-4269-9C9E-C4DFB5838A21}"/>
              </a:ext>
            </a:extLst>
          </p:cNvPr>
          <p:cNvSpPr/>
          <p:nvPr/>
        </p:nvSpPr>
        <p:spPr>
          <a:xfrm>
            <a:off x="0" y="0"/>
            <a:ext cx="6096001" cy="6858000"/>
          </a:xfrm>
          <a:prstGeom prst="rect">
            <a:avLst/>
          </a:prstGeom>
          <a:solidFill>
            <a:srgbClr val="87B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3017D9C-4323-42AA-8093-7B0BE6E9F11D}"/>
              </a:ext>
            </a:extLst>
          </p:cNvPr>
          <p:cNvSpPr txBox="1">
            <a:spLocks/>
          </p:cNvSpPr>
          <p:nvPr/>
        </p:nvSpPr>
        <p:spPr>
          <a:xfrm>
            <a:off x="562137" y="752231"/>
            <a:ext cx="4600876" cy="6108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0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IOT FOR GROCERIES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A024A93-BB58-4A5E-A99A-EBCDCB824B6E}"/>
              </a:ext>
            </a:extLst>
          </p:cNvPr>
          <p:cNvSpPr txBox="1">
            <a:spLocks/>
          </p:cNvSpPr>
          <p:nvPr/>
        </p:nvSpPr>
        <p:spPr>
          <a:xfrm>
            <a:off x="562137" y="1537903"/>
            <a:ext cx="5124983" cy="49131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3300" dirty="0">
                <a:solidFill>
                  <a:schemeClr val="bg1"/>
                </a:solidFill>
                <a:latin typeface="Bahnschrift Light" panose="020B0502040204020203" pitchFamily="34" charset="0"/>
              </a:rPr>
              <a:t>EXPENSIVE SMART REFRIGERATORS</a:t>
            </a:r>
            <a:br>
              <a:rPr lang="en-US" altLang="ko-KR" sz="3300" dirty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lang="en-US" altLang="ko-KR" sz="2200" dirty="0">
                <a:solidFill>
                  <a:schemeClr val="bg1"/>
                </a:solidFill>
                <a:latin typeface="Bahnschrift Light" panose="020B0502040204020203" pitchFamily="34" charset="0"/>
              </a:rPr>
              <a:t>GENERALLY PRICEY COMPARED TO AN ORDINARY DEVICE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8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3000" dirty="0">
                <a:solidFill>
                  <a:schemeClr val="bg1"/>
                </a:solidFill>
                <a:latin typeface="Bahnschrift Light" panose="020B0502040204020203" pitchFamily="34" charset="0"/>
              </a:rPr>
              <a:t>PROBLEM WITH THE EXISTING APPLICATIONS</a:t>
            </a:r>
            <a:br>
              <a:rPr lang="en-US" altLang="ko-KR" sz="3000" dirty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lang="en-US" altLang="ko-KR" sz="2100" dirty="0">
                <a:solidFill>
                  <a:schemeClr val="bg1"/>
                </a:solidFill>
                <a:latin typeface="Bahnschrift Light" panose="020B0502040204020203" pitchFamily="34" charset="0"/>
              </a:rPr>
              <a:t>TEDIOUS TO INPUT EACH ITEM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3000" dirty="0">
                <a:solidFill>
                  <a:schemeClr val="bg1"/>
                </a:solidFill>
                <a:latin typeface="Bahnschrift Light" panose="020B0502040204020203" pitchFamily="34" charset="0"/>
              </a:rPr>
              <a:t>FUNCTIONALITIES</a:t>
            </a:r>
            <a:br>
              <a:rPr lang="en-US" altLang="ko-KR" dirty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lang="en-US" altLang="ko-KR" sz="2100" dirty="0">
                <a:solidFill>
                  <a:schemeClr val="bg1"/>
                </a:solidFill>
                <a:latin typeface="Bahnschrift Light" panose="020B0502040204020203" pitchFamily="34" charset="0"/>
              </a:rPr>
              <a:t>READ BARCODE FROM THE RECEIPT</a:t>
            </a:r>
            <a:br>
              <a:rPr lang="en-US" altLang="ko-KR" sz="2100" dirty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lang="en-US" altLang="ko-KR" sz="2100" dirty="0">
                <a:solidFill>
                  <a:schemeClr val="bg1"/>
                </a:solidFill>
                <a:latin typeface="Bahnschrift Light" panose="020B0502040204020203" pitchFamily="34" charset="0"/>
              </a:rPr>
              <a:t>STORE GROCERY INFORMATION</a:t>
            </a:r>
            <a:br>
              <a:rPr lang="en-US" altLang="ko-KR" sz="2100" dirty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lang="en-US" altLang="ko-KR" sz="2100" dirty="0">
                <a:solidFill>
                  <a:schemeClr val="bg1"/>
                </a:solidFill>
                <a:latin typeface="Bahnschrift Light" panose="020B0502040204020203" pitchFamily="34" charset="0"/>
              </a:rPr>
              <a:t>PROVIDE EXPIRATION DATES</a:t>
            </a:r>
            <a:br>
              <a:rPr lang="en-US" altLang="ko-KR" sz="2100" dirty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lang="en-US" altLang="ko-KR" sz="2100" dirty="0">
                <a:solidFill>
                  <a:schemeClr val="bg1"/>
                </a:solidFill>
                <a:latin typeface="Bahnschrift Light" panose="020B0502040204020203" pitchFamily="34" charset="0"/>
              </a:rPr>
              <a:t>RECOMMEND RECIPES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41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EC02C1E-668B-4393-9C9B-EBAD70A904E6}"/>
              </a:ext>
            </a:extLst>
          </p:cNvPr>
          <p:cNvSpPr/>
          <p:nvPr/>
        </p:nvSpPr>
        <p:spPr>
          <a:xfrm>
            <a:off x="0" y="4207982"/>
            <a:ext cx="6096000" cy="2650018"/>
          </a:xfrm>
          <a:prstGeom prst="rect">
            <a:avLst/>
          </a:prstGeom>
          <a:solidFill>
            <a:srgbClr val="87B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11BED8-9E8C-4999-A5C7-9AE341859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29" y="120921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5400" dirty="0">
                <a:solidFill>
                  <a:srgbClr val="87BF61"/>
                </a:solidFill>
                <a:latin typeface="Bahnschrift SemiBold" panose="020B0502040204020203" pitchFamily="34" charset="0"/>
              </a:rPr>
              <a:t>F</a:t>
            </a:r>
            <a:r>
              <a:rPr lang="en-US" altLang="ko-KR" sz="4800" dirty="0">
                <a:solidFill>
                  <a:srgbClr val="87BF61"/>
                </a:solidFill>
                <a:latin typeface="Bahnschrift Light" panose="020B0502040204020203" pitchFamily="34" charset="0"/>
              </a:rPr>
              <a:t>UNCTIONAL</a:t>
            </a:r>
            <a:r>
              <a:rPr lang="en-US" altLang="ko-KR" sz="5400" dirty="0">
                <a:solidFill>
                  <a:srgbClr val="87BF61"/>
                </a:solidFill>
                <a:latin typeface="Bahnschrift Light" panose="020B0502040204020203" pitchFamily="34" charset="0"/>
              </a:rPr>
              <a:t> </a:t>
            </a:r>
            <a:r>
              <a:rPr lang="en-US" altLang="ko-KR" sz="5400" dirty="0">
                <a:solidFill>
                  <a:srgbClr val="87BF61"/>
                </a:solidFill>
                <a:latin typeface="Bahnschrift SemiBold" panose="020B0502040204020203" pitchFamily="34" charset="0"/>
              </a:rPr>
              <a:t>R</a:t>
            </a:r>
            <a:r>
              <a:rPr lang="en-US" altLang="ko-KR" sz="4800" dirty="0">
                <a:solidFill>
                  <a:srgbClr val="87BF61"/>
                </a:solidFill>
                <a:latin typeface="Bahnschrift Light" panose="020B0502040204020203" pitchFamily="34" charset="0"/>
              </a:rPr>
              <a:t>EQUIREMENTS</a:t>
            </a:r>
            <a:endParaRPr lang="ko-KR" altLang="en-US" sz="5400" dirty="0">
              <a:solidFill>
                <a:srgbClr val="87BF6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21D7BC-B065-4D97-BA39-B949AAD07C8B}"/>
              </a:ext>
            </a:extLst>
          </p:cNvPr>
          <p:cNvSpPr/>
          <p:nvPr/>
        </p:nvSpPr>
        <p:spPr>
          <a:xfrm>
            <a:off x="6096000" y="1583474"/>
            <a:ext cx="6096000" cy="2650017"/>
          </a:xfrm>
          <a:prstGeom prst="rect">
            <a:avLst/>
          </a:prstGeom>
          <a:solidFill>
            <a:srgbClr val="87B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C7C502-0641-41FB-8062-34C845205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242" y="1910044"/>
            <a:ext cx="5149515" cy="242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BARCODE COMPATIBILITY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The application must be able to read the barcode on the receipt so that the relevant information for grocery list can be extracted.</a:t>
            </a:r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6F422B-DA20-4637-96A4-FBDDD6E23494}"/>
              </a:ext>
            </a:extLst>
          </p:cNvPr>
          <p:cNvSpPr txBox="1"/>
          <p:nvPr/>
        </p:nvSpPr>
        <p:spPr>
          <a:xfrm>
            <a:off x="676702" y="4799678"/>
            <a:ext cx="476489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ADD GROCERY</a:t>
            </a:r>
            <a:r>
              <a:rPr lang="en-US" altLang="ko-KR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The user should be able to add individual groceries</a:t>
            </a:r>
            <a:r>
              <a:rPr lang="en-US" altLang="ko-KR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7" name="그림 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EF610C4-4AE2-4A11-BCC0-EDCFF361E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263" y="1705681"/>
            <a:ext cx="2357474" cy="23574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A62681F-D959-47F1-AF77-877DC6847F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578" y="4523965"/>
            <a:ext cx="2105170" cy="210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4" grpId="0" animBg="1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EC02C1E-668B-4393-9C9B-EBAD70A904E6}"/>
              </a:ext>
            </a:extLst>
          </p:cNvPr>
          <p:cNvSpPr/>
          <p:nvPr/>
        </p:nvSpPr>
        <p:spPr>
          <a:xfrm>
            <a:off x="6096000" y="4207982"/>
            <a:ext cx="6096000" cy="2650018"/>
          </a:xfrm>
          <a:prstGeom prst="rect">
            <a:avLst/>
          </a:prstGeom>
          <a:solidFill>
            <a:srgbClr val="87B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11BED8-9E8C-4999-A5C7-9AE341859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29" y="120921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5400" dirty="0">
                <a:solidFill>
                  <a:srgbClr val="87BF61"/>
                </a:solidFill>
                <a:latin typeface="Bahnschrift SemiBold" panose="020B0502040204020203" pitchFamily="34" charset="0"/>
              </a:rPr>
              <a:t>F</a:t>
            </a:r>
            <a:r>
              <a:rPr lang="en-US" altLang="ko-KR" sz="4800" dirty="0">
                <a:solidFill>
                  <a:srgbClr val="87BF61"/>
                </a:solidFill>
                <a:latin typeface="Bahnschrift Light" panose="020B0502040204020203" pitchFamily="34" charset="0"/>
              </a:rPr>
              <a:t>UNCTIONAL</a:t>
            </a:r>
            <a:r>
              <a:rPr lang="en-US" altLang="ko-KR" sz="5400" dirty="0">
                <a:solidFill>
                  <a:srgbClr val="87BF61"/>
                </a:solidFill>
                <a:latin typeface="Bahnschrift Light" panose="020B0502040204020203" pitchFamily="34" charset="0"/>
              </a:rPr>
              <a:t> </a:t>
            </a:r>
            <a:r>
              <a:rPr lang="en-US" altLang="ko-KR" sz="5400" dirty="0">
                <a:solidFill>
                  <a:srgbClr val="87BF61"/>
                </a:solidFill>
                <a:latin typeface="Bahnschrift SemiBold" panose="020B0502040204020203" pitchFamily="34" charset="0"/>
              </a:rPr>
              <a:t>R</a:t>
            </a:r>
            <a:r>
              <a:rPr lang="en-US" altLang="ko-KR" sz="4800" dirty="0">
                <a:solidFill>
                  <a:srgbClr val="87BF61"/>
                </a:solidFill>
                <a:latin typeface="Bahnschrift Light" panose="020B0502040204020203" pitchFamily="34" charset="0"/>
              </a:rPr>
              <a:t>EQUIREMENTS</a:t>
            </a:r>
            <a:endParaRPr lang="ko-KR" altLang="en-US" sz="5400" dirty="0">
              <a:solidFill>
                <a:srgbClr val="87BF6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21D7BC-B065-4D97-BA39-B949AAD07C8B}"/>
              </a:ext>
            </a:extLst>
          </p:cNvPr>
          <p:cNvSpPr/>
          <p:nvPr/>
        </p:nvSpPr>
        <p:spPr>
          <a:xfrm>
            <a:off x="0" y="1583474"/>
            <a:ext cx="6096000" cy="2650017"/>
          </a:xfrm>
          <a:prstGeom prst="rect">
            <a:avLst/>
          </a:prstGeom>
          <a:solidFill>
            <a:srgbClr val="87B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C7C502-0641-41FB-8062-34C845205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910044"/>
            <a:ext cx="5149515" cy="242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VIEW/REMOVE/EDIT GROCERY</a:t>
            </a:r>
            <a:br>
              <a:rPr lang="en-US" altLang="ko-KR" sz="3200" b="1" dirty="0">
                <a:solidFill>
                  <a:schemeClr val="bg1"/>
                </a:solidFill>
                <a:latin typeface="Bahnschrift SemiBold" panose="020B0502040204020203" pitchFamily="34" charset="0"/>
              </a:rPr>
            </a:br>
            <a:r>
              <a:rPr lang="en-US" altLang="ko-KR" sz="6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br>
              <a:rPr lang="en-US" altLang="ko-KR" sz="3200" b="1" dirty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lang="en-US" altLang="ko-KR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The user should be able to view, remove or edit items on the grocery list.</a:t>
            </a:r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6F422B-DA20-4637-96A4-FBDDD6E23494}"/>
              </a:ext>
            </a:extLst>
          </p:cNvPr>
          <p:cNvSpPr txBox="1"/>
          <p:nvPr/>
        </p:nvSpPr>
        <p:spPr>
          <a:xfrm>
            <a:off x="6761551" y="4485551"/>
            <a:ext cx="476489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RECIPE SEARCH</a:t>
            </a:r>
            <a:br>
              <a:rPr lang="en-US" altLang="ko-KR" sz="3200" b="1" dirty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lang="en-US" altLang="ko-KR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The application must have a search function that makes use of stored food and drink items as well as user-set conditions.</a:t>
            </a:r>
          </a:p>
          <a:p>
            <a:endParaRPr lang="ko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2199BEE-5BAF-471D-8527-318697980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771" y="1862649"/>
            <a:ext cx="2354458" cy="20661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20BC91C-90ED-4743-88EE-B29B633BA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19" y="4457211"/>
            <a:ext cx="2151559" cy="215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6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EC02C1E-668B-4393-9C9B-EBAD70A904E6}"/>
              </a:ext>
            </a:extLst>
          </p:cNvPr>
          <p:cNvSpPr/>
          <p:nvPr/>
        </p:nvSpPr>
        <p:spPr>
          <a:xfrm>
            <a:off x="0" y="4207982"/>
            <a:ext cx="6096000" cy="2650018"/>
          </a:xfrm>
          <a:prstGeom prst="rect">
            <a:avLst/>
          </a:prstGeom>
          <a:solidFill>
            <a:srgbClr val="87B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11BED8-9E8C-4999-A5C7-9AE341859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29" y="120921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5400" dirty="0">
                <a:solidFill>
                  <a:srgbClr val="87BF61"/>
                </a:solidFill>
                <a:latin typeface="Bahnschrift SemiBold" panose="020B0502040204020203" pitchFamily="34" charset="0"/>
              </a:rPr>
              <a:t>F</a:t>
            </a:r>
            <a:r>
              <a:rPr lang="en-US" altLang="ko-KR" sz="4800" dirty="0">
                <a:solidFill>
                  <a:srgbClr val="87BF61"/>
                </a:solidFill>
                <a:latin typeface="Bahnschrift Light" panose="020B0502040204020203" pitchFamily="34" charset="0"/>
              </a:rPr>
              <a:t>UNCTIONAL</a:t>
            </a:r>
            <a:r>
              <a:rPr lang="en-US" altLang="ko-KR" sz="5400" dirty="0">
                <a:solidFill>
                  <a:srgbClr val="87BF61"/>
                </a:solidFill>
                <a:latin typeface="Bahnschrift Light" panose="020B0502040204020203" pitchFamily="34" charset="0"/>
              </a:rPr>
              <a:t> </a:t>
            </a:r>
            <a:r>
              <a:rPr lang="en-US" altLang="ko-KR" sz="5400" dirty="0">
                <a:solidFill>
                  <a:srgbClr val="87BF61"/>
                </a:solidFill>
                <a:latin typeface="Bahnschrift SemiBold" panose="020B0502040204020203" pitchFamily="34" charset="0"/>
              </a:rPr>
              <a:t>R</a:t>
            </a:r>
            <a:r>
              <a:rPr lang="en-US" altLang="ko-KR" sz="4800" dirty="0">
                <a:solidFill>
                  <a:srgbClr val="87BF61"/>
                </a:solidFill>
                <a:latin typeface="Bahnschrift Light" panose="020B0502040204020203" pitchFamily="34" charset="0"/>
              </a:rPr>
              <a:t>EQUIREMENTS</a:t>
            </a:r>
            <a:endParaRPr lang="ko-KR" altLang="en-US" sz="5400" dirty="0">
              <a:solidFill>
                <a:srgbClr val="87BF6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21D7BC-B065-4D97-BA39-B949AAD07C8B}"/>
              </a:ext>
            </a:extLst>
          </p:cNvPr>
          <p:cNvSpPr/>
          <p:nvPr/>
        </p:nvSpPr>
        <p:spPr>
          <a:xfrm>
            <a:off x="6096000" y="1583474"/>
            <a:ext cx="6096000" cy="2650017"/>
          </a:xfrm>
          <a:prstGeom prst="rect">
            <a:avLst/>
          </a:prstGeom>
          <a:solidFill>
            <a:srgbClr val="87B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C7C502-0641-41FB-8062-34C845205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0822" y="2136246"/>
            <a:ext cx="5246356" cy="1543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GROCERY CLASSIFICATION</a:t>
            </a:r>
            <a:br>
              <a:rPr lang="en-US" altLang="ko-KR" sz="3200" b="1" dirty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lang="en-US" altLang="ko-KR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The raw data is classified according to the grocery database provided by the server.</a:t>
            </a:r>
            <a:endParaRPr lang="en-US" altLang="ko-KR" sz="26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6F422B-DA20-4637-96A4-FBDDD6E23494}"/>
              </a:ext>
            </a:extLst>
          </p:cNvPr>
          <p:cNvSpPr txBox="1"/>
          <p:nvPr/>
        </p:nvSpPr>
        <p:spPr>
          <a:xfrm>
            <a:off x="434310" y="4559257"/>
            <a:ext cx="522738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EXPIRATION NOTIFICATION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The application must notify the user of each item’s expiration date as it approaches.</a:t>
            </a: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C5DC15D-FD8A-42AC-BFF0-D9A4344D9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98" y="1583474"/>
            <a:ext cx="2425604" cy="24256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6EC2F25-3807-49FB-90AA-59E8978DBC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102" y="4484493"/>
            <a:ext cx="2397796" cy="239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9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4" grpId="0" animBg="1"/>
      <p:bldP spid="3" grpId="0" build="p"/>
      <p:bldP spid="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644</Words>
  <Application>Microsoft Office PowerPoint</Application>
  <PresentationFormat>와이드스크린</PresentationFormat>
  <Paragraphs>74</Paragraphs>
  <Slides>13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Arial</vt:lpstr>
      <vt:lpstr>Bahnschrift Light</vt:lpstr>
      <vt:lpstr>Bahnschrift SemiBold</vt:lpstr>
      <vt:lpstr>Bahnschrift SemiBold SemiConden</vt:lpstr>
      <vt:lpstr>Times New Roman</vt:lpstr>
      <vt:lpstr>Office 테마</vt:lpstr>
      <vt:lpstr>IOT   APPLICATION FOR GROCERIES</vt:lpstr>
      <vt:lpstr>TABLE</vt:lpstr>
      <vt:lpstr>PowerPoint 프레젠테이션</vt:lpstr>
      <vt:lpstr>PowerPoint 프레젠테이션</vt:lpstr>
      <vt:lpstr>PowerPoint 프레젠테이션</vt:lpstr>
      <vt:lpstr>PowerPoint 프레젠테이션</vt:lpstr>
      <vt:lpstr>FUNCTIONAL REQUIREMENTS</vt:lpstr>
      <vt:lpstr>FUNCTIONAL REQUIREMENTS</vt:lpstr>
      <vt:lpstr>FUNCTIONAL REQUIREMENTS</vt:lpstr>
      <vt:lpstr>NON-FUNCTIONAL REQUIREMENTS</vt:lpstr>
      <vt:lpstr>NON-FUNCTIONAL REQUIREMENTS</vt:lpstr>
      <vt:lpstr>USE CASE DIAGRAM</vt:lpstr>
      <vt:lpstr>THANK 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Application for  Refrigerator</dc:title>
  <dc:creator>Jang, Min A</dc:creator>
  <cp:lastModifiedBy>Jang, Min A</cp:lastModifiedBy>
  <cp:revision>67</cp:revision>
  <dcterms:created xsi:type="dcterms:W3CDTF">2021-03-15T15:23:38Z</dcterms:created>
  <dcterms:modified xsi:type="dcterms:W3CDTF">2021-03-16T06:42:21Z</dcterms:modified>
</cp:coreProperties>
</file>