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A77-D37E-4118-92B7-55E0EB12F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06EA1-19AE-4D56-81EA-0AE6AB2FF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CAD3-8C9A-4EA0-91CE-014ACC6B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305D2-4E63-4106-B4ED-827D8308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80C7-BAAF-4828-BFE8-A07EA99F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77BD-A57D-4E17-B7FA-23281D7B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47C0-345B-486F-A714-6AA08D86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C360-7A44-4E1C-9A12-7F08E4E7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76A1-DA67-4A3E-B941-D2B3ADF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FFA2-B85D-4974-B213-5EE700EA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B2E4A-612A-4A7E-8B5F-D3C2AA42E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31161-1143-4534-8497-98E0AD1A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304C-8FB6-4F23-B5F3-0E3CBFFA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2E95-5696-442E-A681-2EEFC607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0E11A-3297-4515-9F5F-A42E55A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579-092C-4CF0-A866-61E5D34D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5D71-CD6A-4F7F-9079-F53A2CCD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43BC-F59E-434C-96BD-D187AAB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BDEB-2EF8-4ED4-8907-7A3CBED9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820-3C0E-4E15-B9CC-EE66B020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6208-7E61-420C-BBCE-094109A1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209C-B189-4DE7-B7F6-70DA8175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D94D-6069-435E-B51A-E96EBCE6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2EFA-14EA-49AC-98B0-5062E74A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345E-0EAC-4D44-A74F-43E35282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D6F6-0B46-4919-90F0-26CC508D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07D1-D5AA-4DB4-95F0-F1F037AD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4E092-CC59-42D2-9253-101E8E7E2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FA70-D356-4420-BCE3-9ED860A3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832B2-32D5-4C14-B199-2456FF38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71E1-9C96-453C-BF06-F9292F03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A1B6-E0FC-421D-9ADD-9BE2F3D7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9BC7-29F4-4F27-9777-BFECF7778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1F5F2-576B-48FD-A674-1277C53E5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E87EF-EEEB-4B28-9137-BCD643BC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AC292-773D-4721-8BEA-F986668CC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471B5-5DDF-4259-B322-134EFBEB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3E441-EC97-4B8A-BD09-27A04042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BD1D4-C673-4BBC-8680-9CB3FC59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44EB-BBC8-44D7-83AB-3F38F91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1B410-5023-40DE-B2D4-7B7D70F1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0AF5E-808F-45C2-B3FC-FAC7DF9B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25594-1936-46CF-9967-3E8BEC5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EE8AB-A460-4DAC-AB8A-A04B720A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0341E-543F-4B17-ABBF-F4FC42C9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FA800-CAB7-4D62-8085-1195D7E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8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B9F4-EE3A-4D2B-A390-27F806A1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298F-B853-4B55-9FCE-D9481292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8DCD8-5BAC-4FE0-8742-D4A73914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E2EF7-BAB7-4814-8291-3B01558F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E1C6-FAA3-4D1F-B464-9E545E77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5917-A166-42DE-85B7-76E9D2AF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9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C847-2090-452E-A9FB-A017CBC1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8DBC4-7E7C-4FDE-88A4-9B0DD9FC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71D64-620A-4B73-8061-39719BAA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E0E16-5B2C-405E-9ADB-F2CA62EE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5A86E-4F36-4657-B689-AC92E376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115B-9E4E-42E5-99D4-0201CF30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4BC6B-0ADB-49EA-AE13-5FA4B68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8019-015D-48A2-ADC0-7B6E66D7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5262-3F3C-4A9A-ACEF-3648BA1D1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A47F-A216-4C74-9267-F518211BD4E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B543A-C5F6-44EB-B062-86160E81E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94E5A-E3BC-4A85-862F-D7250924C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1E74-AC07-4835-9F92-811EAE01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0F129E-4DC6-402D-8123-510FAAC37D1C}"/>
              </a:ext>
            </a:extLst>
          </p:cNvPr>
          <p:cNvSpPr/>
          <p:nvPr/>
        </p:nvSpPr>
        <p:spPr>
          <a:xfrm>
            <a:off x="692458" y="1944210"/>
            <a:ext cx="1233996" cy="1260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753C8-FC4F-45C5-8477-56B02DEB7D2D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745739" y="3020224"/>
            <a:ext cx="1974005" cy="225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5F40870-A5B7-4CDA-B771-8D84C64A33FF}"/>
              </a:ext>
            </a:extLst>
          </p:cNvPr>
          <p:cNvSpPr/>
          <p:nvPr/>
        </p:nvSpPr>
        <p:spPr>
          <a:xfrm>
            <a:off x="3719744" y="4643929"/>
            <a:ext cx="1233996" cy="1260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4B050C-4BEB-4522-9714-FD5DF736DD6D}"/>
              </a:ext>
            </a:extLst>
          </p:cNvPr>
          <p:cNvSpPr/>
          <p:nvPr/>
        </p:nvSpPr>
        <p:spPr>
          <a:xfrm>
            <a:off x="3826276" y="323127"/>
            <a:ext cx="1233996" cy="1260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3A8A11-9553-4412-9E85-A0752595CA6E}"/>
              </a:ext>
            </a:extLst>
          </p:cNvPr>
          <p:cNvSpPr/>
          <p:nvPr/>
        </p:nvSpPr>
        <p:spPr>
          <a:xfrm>
            <a:off x="3826276" y="2483528"/>
            <a:ext cx="1233996" cy="1260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C71B34-A1AB-41AD-99E3-FAF9B164AFE9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926454" y="2574525"/>
            <a:ext cx="1899822" cy="53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AC40A-A8FC-478E-8403-39458251F54B}"/>
              </a:ext>
            </a:extLst>
          </p:cNvPr>
          <p:cNvCxnSpPr>
            <a:stCxn id="4" idx="7"/>
            <a:endCxn id="8" idx="2"/>
          </p:cNvCxnSpPr>
          <p:nvPr/>
        </p:nvCxnSpPr>
        <p:spPr>
          <a:xfrm flipV="1">
            <a:off x="1745739" y="953442"/>
            <a:ext cx="2080537" cy="117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26BEA7-E224-42E8-B306-55F29C6F1E76}"/>
              </a:ext>
            </a:extLst>
          </p:cNvPr>
          <p:cNvSpPr txBox="1"/>
          <p:nvPr/>
        </p:nvSpPr>
        <p:spPr>
          <a:xfrm rot="19817946">
            <a:off x="1989875" y="991751"/>
            <a:ext cx="14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Play, win round 1</a:t>
            </a:r>
          </a:p>
          <a:p>
            <a:r>
              <a:rPr lang="en-US" sz="1400" dirty="0"/>
              <a:t>P = 0.5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B7786-5958-4676-A5BC-EBDAE10C5372}"/>
              </a:ext>
            </a:extLst>
          </p:cNvPr>
          <p:cNvSpPr txBox="1"/>
          <p:nvPr/>
        </p:nvSpPr>
        <p:spPr>
          <a:xfrm rot="761580">
            <a:off x="2301215" y="2267417"/>
            <a:ext cx="14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Play, lose round 1</a:t>
            </a:r>
          </a:p>
          <a:p>
            <a:r>
              <a:rPr lang="en-US" sz="1400" dirty="0"/>
              <a:t>P = 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40AD4-70FA-4030-9544-FB3C2E10CBB0}"/>
              </a:ext>
            </a:extLst>
          </p:cNvPr>
          <p:cNvSpPr txBox="1"/>
          <p:nvPr/>
        </p:nvSpPr>
        <p:spPr>
          <a:xfrm rot="2813981">
            <a:off x="2331543" y="3838310"/>
            <a:ext cx="14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Don’t, play</a:t>
            </a:r>
          </a:p>
          <a:p>
            <a:r>
              <a:rPr lang="en-US" sz="1400" dirty="0"/>
              <a:t>P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037BF-9F43-4E45-91A9-DAAFA8FFDB22}"/>
              </a:ext>
            </a:extLst>
          </p:cNvPr>
          <p:cNvSpPr txBox="1"/>
          <p:nvPr/>
        </p:nvSpPr>
        <p:spPr>
          <a:xfrm>
            <a:off x="930234" y="2097471"/>
            <a:ext cx="969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 0</a:t>
            </a:r>
          </a:p>
          <a:p>
            <a:r>
              <a:rPr lang="en-US" sz="1400" dirty="0"/>
              <a:t>Choice: play/no play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707F2-F9F0-455F-A03B-A146E89556A5}"/>
              </a:ext>
            </a:extLst>
          </p:cNvPr>
          <p:cNvSpPr txBox="1"/>
          <p:nvPr/>
        </p:nvSpPr>
        <p:spPr>
          <a:xfrm>
            <a:off x="3910931" y="4865980"/>
            <a:ext cx="9695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 1</a:t>
            </a:r>
          </a:p>
          <a:p>
            <a:r>
              <a:rPr lang="en-US" sz="1400" dirty="0"/>
              <a:t>No play</a:t>
            </a:r>
          </a:p>
          <a:p>
            <a:r>
              <a:rPr lang="en-US" sz="1400" dirty="0"/>
              <a:t>Reward=0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0B9D0-D127-434D-880F-3E909FFF9D15}"/>
              </a:ext>
            </a:extLst>
          </p:cNvPr>
          <p:cNvSpPr txBox="1"/>
          <p:nvPr/>
        </p:nvSpPr>
        <p:spPr>
          <a:xfrm>
            <a:off x="4090685" y="476387"/>
            <a:ext cx="969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 2</a:t>
            </a:r>
          </a:p>
          <a:p>
            <a:r>
              <a:rPr lang="en-US" sz="1400" dirty="0"/>
              <a:t>Won </a:t>
            </a:r>
          </a:p>
          <a:p>
            <a:r>
              <a:rPr lang="en-US" sz="1400" dirty="0"/>
              <a:t>Play round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DE8B0-F4DA-4A53-A072-98FC66962EED}"/>
              </a:ext>
            </a:extLst>
          </p:cNvPr>
          <p:cNvSpPr txBox="1"/>
          <p:nvPr/>
        </p:nvSpPr>
        <p:spPr>
          <a:xfrm>
            <a:off x="4037416" y="2636788"/>
            <a:ext cx="1076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 3</a:t>
            </a:r>
          </a:p>
          <a:p>
            <a:r>
              <a:rPr lang="en-US" sz="1400" dirty="0"/>
              <a:t>Lost</a:t>
            </a:r>
          </a:p>
          <a:p>
            <a:r>
              <a:rPr lang="en-US" sz="1400" dirty="0"/>
              <a:t>Reward = -5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AA1557-6C6F-4932-A84D-5678AFA6FE2C}"/>
              </a:ext>
            </a:extLst>
          </p:cNvPr>
          <p:cNvSpPr/>
          <p:nvPr/>
        </p:nvSpPr>
        <p:spPr>
          <a:xfrm>
            <a:off x="7423212" y="328137"/>
            <a:ext cx="1233996" cy="1260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C96703-6572-440A-872A-ECB1868CD0E2}"/>
              </a:ext>
            </a:extLst>
          </p:cNvPr>
          <p:cNvSpPr/>
          <p:nvPr/>
        </p:nvSpPr>
        <p:spPr>
          <a:xfrm>
            <a:off x="7432090" y="2213869"/>
            <a:ext cx="1233996" cy="12606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544E21-7CF1-4953-8E43-3F15C64C0EE9}"/>
              </a:ext>
            </a:extLst>
          </p:cNvPr>
          <p:cNvCxnSpPr>
            <a:stCxn id="20" idx="3"/>
            <a:endCxn id="22" idx="2"/>
          </p:cNvCxnSpPr>
          <p:nvPr/>
        </p:nvCxnSpPr>
        <p:spPr>
          <a:xfrm>
            <a:off x="5060272" y="953441"/>
            <a:ext cx="2362940" cy="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95485-BD04-419E-93E2-7FBCE0BDA759}"/>
              </a:ext>
            </a:extLst>
          </p:cNvPr>
          <p:cNvCxnSpPr>
            <a:stCxn id="20" idx="3"/>
            <a:endCxn id="23" idx="2"/>
          </p:cNvCxnSpPr>
          <p:nvPr/>
        </p:nvCxnSpPr>
        <p:spPr>
          <a:xfrm>
            <a:off x="5060272" y="953441"/>
            <a:ext cx="2371818" cy="189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F54C4A-F083-4DF5-B46D-50660391D0B5}"/>
              </a:ext>
            </a:extLst>
          </p:cNvPr>
          <p:cNvSpPr txBox="1"/>
          <p:nvPr/>
        </p:nvSpPr>
        <p:spPr>
          <a:xfrm>
            <a:off x="7531219" y="584109"/>
            <a:ext cx="132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 4</a:t>
            </a:r>
          </a:p>
          <a:p>
            <a:r>
              <a:rPr lang="en-US" sz="1400" dirty="0"/>
              <a:t>Won, Won</a:t>
            </a:r>
          </a:p>
          <a:p>
            <a:r>
              <a:rPr lang="en-US" sz="1400" dirty="0"/>
              <a:t>Reward = 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47D27-3A0F-445B-A2D7-18F38D48F6F1}"/>
              </a:ext>
            </a:extLst>
          </p:cNvPr>
          <p:cNvSpPr txBox="1"/>
          <p:nvPr/>
        </p:nvSpPr>
        <p:spPr>
          <a:xfrm>
            <a:off x="7531219" y="2474852"/>
            <a:ext cx="1233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State 5</a:t>
            </a:r>
          </a:p>
          <a:p>
            <a:r>
              <a:rPr lang="en-US" sz="1400" dirty="0"/>
              <a:t>Won, Lost</a:t>
            </a:r>
          </a:p>
          <a:p>
            <a:r>
              <a:rPr lang="en-US" sz="1400" dirty="0"/>
              <a:t>Reward = -20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DA6532-D31A-4770-A64A-7AF60037CFB1}"/>
              </a:ext>
            </a:extLst>
          </p:cNvPr>
          <p:cNvSpPr txBox="1"/>
          <p:nvPr/>
        </p:nvSpPr>
        <p:spPr>
          <a:xfrm>
            <a:off x="5551400" y="384443"/>
            <a:ext cx="14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Play, win round 2</a:t>
            </a:r>
          </a:p>
          <a:p>
            <a:r>
              <a:rPr lang="en-US" sz="1400" dirty="0"/>
              <a:t>P = 0.5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3E1AF-0FDC-44FD-A8D1-72348E45C4C1}"/>
              </a:ext>
            </a:extLst>
          </p:cNvPr>
          <p:cNvSpPr txBox="1"/>
          <p:nvPr/>
        </p:nvSpPr>
        <p:spPr>
          <a:xfrm rot="2135541">
            <a:off x="5220437" y="1835860"/>
            <a:ext cx="148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Play, lose round 2</a:t>
            </a:r>
          </a:p>
          <a:p>
            <a:r>
              <a:rPr lang="en-US" sz="1400" dirty="0"/>
              <a:t>P = 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AB67CB-6CFC-4D09-9288-AA13ADED6623}"/>
              </a:ext>
            </a:extLst>
          </p:cNvPr>
          <p:cNvSpPr txBox="1"/>
          <p:nvPr/>
        </p:nvSpPr>
        <p:spPr>
          <a:xfrm>
            <a:off x="5894773" y="3464432"/>
            <a:ext cx="48028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have a choice as to whether or not to play a game. At the beginning, we can either choose to play or not to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we don’t play, we get a reward of 0 with 100%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we play, there a bunch of outcomes that can happen: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 lose round 1. In this case, our reward is -5. We think this happens with 50% probability (but don’t know…)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 win round 1. In this case, we have to play another round. We think winning round 1 happens with 50% probability (but don’t know…)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 win round 1 but lose round 2. Given that we’ve won round 1, we think this happens with a 50% probability (but don’t know…) and get a reward of -20.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 win round 1 and win round 2. Given that we’ve won round 1, we think this happens with a 50% probability (but don’t know…) and get a reward of 100.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9ADF2A-68A9-46B0-B6CB-F9E9DFB8F46C}"/>
              </a:ext>
            </a:extLst>
          </p:cNvPr>
          <p:cNvSpPr txBox="1"/>
          <p:nvPr/>
        </p:nvSpPr>
        <p:spPr>
          <a:xfrm>
            <a:off x="338414" y="88363"/>
            <a:ext cx="2796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</a:t>
            </a:r>
          </a:p>
          <a:p>
            <a:r>
              <a:rPr lang="en-US" sz="1400" dirty="0"/>
              <a:t>Determine action from state 0 that maximizes expected reward</a:t>
            </a:r>
            <a:r>
              <a:rPr lang="en-US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BD8ED5-F699-4205-A553-E2761E728C0E}"/>
              </a:ext>
            </a:extLst>
          </p:cNvPr>
          <p:cNvSpPr txBox="1"/>
          <p:nvPr/>
        </p:nvSpPr>
        <p:spPr>
          <a:xfrm>
            <a:off x="9081856" y="476387"/>
            <a:ext cx="24176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Something evaluates the reward we got against </a:t>
            </a:r>
            <a:r>
              <a:rPr lang="en-US" sz="1200"/>
              <a:t>the reward(s) </a:t>
            </a:r>
            <a:r>
              <a:rPr lang="en-US" sz="1200" dirty="0"/>
              <a:t>we gave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Something uses this information to update the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Repeat…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Note: This easily extends to a scenario where we also don’t know the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Note: This easily extends to a scenario where we get to choose to play round 2 if we win round 1.</a:t>
            </a:r>
          </a:p>
        </p:txBody>
      </p:sp>
    </p:spTree>
    <p:extLst>
      <p:ext uri="{BB962C8B-B14F-4D97-AF65-F5344CB8AC3E}">
        <p14:creationId xmlns:p14="http://schemas.microsoft.com/office/powerpoint/2010/main" val="179289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352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Kimmel</dc:creator>
  <cp:lastModifiedBy>Josh Kimmel</cp:lastModifiedBy>
  <cp:revision>9</cp:revision>
  <dcterms:created xsi:type="dcterms:W3CDTF">2021-05-06T21:18:37Z</dcterms:created>
  <dcterms:modified xsi:type="dcterms:W3CDTF">2021-05-06T21:42:31Z</dcterms:modified>
</cp:coreProperties>
</file>