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Lst>
  <p:notesMasterIdLst>
    <p:notesMasterId r:id="rId26"/>
  </p:notesMasterIdLst>
  <p:handoutMasterIdLst>
    <p:handoutMasterId r:id="rId27"/>
  </p:handoutMasterIdLst>
  <p:sldIdLst>
    <p:sldId id="377" r:id="rId6"/>
    <p:sldId id="391" r:id="rId7"/>
    <p:sldId id="588" r:id="rId8"/>
    <p:sldId id="589" r:id="rId9"/>
    <p:sldId id="590" r:id="rId10"/>
    <p:sldId id="591" r:id="rId11"/>
    <p:sldId id="592" r:id="rId12"/>
    <p:sldId id="593" r:id="rId13"/>
    <p:sldId id="598" r:id="rId14"/>
    <p:sldId id="599" r:id="rId15"/>
    <p:sldId id="601" r:id="rId16"/>
    <p:sldId id="602" r:id="rId17"/>
    <p:sldId id="605" r:id="rId18"/>
    <p:sldId id="606" r:id="rId19"/>
    <p:sldId id="604" r:id="rId20"/>
    <p:sldId id="603" r:id="rId21"/>
    <p:sldId id="594" r:id="rId22"/>
    <p:sldId id="595" r:id="rId23"/>
    <p:sldId id="596" r:id="rId24"/>
    <p:sldId id="59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Finney, Patrick (US - Arlington)" initials="FP(-A" lastIdx="2" clrIdx="1">
    <p:extLst>
      <p:ext uri="{19B8F6BF-5375-455C-9EA6-DF929625EA0E}">
        <p15:presenceInfo xmlns:p15="http://schemas.microsoft.com/office/powerpoint/2012/main" userId="S::pfinney@deloitte.com::81451b60-1adf-4afb-abe4-0c54a96b58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10B03"/>
    <a:srgbClr val="010501"/>
    <a:srgbClr val="031106"/>
    <a:srgbClr val="0000FF"/>
    <a:srgbClr val="D9D9D9"/>
    <a:srgbClr val="A9A9A9"/>
    <a:srgbClr val="757575"/>
    <a:srgbClr val="B8B8B8"/>
    <a:srgbClr val="5A5A5A"/>
    <a:srgbClr val="75C8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autoAdjust="0"/>
    <p:restoredTop sz="86390" autoAdjust="0"/>
  </p:normalViewPr>
  <p:slideViewPr>
    <p:cSldViewPr snapToGrid="0" snapToObjects="1" showGuides="1">
      <p:cViewPr varScale="1">
        <p:scale>
          <a:sx n="155" d="100"/>
          <a:sy n="155" d="100"/>
        </p:scale>
        <p:origin x="440" y="184"/>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88"/>
    </p:cViewPr>
  </p:sorterViewPr>
  <p:notesViewPr>
    <p:cSldViewPr snapToGrid="0" snapToObjects="1">
      <p:cViewPr varScale="1">
        <p:scale>
          <a:sx n="65" d="100"/>
          <a:sy n="65" d="100"/>
        </p:scale>
        <p:origin x="2811"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1/16/20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4887117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2018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334707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17" r:id="rId1"/>
    <p:sldLayoutId id="2147483808" r:id="rId2"/>
    <p:sldLayoutId id="2147483810" r:id="rId3"/>
    <p:sldLayoutId id="2147483809" r:id="rId4"/>
    <p:sldLayoutId id="2147483828" r:id="rId5"/>
    <p:sldLayoutId id="2147483814" r:id="rId6"/>
    <p:sldLayoutId id="2147483815" r:id="rId7"/>
    <p:sldLayoutId id="2147483827" r:id="rId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Listen Up!</a:t>
            </a:r>
            <a:br>
              <a:rPr lang="en-US" dirty="0"/>
            </a:br>
            <a:endParaRPr lang="en-US" sz="1500" b="0" dirty="0">
              <a:latin typeface="Cousine" panose="02070409020205020404" pitchFamily="49" charset="0"/>
              <a:cs typeface="Cousine" panose="02070409020205020404" pitchFamily="49" charset="0"/>
            </a:endParaRPr>
          </a:p>
        </p:txBody>
      </p:sp>
      <p:sp>
        <p:nvSpPr>
          <p:cNvPr id="5" name="Text Placeholder 4"/>
          <p:cNvSpPr>
            <a:spLocks noGrp="1"/>
          </p:cNvSpPr>
          <p:nvPr>
            <p:ph type="body" sz="quarter" idx="16"/>
          </p:nvPr>
        </p:nvSpPr>
        <p:spPr>
          <a:xfrm>
            <a:off x="914402" y="5771968"/>
            <a:ext cx="2507409" cy="478209"/>
          </a:xfrm>
        </p:spPr>
        <p:txBody>
          <a:bodyPr/>
          <a:lstStyle/>
          <a:p>
            <a:r>
              <a:rPr lang="en-US" dirty="0">
                <a:latin typeface="Cousine" panose="02070409020205020404" pitchFamily="49" charset="0"/>
                <a:cs typeface="Cousine" panose="02070409020205020404" pitchFamily="49" charset="0"/>
              </a:rPr>
              <a:t>Mastering the Interview through Cognitive Empathy</a:t>
            </a:r>
            <a:endParaRPr lang="en-US" dirty="0"/>
          </a:p>
        </p:txBody>
      </p:sp>
      <p:sp>
        <p:nvSpPr>
          <p:cNvPr id="6" name="Text Placeholder 5"/>
          <p:cNvSpPr>
            <a:spLocks noGrp="1"/>
          </p:cNvSpPr>
          <p:nvPr>
            <p:ph type="body" sz="quarter" idx="17"/>
          </p:nvPr>
        </p:nvSpPr>
        <p:spPr>
          <a:xfrm>
            <a:off x="914402" y="4880201"/>
            <a:ext cx="4407673" cy="348286"/>
          </a:xfrm>
        </p:spPr>
        <p:txBody>
          <a:bodyPr/>
          <a:lstStyle/>
          <a:p>
            <a:r>
              <a:rPr lang="en-US" dirty="0"/>
              <a:t>IC Digital solutions</a:t>
            </a:r>
          </a:p>
        </p:txBody>
      </p:sp>
      <p:pic>
        <p:nvPicPr>
          <p:cNvPr id="8" name="Picture 7">
            <a:extLst>
              <a:ext uri="{FF2B5EF4-FFF2-40B4-BE49-F238E27FC236}">
                <a16:creationId xmlns:a16="http://schemas.microsoft.com/office/drawing/2014/main" id="{67DF3E4F-B6D9-C247-9850-E1A98AE36EF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322075" y="0"/>
            <a:ext cx="6858000" cy="6858000"/>
          </a:xfrm>
          <a:prstGeom prst="rect">
            <a:avLst/>
          </a:prstGeom>
        </p:spPr>
      </p:pic>
    </p:spTree>
    <p:extLst>
      <p:ext uri="{BB962C8B-B14F-4D97-AF65-F5344CB8AC3E}">
        <p14:creationId xmlns:p14="http://schemas.microsoft.com/office/powerpoint/2010/main" val="143370509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Why Interview?</a:t>
            </a:r>
          </a:p>
        </p:txBody>
      </p:sp>
      <p:sp>
        <p:nvSpPr>
          <p:cNvPr id="5" name="Text Placeholder 4"/>
          <p:cNvSpPr>
            <a:spLocks noGrp="1"/>
          </p:cNvSpPr>
          <p:nvPr>
            <p:ph type="body" sz="quarter" idx="15"/>
          </p:nvPr>
        </p:nvSpPr>
        <p:spPr/>
        <p:txBody>
          <a:bodyPr/>
          <a:lstStyle/>
          <a:p>
            <a:r>
              <a:rPr lang="en-US" dirty="0"/>
              <a:t>Interviewing 101</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33268"/>
            <a:ext cx="6832121" cy="892552"/>
          </a:xfrm>
          <a:prstGeom prst="rect">
            <a:avLst/>
          </a:prstGeom>
          <a:noFill/>
        </p:spPr>
        <p:txBody>
          <a:bodyPr wrap="square" rtlCol="0">
            <a:spAutoFit/>
          </a:bodyPr>
          <a:lstStyle/>
          <a:p>
            <a:r>
              <a:rPr lang="en-US" sz="2000" b="1" dirty="0">
                <a:solidFill>
                  <a:schemeClr val="bg1">
                    <a:lumMod val="75000"/>
                  </a:schemeClr>
                </a:solidFill>
              </a:rPr>
              <a:t>You aren’t your user</a:t>
            </a:r>
          </a:p>
          <a:p>
            <a:r>
              <a:rPr lang="en-US" sz="1600" dirty="0">
                <a:solidFill>
                  <a:schemeClr val="bg1">
                    <a:lumMod val="75000"/>
                  </a:schemeClr>
                </a:solidFill>
                <a:latin typeface="Cousine" panose="02070409020205020404" pitchFamily="49" charset="0"/>
                <a:cs typeface="Cousine" panose="02070409020205020404" pitchFamily="49" charset="0"/>
              </a:rPr>
              <a:t>People who make a product and people who use a product think about it fundamentally differently</a:t>
            </a:r>
          </a:p>
        </p:txBody>
      </p:sp>
      <p:sp>
        <p:nvSpPr>
          <p:cNvPr id="8" name="TextBox 7">
            <a:extLst>
              <a:ext uri="{FF2B5EF4-FFF2-40B4-BE49-F238E27FC236}">
                <a16:creationId xmlns:a16="http://schemas.microsoft.com/office/drawing/2014/main" id="{6BBFF2DA-21D2-3546-9508-24C47C554FBC}"/>
              </a:ext>
            </a:extLst>
          </p:cNvPr>
          <p:cNvSpPr txBox="1"/>
          <p:nvPr/>
        </p:nvSpPr>
        <p:spPr>
          <a:xfrm>
            <a:off x="914400" y="2869784"/>
            <a:ext cx="6832121" cy="1384995"/>
          </a:xfrm>
          <a:prstGeom prst="rect">
            <a:avLst/>
          </a:prstGeom>
          <a:noFill/>
        </p:spPr>
        <p:txBody>
          <a:bodyPr wrap="square" rtlCol="0">
            <a:spAutoFit/>
          </a:bodyPr>
          <a:lstStyle/>
          <a:p>
            <a:r>
              <a:rPr lang="en-US" sz="2000" b="1" dirty="0">
                <a:solidFill>
                  <a:schemeClr val="bg1">
                    <a:lumMod val="75000"/>
                  </a:schemeClr>
                </a:solidFill>
              </a:rPr>
              <a:t>Tangible and grounded evidence</a:t>
            </a:r>
          </a:p>
          <a:p>
            <a:r>
              <a:rPr lang="en-US" sz="1600" dirty="0">
                <a:solidFill>
                  <a:schemeClr val="bg1">
                    <a:lumMod val="75000"/>
                  </a:schemeClr>
                </a:solidFill>
                <a:latin typeface="Cousine" panose="02070409020205020404" pitchFamily="49" charset="0"/>
                <a:cs typeface="Cousine" panose="02070409020205020404" pitchFamily="49" charset="0"/>
              </a:rPr>
              <a:t>Interviewing gives insight from real people that can help your team prioritize project goals, establish expectations, and provide evidence to leadership of success or failure</a:t>
            </a:r>
          </a:p>
        </p:txBody>
      </p:sp>
      <p:sp>
        <p:nvSpPr>
          <p:cNvPr id="9" name="TextBox 8">
            <a:extLst>
              <a:ext uri="{FF2B5EF4-FFF2-40B4-BE49-F238E27FC236}">
                <a16:creationId xmlns:a16="http://schemas.microsoft.com/office/drawing/2014/main" id="{982AFF2D-48CC-9D44-984B-8564A32B3DC2}"/>
              </a:ext>
            </a:extLst>
          </p:cNvPr>
          <p:cNvSpPr txBox="1"/>
          <p:nvPr/>
        </p:nvSpPr>
        <p:spPr>
          <a:xfrm>
            <a:off x="914400" y="4598743"/>
            <a:ext cx="6832121" cy="892552"/>
          </a:xfrm>
          <a:prstGeom prst="rect">
            <a:avLst/>
          </a:prstGeom>
          <a:noFill/>
        </p:spPr>
        <p:txBody>
          <a:bodyPr wrap="square" rtlCol="0">
            <a:spAutoFit/>
          </a:bodyPr>
          <a:lstStyle/>
          <a:p>
            <a:r>
              <a:rPr lang="en-US" sz="2000" b="1" dirty="0"/>
              <a:t>Sync your team</a:t>
            </a:r>
          </a:p>
          <a:p>
            <a:r>
              <a:rPr lang="en-US" sz="1600" dirty="0">
                <a:latin typeface="Cousine" panose="02070409020205020404" pitchFamily="49" charset="0"/>
                <a:cs typeface="Cousine" panose="02070409020205020404" pitchFamily="49" charset="0"/>
              </a:rPr>
              <a:t>Teams who share the experience of meeting their users are enlightened, aligned, and more empathetic</a:t>
            </a:r>
          </a:p>
        </p:txBody>
      </p:sp>
    </p:spTree>
    <p:extLst>
      <p:ext uri="{BB962C8B-B14F-4D97-AF65-F5344CB8AC3E}">
        <p14:creationId xmlns:p14="http://schemas.microsoft.com/office/powerpoint/2010/main" val="292868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General Tips</a:t>
            </a:r>
          </a:p>
        </p:txBody>
      </p:sp>
      <p:sp>
        <p:nvSpPr>
          <p:cNvPr id="5" name="Text Placeholder 4"/>
          <p:cNvSpPr>
            <a:spLocks noGrp="1"/>
          </p:cNvSpPr>
          <p:nvPr>
            <p:ph type="body" sz="quarter" idx="15"/>
          </p:nvPr>
        </p:nvSpPr>
        <p:spPr/>
        <p:txBody>
          <a:bodyPr/>
          <a:lstStyle/>
          <a:p>
            <a:r>
              <a:rPr lang="en-US" dirty="0"/>
              <a:t>The art of the interview</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33268"/>
            <a:ext cx="6832121" cy="4832092"/>
          </a:xfrm>
          <a:prstGeom prst="rect">
            <a:avLst/>
          </a:prstGeom>
          <a:noFill/>
        </p:spPr>
        <p:txBody>
          <a:bodyPr wrap="square" rtlCol="0">
            <a:spAutoFit/>
          </a:bodyPr>
          <a:lstStyle/>
          <a:p>
            <a:pPr marL="457200" indent="-457200">
              <a:spcAft>
                <a:spcPts val="1200"/>
              </a:spcAft>
              <a:buFont typeface="+mj-lt"/>
              <a:buAutoNum type="arabicPeriod"/>
            </a:pPr>
            <a:r>
              <a:rPr lang="en-US" dirty="0">
                <a:latin typeface="Cousine" panose="02070409020205020404" pitchFamily="49" charset="0"/>
                <a:cs typeface="Cousine" panose="02070409020205020404" pitchFamily="49" charset="0"/>
              </a:rPr>
              <a:t>Understand your user’s language.</a:t>
            </a:r>
          </a:p>
          <a:p>
            <a:pPr marL="457200" indent="-457200">
              <a:spcAft>
                <a:spcPts val="1200"/>
              </a:spcAft>
              <a:buFont typeface="+mj-lt"/>
              <a:buAutoNum type="arabicPeriod"/>
            </a:pPr>
            <a:r>
              <a:rPr lang="en-US" dirty="0">
                <a:latin typeface="Cousine" panose="02070409020205020404" pitchFamily="49" charset="0"/>
                <a:cs typeface="Cousine" panose="02070409020205020404" pitchFamily="49" charset="0"/>
              </a:rPr>
              <a:t>Be neutral. Nothing is to be judged. Openness and trust flows from nonjudgmental rapport.</a:t>
            </a:r>
          </a:p>
          <a:p>
            <a:pPr marL="457200" indent="-457200">
              <a:spcAft>
                <a:spcPts val="1200"/>
              </a:spcAft>
              <a:buFont typeface="+mj-lt"/>
              <a:buAutoNum type="arabicPeriod"/>
            </a:pPr>
            <a:r>
              <a:rPr lang="en-US" dirty="0">
                <a:latin typeface="Cousine" panose="02070409020205020404" pitchFamily="49" charset="0"/>
                <a:cs typeface="Cousine" panose="02070409020205020404" pitchFamily="49" charset="0"/>
              </a:rPr>
              <a:t>The best cue to encourage talking is nonverbal; just gently nod the head.</a:t>
            </a:r>
          </a:p>
          <a:p>
            <a:pPr marL="457200" indent="-457200">
              <a:spcAft>
                <a:spcPts val="1200"/>
              </a:spcAft>
              <a:buFont typeface="+mj-lt"/>
              <a:buAutoNum type="arabicPeriod"/>
            </a:pPr>
            <a:r>
              <a:rPr lang="en-US" dirty="0">
                <a:latin typeface="Cousine" panose="02070409020205020404" pitchFamily="49" charset="0"/>
                <a:cs typeface="Cousine" panose="02070409020205020404" pitchFamily="49" charset="0"/>
              </a:rPr>
              <a:t>A sign that an interview is going poorly is when the interviewer is talking more than the interviewee.</a:t>
            </a:r>
          </a:p>
          <a:p>
            <a:pPr marL="457200" indent="-457200">
              <a:spcAft>
                <a:spcPts val="1200"/>
              </a:spcAft>
              <a:buFont typeface="+mj-lt"/>
              <a:buAutoNum type="arabicPeriod"/>
            </a:pPr>
            <a:r>
              <a:rPr lang="en-US" dirty="0">
                <a:latin typeface="Cousine" panose="02070409020205020404" pitchFamily="49" charset="0"/>
                <a:cs typeface="Cousine" panose="02070409020205020404" pitchFamily="49" charset="0"/>
              </a:rPr>
              <a:t>Failure to understand a response from the interviewee should be clearly noted as a failure of the interviewer.</a:t>
            </a:r>
          </a:p>
          <a:p>
            <a:pPr marL="457200" indent="-457200">
              <a:spcAft>
                <a:spcPts val="1200"/>
              </a:spcAft>
              <a:buFont typeface="+mj-lt"/>
              <a:buAutoNum type="arabicPeriod"/>
            </a:pPr>
            <a:r>
              <a:rPr lang="en-US" dirty="0">
                <a:latin typeface="Cousine" panose="02070409020205020404" pitchFamily="49" charset="0"/>
                <a:cs typeface="Cousine" panose="02070409020205020404" pitchFamily="49" charset="0"/>
              </a:rPr>
              <a:t>Take note of non-verbal cues, the environment, and the </a:t>
            </a:r>
            <a:r>
              <a:rPr lang="en-US" i="1" dirty="0">
                <a:latin typeface="Cousine" panose="02070409020205020404" pitchFamily="49" charset="0"/>
                <a:cs typeface="Cousine" panose="02070409020205020404" pitchFamily="49" charset="0"/>
              </a:rPr>
              <a:t>full </a:t>
            </a:r>
            <a:r>
              <a:rPr lang="en-US" dirty="0">
                <a:latin typeface="Cousine" panose="02070409020205020404" pitchFamily="49" charset="0"/>
                <a:cs typeface="Cousine" panose="02070409020205020404" pitchFamily="49" charset="0"/>
              </a:rPr>
              <a:t>context.</a:t>
            </a:r>
          </a:p>
          <a:p>
            <a:pPr marL="457200" indent="-457200">
              <a:spcAft>
                <a:spcPts val="1200"/>
              </a:spcAft>
              <a:buFont typeface="+mj-lt"/>
              <a:buAutoNum type="arabicPeriod"/>
            </a:pPr>
            <a:endParaRPr lang="en-US" sz="1400" dirty="0">
              <a:latin typeface="Cousine" panose="02070409020205020404" pitchFamily="49" charset="0"/>
              <a:cs typeface="Cousine" panose="02070409020205020404" pitchFamily="49" charset="0"/>
            </a:endParaRPr>
          </a:p>
        </p:txBody>
      </p:sp>
    </p:spTree>
    <p:extLst>
      <p:ext uri="{BB962C8B-B14F-4D97-AF65-F5344CB8AC3E}">
        <p14:creationId xmlns:p14="http://schemas.microsoft.com/office/powerpoint/2010/main" val="301255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How to Ask Questions</a:t>
            </a:r>
          </a:p>
        </p:txBody>
      </p:sp>
      <p:sp>
        <p:nvSpPr>
          <p:cNvPr id="5" name="Text Placeholder 4"/>
          <p:cNvSpPr>
            <a:spLocks noGrp="1"/>
          </p:cNvSpPr>
          <p:nvPr>
            <p:ph type="body" sz="quarter" idx="15"/>
          </p:nvPr>
        </p:nvSpPr>
        <p:spPr/>
        <p:txBody>
          <a:bodyPr/>
          <a:lstStyle/>
          <a:p>
            <a:r>
              <a:rPr lang="en-US" dirty="0"/>
              <a:t>The art of the interview</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1" y="1633268"/>
            <a:ext cx="5181600" cy="4739759"/>
          </a:xfrm>
          <a:prstGeom prst="rect">
            <a:avLst/>
          </a:prstGeom>
          <a:noFill/>
        </p:spPr>
        <p:txBody>
          <a:bodyPr wrap="square" rtlCol="0">
            <a:spAutoFit/>
          </a:bodyPr>
          <a:lstStyle/>
          <a:p>
            <a:pPr marL="457200" indent="-457200">
              <a:spcAft>
                <a:spcPts val="1200"/>
              </a:spcAft>
              <a:buFont typeface="+mj-lt"/>
              <a:buAutoNum type="arabicPeriod"/>
            </a:pPr>
            <a:r>
              <a:rPr lang="en-US" dirty="0">
                <a:latin typeface="Cousine" panose="02070409020205020404" pitchFamily="49" charset="0"/>
                <a:cs typeface="Cousine" panose="02070409020205020404" pitchFamily="49" charset="0"/>
              </a:rPr>
              <a:t>Never assume or ask leading questions.</a:t>
            </a:r>
          </a:p>
          <a:p>
            <a:pPr marL="457200" indent="-457200">
              <a:spcAft>
                <a:spcPts val="1200"/>
              </a:spcAft>
              <a:buFont typeface="+mj-lt"/>
              <a:buAutoNum type="arabicPeriod"/>
            </a:pPr>
            <a:r>
              <a:rPr lang="en-US" dirty="0">
                <a:latin typeface="Cousine" panose="02070409020205020404" pitchFamily="49" charset="0"/>
                <a:cs typeface="Cousine" panose="02070409020205020404" pitchFamily="49" charset="0"/>
              </a:rPr>
              <a:t>Good questions should be open-ended, neutral, singular, and clear.</a:t>
            </a:r>
          </a:p>
          <a:p>
            <a:pPr marL="457200" indent="-457200">
              <a:spcAft>
                <a:spcPts val="1200"/>
              </a:spcAft>
              <a:buFont typeface="+mj-lt"/>
              <a:buAutoNum type="arabicPeriod"/>
            </a:pPr>
            <a:r>
              <a:rPr lang="en-US" dirty="0">
                <a:latin typeface="Cousine" panose="02070409020205020404" pitchFamily="49" charset="0"/>
                <a:cs typeface="Cousine" panose="02070409020205020404" pitchFamily="49" charset="0"/>
              </a:rPr>
              <a:t>Don’t ask yes/no questions unless you are trying to end a rant.</a:t>
            </a:r>
          </a:p>
          <a:p>
            <a:pPr marL="457200" indent="-457200">
              <a:spcAft>
                <a:spcPts val="1200"/>
              </a:spcAft>
              <a:buFont typeface="+mj-lt"/>
              <a:buAutoNum type="arabicPeriod"/>
            </a:pPr>
            <a:r>
              <a:rPr lang="en-US" dirty="0">
                <a:latin typeface="Cousine" panose="02070409020205020404" pitchFamily="49" charset="0"/>
                <a:cs typeface="Cousine" panose="02070409020205020404" pitchFamily="49" charset="0"/>
              </a:rPr>
              <a:t>Use “Tell me more” instead of “Why.”</a:t>
            </a:r>
          </a:p>
          <a:p>
            <a:pPr marL="457200" indent="-457200">
              <a:spcAft>
                <a:spcPts val="1200"/>
              </a:spcAft>
              <a:buFont typeface="+mj-lt"/>
              <a:buAutoNum type="arabicPeriod"/>
            </a:pPr>
            <a:r>
              <a:rPr lang="en-US" dirty="0">
                <a:latin typeface="Cousine" panose="02070409020205020404" pitchFamily="49" charset="0"/>
                <a:cs typeface="Cousine" panose="02070409020205020404" pitchFamily="49" charset="0"/>
              </a:rPr>
              <a:t>Do your best to make every question </a:t>
            </a:r>
            <a:r>
              <a:rPr lang="en-US" i="1" dirty="0">
                <a:latin typeface="Cousine" panose="02070409020205020404" pitchFamily="49" charset="0"/>
                <a:cs typeface="Cousine" panose="02070409020205020404" pitchFamily="49" charset="0"/>
              </a:rPr>
              <a:t>singular</a:t>
            </a:r>
            <a:r>
              <a:rPr lang="en-US" dirty="0">
                <a:latin typeface="Cousine" panose="02070409020205020404" pitchFamily="49" charset="0"/>
                <a:cs typeface="Cousine" panose="02070409020205020404" pitchFamily="49" charset="0"/>
              </a:rPr>
              <a:t>, no more than one idea should be contained in any given question.</a:t>
            </a:r>
          </a:p>
          <a:p>
            <a:pPr marL="457200" indent="-457200">
              <a:spcAft>
                <a:spcPts val="1200"/>
              </a:spcAft>
              <a:buFont typeface="+mj-lt"/>
              <a:buAutoNum type="arabicPeriod"/>
            </a:pPr>
            <a:endParaRPr lang="en-US" dirty="0">
              <a:latin typeface="Cousine" panose="02070409020205020404" pitchFamily="49" charset="0"/>
              <a:cs typeface="Cousine" panose="02070409020205020404" pitchFamily="49" charset="0"/>
            </a:endParaRPr>
          </a:p>
        </p:txBody>
      </p:sp>
      <p:grpSp>
        <p:nvGrpSpPr>
          <p:cNvPr id="12" name="Group 11">
            <a:extLst>
              <a:ext uri="{FF2B5EF4-FFF2-40B4-BE49-F238E27FC236}">
                <a16:creationId xmlns:a16="http://schemas.microsoft.com/office/drawing/2014/main" id="{781CF009-0931-2B43-85AD-74A7DC55ED58}"/>
              </a:ext>
            </a:extLst>
          </p:cNvPr>
          <p:cNvGrpSpPr/>
          <p:nvPr/>
        </p:nvGrpSpPr>
        <p:grpSpPr>
          <a:xfrm>
            <a:off x="6297283" y="1633268"/>
            <a:ext cx="4927537" cy="800219"/>
            <a:chOff x="6297283" y="1633268"/>
            <a:chExt cx="4927537" cy="800219"/>
          </a:xfrm>
        </p:grpSpPr>
        <p:sp>
          <p:nvSpPr>
            <p:cNvPr id="7" name="TextBox 6">
              <a:extLst>
                <a:ext uri="{FF2B5EF4-FFF2-40B4-BE49-F238E27FC236}">
                  <a16:creationId xmlns:a16="http://schemas.microsoft.com/office/drawing/2014/main" id="{8A60D4A2-AC9A-3147-BF61-0456C49805D1}"/>
                </a:ext>
              </a:extLst>
            </p:cNvPr>
            <p:cNvSpPr txBox="1"/>
            <p:nvPr/>
          </p:nvSpPr>
          <p:spPr>
            <a:xfrm>
              <a:off x="6958641" y="1633268"/>
              <a:ext cx="4266179" cy="800219"/>
            </a:xfrm>
            <a:prstGeom prst="rect">
              <a:avLst/>
            </a:prstGeom>
            <a:noFill/>
          </p:spPr>
          <p:txBody>
            <a:bodyPr wrap="square" rtlCol="0">
              <a:spAutoFit/>
            </a:bodyPr>
            <a:lstStyle/>
            <a:p>
              <a:pPr>
                <a:spcAft>
                  <a:spcPts val="1200"/>
                </a:spcAft>
              </a:pPr>
              <a:r>
                <a:rPr lang="en-US" i="1" dirty="0">
                  <a:solidFill>
                    <a:schemeClr val="accent6">
                      <a:lumMod val="75000"/>
                    </a:schemeClr>
                  </a:solidFill>
                  <a:latin typeface="Cousine" panose="02070409020205020404" pitchFamily="49" charset="0"/>
                  <a:cs typeface="Cousine" panose="02070409020205020404" pitchFamily="49" charset="0"/>
                </a:rPr>
                <a:t>”you like pop music right?” </a:t>
              </a:r>
              <a:r>
                <a:rPr lang="en-US" b="1" dirty="0">
                  <a:solidFill>
                    <a:srgbClr val="C00000"/>
                  </a:solidFill>
                  <a:latin typeface="Cousine" panose="02070409020205020404" pitchFamily="49" charset="0"/>
                  <a:cs typeface="Cousine" panose="02070409020205020404" pitchFamily="49" charset="0"/>
                </a:rPr>
                <a:t>X</a:t>
              </a:r>
            </a:p>
            <a:p>
              <a:pPr>
                <a:spcAft>
                  <a:spcPts val="1200"/>
                </a:spcAft>
              </a:pPr>
              <a:endParaRPr lang="en-US" i="1" dirty="0">
                <a:solidFill>
                  <a:schemeClr val="accent6">
                    <a:lumMod val="75000"/>
                  </a:schemeClr>
                </a:solidFill>
                <a:latin typeface="Cousine" panose="02070409020205020404" pitchFamily="49" charset="0"/>
                <a:cs typeface="Cousine" panose="02070409020205020404" pitchFamily="49" charset="0"/>
              </a:endParaRPr>
            </a:p>
          </p:txBody>
        </p:sp>
        <p:cxnSp>
          <p:nvCxnSpPr>
            <p:cNvPr id="4" name="Straight Connector 3">
              <a:extLst>
                <a:ext uri="{FF2B5EF4-FFF2-40B4-BE49-F238E27FC236}">
                  <a16:creationId xmlns:a16="http://schemas.microsoft.com/office/drawing/2014/main" id="{4FF9505A-512D-734A-87EF-2E0F4942815F}"/>
                </a:ext>
              </a:extLst>
            </p:cNvPr>
            <p:cNvCxnSpPr>
              <a:cxnSpLocks/>
            </p:cNvCxnSpPr>
            <p:nvPr/>
          </p:nvCxnSpPr>
          <p:spPr>
            <a:xfrm>
              <a:off x="6297283" y="1817934"/>
              <a:ext cx="592347" cy="0"/>
            </a:xfrm>
            <a:prstGeom prst="line">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grpSp>
      <p:grpSp>
        <p:nvGrpSpPr>
          <p:cNvPr id="13" name="Group 12">
            <a:extLst>
              <a:ext uri="{FF2B5EF4-FFF2-40B4-BE49-F238E27FC236}">
                <a16:creationId xmlns:a16="http://schemas.microsoft.com/office/drawing/2014/main" id="{2C8702A6-CC28-2C41-A314-8EDAA2415BB3}"/>
              </a:ext>
            </a:extLst>
          </p:cNvPr>
          <p:cNvGrpSpPr/>
          <p:nvPr/>
        </p:nvGrpSpPr>
        <p:grpSpPr>
          <a:xfrm>
            <a:off x="6297283" y="2449902"/>
            <a:ext cx="4980316" cy="646331"/>
            <a:chOff x="6297283" y="1633268"/>
            <a:chExt cx="4612257" cy="646331"/>
          </a:xfrm>
        </p:grpSpPr>
        <p:sp>
          <p:nvSpPr>
            <p:cNvPr id="14" name="TextBox 13">
              <a:extLst>
                <a:ext uri="{FF2B5EF4-FFF2-40B4-BE49-F238E27FC236}">
                  <a16:creationId xmlns:a16="http://schemas.microsoft.com/office/drawing/2014/main" id="{DCED3AAA-DEC1-9841-8D57-D18FABBBA2A0}"/>
                </a:ext>
              </a:extLst>
            </p:cNvPr>
            <p:cNvSpPr txBox="1"/>
            <p:nvPr/>
          </p:nvSpPr>
          <p:spPr>
            <a:xfrm>
              <a:off x="6958642" y="1633268"/>
              <a:ext cx="3950898" cy="646331"/>
            </a:xfrm>
            <a:prstGeom prst="rect">
              <a:avLst/>
            </a:prstGeom>
            <a:noFill/>
          </p:spPr>
          <p:txBody>
            <a:bodyPr wrap="square" rtlCol="0">
              <a:spAutoFit/>
            </a:bodyPr>
            <a:lstStyle/>
            <a:p>
              <a:pPr>
                <a:spcAft>
                  <a:spcPts val="1200"/>
                </a:spcAft>
              </a:pPr>
              <a:r>
                <a:rPr lang="en-US" i="1" dirty="0">
                  <a:solidFill>
                    <a:schemeClr val="accent6">
                      <a:lumMod val="75000"/>
                    </a:schemeClr>
                  </a:solidFill>
                  <a:latin typeface="Cousine" panose="02070409020205020404" pitchFamily="49" charset="0"/>
                  <a:cs typeface="Cousine" panose="02070409020205020404" pitchFamily="49" charset="0"/>
                </a:rPr>
                <a:t>”How did your morning begin?”</a:t>
              </a:r>
            </a:p>
          </p:txBody>
        </p:sp>
        <p:cxnSp>
          <p:nvCxnSpPr>
            <p:cNvPr id="15" name="Straight Connector 14">
              <a:extLst>
                <a:ext uri="{FF2B5EF4-FFF2-40B4-BE49-F238E27FC236}">
                  <a16:creationId xmlns:a16="http://schemas.microsoft.com/office/drawing/2014/main" id="{29E08BE9-CC2F-4545-B7BB-693F4BED1802}"/>
                </a:ext>
              </a:extLst>
            </p:cNvPr>
            <p:cNvCxnSpPr>
              <a:cxnSpLocks/>
            </p:cNvCxnSpPr>
            <p:nvPr/>
          </p:nvCxnSpPr>
          <p:spPr>
            <a:xfrm>
              <a:off x="6297283" y="1817934"/>
              <a:ext cx="592347" cy="0"/>
            </a:xfrm>
            <a:prstGeom prst="line">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grpSp>
      <p:grpSp>
        <p:nvGrpSpPr>
          <p:cNvPr id="16" name="Group 15">
            <a:extLst>
              <a:ext uri="{FF2B5EF4-FFF2-40B4-BE49-F238E27FC236}">
                <a16:creationId xmlns:a16="http://schemas.microsoft.com/office/drawing/2014/main" id="{9B797964-E6DE-954D-B136-9523AA8071E4}"/>
              </a:ext>
            </a:extLst>
          </p:cNvPr>
          <p:cNvGrpSpPr/>
          <p:nvPr/>
        </p:nvGrpSpPr>
        <p:grpSpPr>
          <a:xfrm>
            <a:off x="6297283" y="4060166"/>
            <a:ext cx="4980316" cy="646331"/>
            <a:chOff x="6297283" y="1633268"/>
            <a:chExt cx="4612257" cy="646331"/>
          </a:xfrm>
        </p:grpSpPr>
        <p:sp>
          <p:nvSpPr>
            <p:cNvPr id="17" name="TextBox 16">
              <a:extLst>
                <a:ext uri="{FF2B5EF4-FFF2-40B4-BE49-F238E27FC236}">
                  <a16:creationId xmlns:a16="http://schemas.microsoft.com/office/drawing/2014/main" id="{C5426B43-8917-6E41-A461-718F28A0C917}"/>
                </a:ext>
              </a:extLst>
            </p:cNvPr>
            <p:cNvSpPr txBox="1"/>
            <p:nvPr/>
          </p:nvSpPr>
          <p:spPr>
            <a:xfrm>
              <a:off x="6958642" y="1633268"/>
              <a:ext cx="3950898" cy="646331"/>
            </a:xfrm>
            <a:prstGeom prst="rect">
              <a:avLst/>
            </a:prstGeom>
            <a:noFill/>
          </p:spPr>
          <p:txBody>
            <a:bodyPr wrap="square" rtlCol="0">
              <a:spAutoFit/>
            </a:bodyPr>
            <a:lstStyle/>
            <a:p>
              <a:pPr>
                <a:spcAft>
                  <a:spcPts val="1200"/>
                </a:spcAft>
              </a:pPr>
              <a:r>
                <a:rPr lang="en-US" i="1" dirty="0">
                  <a:solidFill>
                    <a:schemeClr val="accent6">
                      <a:lumMod val="75000"/>
                    </a:schemeClr>
                  </a:solidFill>
                  <a:latin typeface="Cousine" panose="02070409020205020404" pitchFamily="49" charset="0"/>
                  <a:cs typeface="Cousine" panose="02070409020205020404" pitchFamily="49" charset="0"/>
                </a:rPr>
                <a:t>”Can you tell me more about that incident?”</a:t>
              </a:r>
            </a:p>
          </p:txBody>
        </p:sp>
        <p:cxnSp>
          <p:nvCxnSpPr>
            <p:cNvPr id="18" name="Straight Connector 17">
              <a:extLst>
                <a:ext uri="{FF2B5EF4-FFF2-40B4-BE49-F238E27FC236}">
                  <a16:creationId xmlns:a16="http://schemas.microsoft.com/office/drawing/2014/main" id="{8275ABD7-84DF-C144-B557-3E10DA0CB5A3}"/>
                </a:ext>
              </a:extLst>
            </p:cNvPr>
            <p:cNvCxnSpPr>
              <a:cxnSpLocks/>
            </p:cNvCxnSpPr>
            <p:nvPr/>
          </p:nvCxnSpPr>
          <p:spPr>
            <a:xfrm>
              <a:off x="6297283" y="1817934"/>
              <a:ext cx="592347" cy="0"/>
            </a:xfrm>
            <a:prstGeom prst="line">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grpSp>
      <p:grpSp>
        <p:nvGrpSpPr>
          <p:cNvPr id="19" name="Group 18">
            <a:extLst>
              <a:ext uri="{FF2B5EF4-FFF2-40B4-BE49-F238E27FC236}">
                <a16:creationId xmlns:a16="http://schemas.microsoft.com/office/drawing/2014/main" id="{A2299DAB-E645-CE47-942D-EC56471E7D57}"/>
              </a:ext>
            </a:extLst>
          </p:cNvPr>
          <p:cNvGrpSpPr/>
          <p:nvPr/>
        </p:nvGrpSpPr>
        <p:grpSpPr>
          <a:xfrm>
            <a:off x="6297283" y="5043577"/>
            <a:ext cx="4980316" cy="1138773"/>
            <a:chOff x="6297283" y="1633268"/>
            <a:chExt cx="4612257" cy="1138773"/>
          </a:xfrm>
        </p:grpSpPr>
        <p:sp>
          <p:nvSpPr>
            <p:cNvPr id="20" name="TextBox 19">
              <a:extLst>
                <a:ext uri="{FF2B5EF4-FFF2-40B4-BE49-F238E27FC236}">
                  <a16:creationId xmlns:a16="http://schemas.microsoft.com/office/drawing/2014/main" id="{10B6EB31-DAF4-AE47-8AF6-3670E52323CA}"/>
                </a:ext>
              </a:extLst>
            </p:cNvPr>
            <p:cNvSpPr txBox="1"/>
            <p:nvPr/>
          </p:nvSpPr>
          <p:spPr>
            <a:xfrm>
              <a:off x="6958642" y="1633268"/>
              <a:ext cx="3950898" cy="1138773"/>
            </a:xfrm>
            <a:prstGeom prst="rect">
              <a:avLst/>
            </a:prstGeom>
            <a:noFill/>
          </p:spPr>
          <p:txBody>
            <a:bodyPr wrap="square" rtlCol="0">
              <a:spAutoFit/>
            </a:bodyPr>
            <a:lstStyle/>
            <a:p>
              <a:pPr>
                <a:spcAft>
                  <a:spcPts val="1200"/>
                </a:spcAft>
              </a:pPr>
              <a:r>
                <a:rPr lang="en-US" sz="1200" i="1" dirty="0">
                  <a:solidFill>
                    <a:schemeClr val="accent6">
                      <a:lumMod val="75000"/>
                    </a:schemeClr>
                  </a:solidFill>
                  <a:latin typeface="Cousine" panose="02070409020205020404" pitchFamily="49" charset="0"/>
                  <a:cs typeface="Cousine" panose="02070409020205020404" pitchFamily="49" charset="0"/>
                </a:rPr>
                <a:t>”How well do you know and like the staff in this program” </a:t>
              </a:r>
              <a:r>
                <a:rPr lang="en-US" sz="1200" b="1" dirty="0">
                  <a:solidFill>
                    <a:srgbClr val="C00000"/>
                  </a:solidFill>
                  <a:latin typeface="Cousine" panose="02070409020205020404" pitchFamily="49" charset="0"/>
                  <a:cs typeface="Cousine" panose="02070409020205020404" pitchFamily="49" charset="0"/>
                </a:rPr>
                <a:t>X</a:t>
              </a:r>
            </a:p>
            <a:p>
              <a:pPr>
                <a:spcAft>
                  <a:spcPts val="1200"/>
                </a:spcAft>
              </a:pPr>
              <a:r>
                <a:rPr lang="en-US" sz="1200" i="1" dirty="0">
                  <a:solidFill>
                    <a:schemeClr val="accent6">
                      <a:lumMod val="75000"/>
                    </a:schemeClr>
                  </a:solidFill>
                  <a:latin typeface="Cousine" panose="02070409020205020404" pitchFamily="49" charset="0"/>
                  <a:cs typeface="Cousine" panose="02070409020205020404" pitchFamily="49" charset="0"/>
                </a:rPr>
                <a:t>“How well do you know the staff?”</a:t>
              </a:r>
            </a:p>
            <a:p>
              <a:pPr>
                <a:spcAft>
                  <a:spcPts val="1200"/>
                </a:spcAft>
              </a:pPr>
              <a:r>
                <a:rPr lang="en-US" sz="1200" i="1" dirty="0">
                  <a:solidFill>
                    <a:schemeClr val="accent6">
                      <a:lumMod val="75000"/>
                    </a:schemeClr>
                  </a:solidFill>
                  <a:latin typeface="Cousine" panose="02070409020205020404" pitchFamily="49" charset="0"/>
                  <a:cs typeface="Cousine" panose="02070409020205020404" pitchFamily="49" charset="0"/>
                </a:rPr>
                <a:t>“How much do you like the staff?”</a:t>
              </a:r>
            </a:p>
          </p:txBody>
        </p:sp>
        <p:cxnSp>
          <p:nvCxnSpPr>
            <p:cNvPr id="21" name="Straight Connector 20">
              <a:extLst>
                <a:ext uri="{FF2B5EF4-FFF2-40B4-BE49-F238E27FC236}">
                  <a16:creationId xmlns:a16="http://schemas.microsoft.com/office/drawing/2014/main" id="{8103F609-F1B5-E642-9E31-50A288411D45}"/>
                </a:ext>
              </a:extLst>
            </p:cNvPr>
            <p:cNvCxnSpPr>
              <a:cxnSpLocks/>
            </p:cNvCxnSpPr>
            <p:nvPr/>
          </p:nvCxnSpPr>
          <p:spPr>
            <a:xfrm>
              <a:off x="6297283" y="1817934"/>
              <a:ext cx="592347" cy="0"/>
            </a:xfrm>
            <a:prstGeom prst="line">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111380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Workshop Prep</a:t>
            </a:r>
          </a:p>
        </p:txBody>
      </p:sp>
      <p:sp>
        <p:nvSpPr>
          <p:cNvPr id="5" name="Text Placeholder 4"/>
          <p:cNvSpPr>
            <a:spLocks noGrp="1"/>
          </p:cNvSpPr>
          <p:nvPr>
            <p:ph type="body" sz="quarter" idx="15"/>
          </p:nvPr>
        </p:nvSpPr>
        <p:spPr/>
        <p:txBody>
          <a:bodyPr/>
          <a:lstStyle/>
          <a:p>
            <a:r>
              <a:rPr lang="en-US" dirty="0"/>
              <a:t>The art of the interview</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33268"/>
            <a:ext cx="6072553" cy="1477328"/>
          </a:xfrm>
          <a:prstGeom prst="rect">
            <a:avLst/>
          </a:prstGeom>
          <a:noFill/>
        </p:spPr>
        <p:txBody>
          <a:bodyPr wrap="square" rtlCol="0">
            <a:spAutoFit/>
          </a:bodyPr>
          <a:lstStyle/>
          <a:p>
            <a:pPr marL="342900" indent="-342900">
              <a:spcBef>
                <a:spcPts val="1200"/>
              </a:spcBef>
              <a:buFont typeface="+mj-lt"/>
              <a:buAutoNum type="arabicPeriod"/>
            </a:pPr>
            <a:r>
              <a:rPr lang="en-US" sz="2000" dirty="0">
                <a:latin typeface="Cousine" panose="02070409020205020404" pitchFamily="49" charset="0"/>
                <a:cs typeface="Cousine" panose="02070409020205020404" pitchFamily="49" charset="0"/>
              </a:rPr>
              <a:t>Split up into groups with one Deloitte Digital lead each</a:t>
            </a:r>
          </a:p>
          <a:p>
            <a:pPr marL="342900" indent="-342900">
              <a:spcBef>
                <a:spcPts val="1200"/>
              </a:spcBef>
              <a:buFont typeface="+mj-lt"/>
              <a:buAutoNum type="arabicPeriod"/>
            </a:pPr>
            <a:r>
              <a:rPr lang="en-US" sz="2000" dirty="0">
                <a:latin typeface="Cousine" panose="02070409020205020404" pitchFamily="49" charset="0"/>
                <a:cs typeface="Cousine" panose="02070409020205020404" pitchFamily="49" charset="0"/>
              </a:rPr>
              <a:t>Circle up and review your interview tips and question sheets</a:t>
            </a:r>
          </a:p>
        </p:txBody>
      </p:sp>
    </p:spTree>
    <p:extLst>
      <p:ext uri="{BB962C8B-B14F-4D97-AF65-F5344CB8AC3E}">
        <p14:creationId xmlns:p14="http://schemas.microsoft.com/office/powerpoint/2010/main" val="313060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Workshop Prompt and Directions</a:t>
            </a:r>
          </a:p>
        </p:txBody>
      </p:sp>
      <p:sp>
        <p:nvSpPr>
          <p:cNvPr id="5" name="Text Placeholder 4"/>
          <p:cNvSpPr>
            <a:spLocks noGrp="1"/>
          </p:cNvSpPr>
          <p:nvPr>
            <p:ph type="body" sz="quarter" idx="15"/>
          </p:nvPr>
        </p:nvSpPr>
        <p:spPr/>
        <p:txBody>
          <a:bodyPr/>
          <a:lstStyle/>
          <a:p>
            <a:r>
              <a:rPr lang="en-US" dirty="0"/>
              <a:t>The art of the interview</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33268"/>
            <a:ext cx="6072553" cy="1384995"/>
          </a:xfrm>
          <a:prstGeom prst="rect">
            <a:avLst/>
          </a:prstGeom>
          <a:noFill/>
        </p:spPr>
        <p:txBody>
          <a:bodyPr wrap="square" rtlCol="0">
            <a:spAutoFit/>
          </a:bodyPr>
          <a:lstStyle/>
          <a:p>
            <a:pPr>
              <a:spcBef>
                <a:spcPts val="1200"/>
              </a:spcBef>
            </a:pPr>
            <a:r>
              <a:rPr lang="en-US" sz="2800" b="1" dirty="0">
                <a:latin typeface="Cousine" panose="02070409020205020404" pitchFamily="49" charset="0"/>
                <a:cs typeface="Cousine" panose="02070409020205020404" pitchFamily="49" charset="0"/>
              </a:rPr>
              <a:t>Your goal is to figure out what we did over the winter holiday season.</a:t>
            </a:r>
          </a:p>
        </p:txBody>
      </p:sp>
      <p:sp>
        <p:nvSpPr>
          <p:cNvPr id="7" name="TextBox 6">
            <a:extLst>
              <a:ext uri="{FF2B5EF4-FFF2-40B4-BE49-F238E27FC236}">
                <a16:creationId xmlns:a16="http://schemas.microsoft.com/office/drawing/2014/main" id="{982DB9D7-FB5C-D840-AF0F-5B1BAEC4736A}"/>
              </a:ext>
            </a:extLst>
          </p:cNvPr>
          <p:cNvSpPr txBox="1"/>
          <p:nvPr/>
        </p:nvSpPr>
        <p:spPr>
          <a:xfrm>
            <a:off x="914400" y="3303807"/>
            <a:ext cx="7403124" cy="2862322"/>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en-US" sz="2000" dirty="0">
                <a:latin typeface="Cousine" panose="02070409020205020404" pitchFamily="49" charset="0"/>
                <a:cs typeface="Cousine" panose="02070409020205020404" pitchFamily="49" charset="0"/>
              </a:rPr>
              <a:t>In clockwise order, take turns asking 3 questions to the interviewee.</a:t>
            </a:r>
          </a:p>
          <a:p>
            <a:pPr marL="342900" indent="-342900">
              <a:spcBef>
                <a:spcPts val="1200"/>
              </a:spcBef>
              <a:buFont typeface="Arial" panose="020B0604020202020204" pitchFamily="34" charset="0"/>
              <a:buChar char="•"/>
            </a:pPr>
            <a:r>
              <a:rPr lang="en-US" sz="2000" dirty="0">
                <a:latin typeface="Cousine" panose="02070409020205020404" pitchFamily="49" charset="0"/>
                <a:cs typeface="Cousine" panose="02070409020205020404" pitchFamily="49" charset="0"/>
              </a:rPr>
              <a:t>After every 3 questions, pause. If you did not ask questions, give feedback to the interviewer using your tips sheet.</a:t>
            </a:r>
          </a:p>
          <a:p>
            <a:pPr marL="342900" indent="-342900">
              <a:spcBef>
                <a:spcPts val="1200"/>
              </a:spcBef>
              <a:buFont typeface="Arial" panose="020B0604020202020204" pitchFamily="34" charset="0"/>
              <a:buChar char="•"/>
            </a:pPr>
            <a:r>
              <a:rPr lang="en-US" sz="2000" dirty="0">
                <a:latin typeface="Cousine" panose="02070409020205020404" pitchFamily="49" charset="0"/>
                <a:cs typeface="Cousine" panose="02070409020205020404" pitchFamily="49" charset="0"/>
              </a:rPr>
              <a:t>After a short round of feedback, pass the role of interviewer to the next person and continue the interview!</a:t>
            </a:r>
          </a:p>
        </p:txBody>
      </p:sp>
    </p:spTree>
    <p:extLst>
      <p:ext uri="{BB962C8B-B14F-4D97-AF65-F5344CB8AC3E}">
        <p14:creationId xmlns:p14="http://schemas.microsoft.com/office/powerpoint/2010/main" val="394099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solidFill>
                  <a:schemeClr val="bg1"/>
                </a:solidFill>
              </a:rPr>
              <a:t>Appendix</a:t>
            </a:r>
          </a:p>
        </p:txBody>
      </p:sp>
    </p:spTree>
    <p:extLst>
      <p:ext uri="{BB962C8B-B14F-4D97-AF65-F5344CB8AC3E}">
        <p14:creationId xmlns:p14="http://schemas.microsoft.com/office/powerpoint/2010/main" val="419638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Types of Questions</a:t>
            </a:r>
          </a:p>
        </p:txBody>
      </p:sp>
      <p:sp>
        <p:nvSpPr>
          <p:cNvPr id="5" name="Text Placeholder 4"/>
          <p:cNvSpPr>
            <a:spLocks noGrp="1"/>
          </p:cNvSpPr>
          <p:nvPr>
            <p:ph type="body" sz="quarter" idx="15"/>
          </p:nvPr>
        </p:nvSpPr>
        <p:spPr/>
        <p:txBody>
          <a:bodyPr/>
          <a:lstStyle/>
          <a:p>
            <a:r>
              <a:rPr lang="en-US" dirty="0"/>
              <a:t>The art of the interview</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1" y="1633268"/>
            <a:ext cx="5129842" cy="3447098"/>
          </a:xfrm>
          <a:prstGeom prst="rect">
            <a:avLst/>
          </a:prstGeom>
          <a:noFill/>
        </p:spPr>
        <p:txBody>
          <a:bodyPr wrap="square" rtlCol="0">
            <a:spAutoFit/>
          </a:bodyPr>
          <a:lstStyle/>
          <a:p>
            <a:r>
              <a:rPr lang="en-US" sz="2000" b="1" dirty="0"/>
              <a:t>Gather context and collect details</a:t>
            </a:r>
          </a:p>
          <a:p>
            <a:pPr marL="285750" indent="-285750">
              <a:buFont typeface="Arial" panose="020B0604020202020204" pitchFamily="34" charset="0"/>
              <a:buChar char="•"/>
            </a:pPr>
            <a:endParaRPr lang="en-US" sz="1600" dirty="0">
              <a:latin typeface="Cousine" panose="02070409020205020404" pitchFamily="49" charset="0"/>
              <a:cs typeface="Cousine" panose="02070409020205020404" pitchFamily="49" charset="0"/>
            </a:endParaRP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Ask about sequence</a:t>
            </a: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Ask about quantity</a:t>
            </a: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Ask for specific examples</a:t>
            </a: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Ask about exceptions</a:t>
            </a: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Ask for complete lists</a:t>
            </a: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Ask about relationships</a:t>
            </a: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Ask about organizational structure</a:t>
            </a:r>
          </a:p>
        </p:txBody>
      </p:sp>
      <p:sp>
        <p:nvSpPr>
          <p:cNvPr id="11" name="TextBox 10">
            <a:extLst>
              <a:ext uri="{FF2B5EF4-FFF2-40B4-BE49-F238E27FC236}">
                <a16:creationId xmlns:a16="http://schemas.microsoft.com/office/drawing/2014/main" id="{FAF282E9-D1BA-AE40-90D9-BDA5E2DFB79D}"/>
              </a:ext>
            </a:extLst>
          </p:cNvPr>
          <p:cNvSpPr txBox="1"/>
          <p:nvPr/>
        </p:nvSpPr>
        <p:spPr>
          <a:xfrm>
            <a:off x="6096000" y="1633268"/>
            <a:ext cx="5129842" cy="3046988"/>
          </a:xfrm>
          <a:prstGeom prst="rect">
            <a:avLst/>
          </a:prstGeom>
          <a:noFill/>
        </p:spPr>
        <p:txBody>
          <a:bodyPr wrap="square" rtlCol="0">
            <a:spAutoFit/>
          </a:bodyPr>
          <a:lstStyle/>
          <a:p>
            <a:r>
              <a:rPr lang="en-US" sz="2000" b="1" dirty="0"/>
              <a:t>Probe what’s been unsaid</a:t>
            </a:r>
          </a:p>
          <a:p>
            <a:pPr marL="285750" indent="-285750">
              <a:buFont typeface="Arial" panose="020B0604020202020204" pitchFamily="34" charset="0"/>
              <a:buChar char="•"/>
            </a:pPr>
            <a:endParaRPr lang="en-US" sz="1600" dirty="0">
              <a:latin typeface="Cousine" panose="02070409020205020404" pitchFamily="49" charset="0"/>
              <a:cs typeface="Cousine" panose="02070409020205020404" pitchFamily="49" charset="0"/>
            </a:endParaRP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Ask for clarification</a:t>
            </a: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Ask about code words/native language</a:t>
            </a: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Ask about emotional cues</a:t>
            </a: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Probe delicately</a:t>
            </a: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Ask for an outsider explanation</a:t>
            </a:r>
          </a:p>
          <a:p>
            <a:pPr marL="285750" indent="-285750">
              <a:spcBef>
                <a:spcPts val="1200"/>
              </a:spcBef>
              <a:buFont typeface="Arial" panose="020B0604020202020204" pitchFamily="34" charset="0"/>
              <a:buChar char="•"/>
            </a:pPr>
            <a:r>
              <a:rPr lang="en-US" sz="1600" dirty="0">
                <a:latin typeface="Cousine" panose="02070409020205020404" pitchFamily="49" charset="0"/>
                <a:cs typeface="Cousine" panose="02070409020205020404" pitchFamily="49" charset="0"/>
              </a:rPr>
              <a:t>Get a tutorial</a:t>
            </a:r>
          </a:p>
        </p:txBody>
      </p:sp>
    </p:spTree>
    <p:extLst>
      <p:ext uri="{BB962C8B-B14F-4D97-AF65-F5344CB8AC3E}">
        <p14:creationId xmlns:p14="http://schemas.microsoft.com/office/powerpoint/2010/main" val="112134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Interviewing Process in Design</a:t>
            </a:r>
          </a:p>
        </p:txBody>
      </p:sp>
      <p:sp>
        <p:nvSpPr>
          <p:cNvPr id="5" name="Text Placeholder 4"/>
          <p:cNvSpPr>
            <a:spLocks noGrp="1"/>
          </p:cNvSpPr>
          <p:nvPr>
            <p:ph type="body" sz="quarter" idx="15"/>
          </p:nvPr>
        </p:nvSpPr>
        <p:spPr/>
        <p:txBody>
          <a:bodyPr/>
          <a:lstStyle/>
          <a:p>
            <a:r>
              <a:rPr lang="en-US" dirty="0"/>
              <a:t>Interviewing 101</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33268"/>
            <a:ext cx="6832121" cy="2862322"/>
          </a:xfrm>
          <a:prstGeom prst="rect">
            <a:avLst/>
          </a:prstGeom>
          <a:noFill/>
        </p:spPr>
        <p:txBody>
          <a:bodyPr wrap="square" rtlCol="0">
            <a:spAutoFit/>
          </a:bodyPr>
          <a:lstStyle/>
          <a:p>
            <a:pPr marL="457200" indent="-457200">
              <a:buFont typeface="+mj-lt"/>
              <a:buAutoNum type="arabicPeriod"/>
            </a:pPr>
            <a:r>
              <a:rPr lang="en-US" sz="2000" dirty="0"/>
              <a:t>Deeply studying people, ideally in their context</a:t>
            </a:r>
          </a:p>
          <a:p>
            <a:pPr marL="457200" indent="-457200">
              <a:buFont typeface="+mj-lt"/>
              <a:buAutoNum type="arabicPeriod"/>
            </a:pPr>
            <a:endParaRPr lang="en-US" sz="2000" dirty="0"/>
          </a:p>
          <a:p>
            <a:pPr marL="457200" indent="-457200">
              <a:buFont typeface="+mj-lt"/>
              <a:buAutoNum type="arabicPeriod"/>
            </a:pPr>
            <a:r>
              <a:rPr lang="en-US" sz="2000" dirty="0"/>
              <a:t>Exploring the meaning behind their behaviors</a:t>
            </a:r>
          </a:p>
          <a:p>
            <a:pPr marL="457200" indent="-457200">
              <a:buFont typeface="+mj-lt"/>
              <a:buAutoNum type="arabicPeriod"/>
            </a:pPr>
            <a:endParaRPr lang="en-US" sz="2000" dirty="0"/>
          </a:p>
          <a:p>
            <a:pPr marL="457200" indent="-457200">
              <a:buFont typeface="+mj-lt"/>
              <a:buAutoNum type="arabicPeriod"/>
            </a:pPr>
            <a:r>
              <a:rPr lang="en-US" sz="2000" dirty="0"/>
              <a:t>Making sense of the data using inference, interpretation, analysis, and synthesis</a:t>
            </a:r>
          </a:p>
          <a:p>
            <a:pPr marL="457200" indent="-457200">
              <a:buFont typeface="+mj-lt"/>
              <a:buAutoNum type="arabicPeriod"/>
            </a:pPr>
            <a:endParaRPr lang="en-US" sz="2000" dirty="0"/>
          </a:p>
          <a:p>
            <a:pPr marL="457200" indent="-457200">
              <a:buFont typeface="+mj-lt"/>
              <a:buAutoNum type="arabicPeriod"/>
            </a:pPr>
            <a:r>
              <a:rPr lang="en-US" sz="2000" dirty="0"/>
              <a:t>Using those insights to point toward a design, service, product, or solution</a:t>
            </a:r>
          </a:p>
        </p:txBody>
      </p:sp>
    </p:spTree>
    <p:extLst>
      <p:ext uri="{BB962C8B-B14F-4D97-AF65-F5344CB8AC3E}">
        <p14:creationId xmlns:p14="http://schemas.microsoft.com/office/powerpoint/2010/main" val="1713755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Ground Rules</a:t>
            </a:r>
          </a:p>
        </p:txBody>
      </p:sp>
      <p:sp>
        <p:nvSpPr>
          <p:cNvPr id="5" name="Text Placeholder 4"/>
          <p:cNvSpPr>
            <a:spLocks noGrp="1"/>
          </p:cNvSpPr>
          <p:nvPr>
            <p:ph type="body" sz="quarter" idx="15"/>
          </p:nvPr>
        </p:nvSpPr>
        <p:spPr/>
        <p:txBody>
          <a:bodyPr/>
          <a:lstStyle/>
          <a:p>
            <a:r>
              <a:rPr lang="en-US" dirty="0"/>
              <a:t>The art of the interview</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33268"/>
            <a:ext cx="6832121" cy="892552"/>
          </a:xfrm>
          <a:prstGeom prst="rect">
            <a:avLst/>
          </a:prstGeom>
          <a:noFill/>
        </p:spPr>
        <p:txBody>
          <a:bodyPr wrap="square" rtlCol="0">
            <a:spAutoFit/>
          </a:bodyPr>
          <a:lstStyle/>
          <a:p>
            <a:r>
              <a:rPr lang="en-US" sz="2000" b="1" dirty="0"/>
              <a:t>Check your worldview at the door</a:t>
            </a:r>
          </a:p>
          <a:p>
            <a:r>
              <a:rPr lang="en-US" sz="1600" dirty="0">
                <a:latin typeface="Cousine" panose="02070409020205020404" pitchFamily="49" charset="0"/>
                <a:cs typeface="Cousine" panose="02070409020205020404" pitchFamily="49" charset="0"/>
              </a:rPr>
              <a:t>Don’t become invested in a particular outcome or expect any set of answers.</a:t>
            </a:r>
          </a:p>
        </p:txBody>
      </p:sp>
      <p:sp>
        <p:nvSpPr>
          <p:cNvPr id="8" name="TextBox 7">
            <a:extLst>
              <a:ext uri="{FF2B5EF4-FFF2-40B4-BE49-F238E27FC236}">
                <a16:creationId xmlns:a16="http://schemas.microsoft.com/office/drawing/2014/main" id="{6BBFF2DA-21D2-3546-9508-24C47C554FBC}"/>
              </a:ext>
            </a:extLst>
          </p:cNvPr>
          <p:cNvSpPr txBox="1"/>
          <p:nvPr/>
        </p:nvSpPr>
        <p:spPr>
          <a:xfrm>
            <a:off x="914400" y="2869784"/>
            <a:ext cx="6832121" cy="1384995"/>
          </a:xfrm>
          <a:prstGeom prst="rect">
            <a:avLst/>
          </a:prstGeom>
          <a:noFill/>
        </p:spPr>
        <p:txBody>
          <a:bodyPr wrap="square" rtlCol="0">
            <a:spAutoFit/>
          </a:bodyPr>
          <a:lstStyle/>
          <a:p>
            <a:r>
              <a:rPr lang="en-US" sz="2000" b="1" dirty="0">
                <a:solidFill>
                  <a:schemeClr val="bg1">
                    <a:lumMod val="85000"/>
                  </a:schemeClr>
                </a:solidFill>
              </a:rPr>
              <a:t>Embrace how other people see the world</a:t>
            </a:r>
          </a:p>
          <a:p>
            <a:r>
              <a:rPr lang="en-US" sz="1600" dirty="0">
                <a:solidFill>
                  <a:schemeClr val="bg1">
                    <a:lumMod val="85000"/>
                  </a:schemeClr>
                </a:solidFill>
                <a:latin typeface="Cousine" panose="02070409020205020404" pitchFamily="49" charset="0"/>
                <a:cs typeface="Cousine" panose="02070409020205020404" pitchFamily="49" charset="0"/>
              </a:rPr>
              <a:t>Instead of asking people to come to you, go where they are. In order to embrace their world, you need to be in it. You will benefit by interviewing them in their own environment.</a:t>
            </a:r>
          </a:p>
        </p:txBody>
      </p:sp>
      <p:sp>
        <p:nvSpPr>
          <p:cNvPr id="9" name="TextBox 8">
            <a:extLst>
              <a:ext uri="{FF2B5EF4-FFF2-40B4-BE49-F238E27FC236}">
                <a16:creationId xmlns:a16="http://schemas.microsoft.com/office/drawing/2014/main" id="{982AFF2D-48CC-9D44-984B-8564A32B3DC2}"/>
              </a:ext>
            </a:extLst>
          </p:cNvPr>
          <p:cNvSpPr txBox="1"/>
          <p:nvPr/>
        </p:nvSpPr>
        <p:spPr>
          <a:xfrm>
            <a:off x="914399" y="4598743"/>
            <a:ext cx="6832121" cy="1384995"/>
          </a:xfrm>
          <a:prstGeom prst="rect">
            <a:avLst/>
          </a:prstGeom>
          <a:noFill/>
        </p:spPr>
        <p:txBody>
          <a:bodyPr wrap="square" rtlCol="0">
            <a:spAutoFit/>
          </a:bodyPr>
          <a:lstStyle/>
          <a:p>
            <a:r>
              <a:rPr lang="en-US" sz="2000" b="1" dirty="0">
                <a:solidFill>
                  <a:schemeClr val="bg1">
                    <a:lumMod val="85000"/>
                  </a:schemeClr>
                </a:solidFill>
              </a:rPr>
              <a:t>Be strategic when building rapport</a:t>
            </a:r>
          </a:p>
          <a:p>
            <a:r>
              <a:rPr lang="en-US" sz="1600" dirty="0">
                <a:solidFill>
                  <a:schemeClr val="bg1">
                    <a:lumMod val="85000"/>
                  </a:schemeClr>
                </a:solidFill>
                <a:latin typeface="Cousine" panose="02070409020205020404" pitchFamily="49" charset="0"/>
                <a:cs typeface="Cousine" panose="02070409020205020404" pitchFamily="49" charset="0"/>
              </a:rPr>
              <a:t>Reach out ahead of the interview. Be selective about talking about yourself. Stay neutral. Reflect questions back to the user. Be aware of your body language.</a:t>
            </a:r>
          </a:p>
        </p:txBody>
      </p:sp>
    </p:spTree>
    <p:extLst>
      <p:ext uri="{BB962C8B-B14F-4D97-AF65-F5344CB8AC3E}">
        <p14:creationId xmlns:p14="http://schemas.microsoft.com/office/powerpoint/2010/main" val="1594783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Ground Rules</a:t>
            </a:r>
          </a:p>
        </p:txBody>
      </p:sp>
      <p:sp>
        <p:nvSpPr>
          <p:cNvPr id="5" name="Text Placeholder 4"/>
          <p:cNvSpPr>
            <a:spLocks noGrp="1"/>
          </p:cNvSpPr>
          <p:nvPr>
            <p:ph type="body" sz="quarter" idx="15"/>
          </p:nvPr>
        </p:nvSpPr>
        <p:spPr/>
        <p:txBody>
          <a:bodyPr/>
          <a:lstStyle/>
          <a:p>
            <a:r>
              <a:rPr lang="en-US" dirty="0"/>
              <a:t>The art of the interview</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33268"/>
            <a:ext cx="6832121" cy="892552"/>
          </a:xfrm>
          <a:prstGeom prst="rect">
            <a:avLst/>
          </a:prstGeom>
          <a:noFill/>
        </p:spPr>
        <p:txBody>
          <a:bodyPr wrap="square" rtlCol="0">
            <a:spAutoFit/>
          </a:bodyPr>
          <a:lstStyle/>
          <a:p>
            <a:r>
              <a:rPr lang="en-US" sz="2000" b="1" dirty="0">
                <a:solidFill>
                  <a:schemeClr val="bg1">
                    <a:lumMod val="85000"/>
                  </a:schemeClr>
                </a:solidFill>
              </a:rPr>
              <a:t>Check your worldview at the door</a:t>
            </a:r>
          </a:p>
          <a:p>
            <a:r>
              <a:rPr lang="en-US" sz="1600" dirty="0">
                <a:solidFill>
                  <a:schemeClr val="bg1">
                    <a:lumMod val="85000"/>
                  </a:schemeClr>
                </a:solidFill>
                <a:latin typeface="Cousine" panose="02070409020205020404" pitchFamily="49" charset="0"/>
                <a:cs typeface="Cousine" panose="02070409020205020404" pitchFamily="49" charset="0"/>
              </a:rPr>
              <a:t>Don’t become invested in a particular outcome or expect any set of answers.</a:t>
            </a:r>
          </a:p>
        </p:txBody>
      </p:sp>
      <p:sp>
        <p:nvSpPr>
          <p:cNvPr id="8" name="TextBox 7">
            <a:extLst>
              <a:ext uri="{FF2B5EF4-FFF2-40B4-BE49-F238E27FC236}">
                <a16:creationId xmlns:a16="http://schemas.microsoft.com/office/drawing/2014/main" id="{6BBFF2DA-21D2-3546-9508-24C47C554FBC}"/>
              </a:ext>
            </a:extLst>
          </p:cNvPr>
          <p:cNvSpPr txBox="1"/>
          <p:nvPr/>
        </p:nvSpPr>
        <p:spPr>
          <a:xfrm>
            <a:off x="914400" y="2869784"/>
            <a:ext cx="6832121" cy="1384995"/>
          </a:xfrm>
          <a:prstGeom prst="rect">
            <a:avLst/>
          </a:prstGeom>
          <a:noFill/>
        </p:spPr>
        <p:txBody>
          <a:bodyPr wrap="square" rtlCol="0">
            <a:spAutoFit/>
          </a:bodyPr>
          <a:lstStyle/>
          <a:p>
            <a:r>
              <a:rPr lang="en-US" sz="2000" b="1" dirty="0"/>
              <a:t>Embrace how other people see the world</a:t>
            </a:r>
          </a:p>
          <a:p>
            <a:r>
              <a:rPr lang="en-US" sz="1600" dirty="0">
                <a:latin typeface="Cousine" panose="02070409020205020404" pitchFamily="49" charset="0"/>
                <a:cs typeface="Cousine" panose="02070409020205020404" pitchFamily="49" charset="0"/>
              </a:rPr>
              <a:t>Instead of asking people to come to you, go where they are. In order to embrace their world, you need to be in it. You will benefit by interviewing them in their own environment.</a:t>
            </a:r>
          </a:p>
        </p:txBody>
      </p:sp>
      <p:sp>
        <p:nvSpPr>
          <p:cNvPr id="9" name="TextBox 8">
            <a:extLst>
              <a:ext uri="{FF2B5EF4-FFF2-40B4-BE49-F238E27FC236}">
                <a16:creationId xmlns:a16="http://schemas.microsoft.com/office/drawing/2014/main" id="{982AFF2D-48CC-9D44-984B-8564A32B3DC2}"/>
              </a:ext>
            </a:extLst>
          </p:cNvPr>
          <p:cNvSpPr txBox="1"/>
          <p:nvPr/>
        </p:nvSpPr>
        <p:spPr>
          <a:xfrm>
            <a:off x="914399" y="4598743"/>
            <a:ext cx="6832121" cy="1384995"/>
          </a:xfrm>
          <a:prstGeom prst="rect">
            <a:avLst/>
          </a:prstGeom>
          <a:noFill/>
        </p:spPr>
        <p:txBody>
          <a:bodyPr wrap="square" rtlCol="0">
            <a:spAutoFit/>
          </a:bodyPr>
          <a:lstStyle/>
          <a:p>
            <a:r>
              <a:rPr lang="en-US" sz="2000" b="1" dirty="0">
                <a:solidFill>
                  <a:schemeClr val="bg1">
                    <a:lumMod val="85000"/>
                  </a:schemeClr>
                </a:solidFill>
              </a:rPr>
              <a:t>Be strategic when building rapport</a:t>
            </a:r>
          </a:p>
          <a:p>
            <a:r>
              <a:rPr lang="en-US" sz="1600" dirty="0">
                <a:solidFill>
                  <a:schemeClr val="bg1">
                    <a:lumMod val="85000"/>
                  </a:schemeClr>
                </a:solidFill>
                <a:latin typeface="Cousine" panose="02070409020205020404" pitchFamily="49" charset="0"/>
                <a:cs typeface="Cousine" panose="02070409020205020404" pitchFamily="49" charset="0"/>
              </a:rPr>
              <a:t>Reach out ahead of the interview. Be selective about talking about yourself. Stay neutral. Reflect questions back to the user. Be aware of your body language.</a:t>
            </a:r>
          </a:p>
        </p:txBody>
      </p:sp>
    </p:spTree>
    <p:extLst>
      <p:ext uri="{BB962C8B-B14F-4D97-AF65-F5344CB8AC3E}">
        <p14:creationId xmlns:p14="http://schemas.microsoft.com/office/powerpoint/2010/main" val="280963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Schedule</a:t>
            </a:r>
          </a:p>
        </p:txBody>
      </p:sp>
      <p:sp>
        <p:nvSpPr>
          <p:cNvPr id="37" name="TextBox 36"/>
          <p:cNvSpPr txBox="1"/>
          <p:nvPr/>
        </p:nvSpPr>
        <p:spPr>
          <a:xfrm>
            <a:off x="6341608" y="737373"/>
            <a:ext cx="356713" cy="461665"/>
          </a:xfrm>
          <a:prstGeom prst="rect">
            <a:avLst/>
          </a:prstGeom>
          <a:noFill/>
        </p:spPr>
        <p:txBody>
          <a:bodyPr wrap="none" rtlCol="0">
            <a:noAutofit/>
          </a:bodyPr>
          <a:lstStyle/>
          <a:p>
            <a:pPr algn="r"/>
            <a:r>
              <a:rPr lang="en-US" sz="2400" dirty="0">
                <a:solidFill>
                  <a:srgbClr val="000000"/>
                </a:solidFill>
                <a:latin typeface="Chronicle Display Black" charset="0"/>
                <a:ea typeface="Chronicle Display Black" charset="0"/>
                <a:cs typeface="Chronicle Display Black" charset="0"/>
              </a:rPr>
              <a:t>1</a:t>
            </a:r>
          </a:p>
        </p:txBody>
      </p:sp>
      <p:sp>
        <p:nvSpPr>
          <p:cNvPr id="38" name="TextBox 37"/>
          <p:cNvSpPr txBox="1"/>
          <p:nvPr/>
        </p:nvSpPr>
        <p:spPr>
          <a:xfrm>
            <a:off x="6330220" y="1498755"/>
            <a:ext cx="368101" cy="461665"/>
          </a:xfrm>
          <a:prstGeom prst="rect">
            <a:avLst/>
          </a:prstGeom>
          <a:noFill/>
        </p:spPr>
        <p:txBody>
          <a:bodyPr wrap="none" rtlCol="0">
            <a:noAutofit/>
          </a:bodyPr>
          <a:lstStyle/>
          <a:p>
            <a:pPr algn="r"/>
            <a:r>
              <a:rPr lang="en-US" sz="2400" dirty="0">
                <a:solidFill>
                  <a:srgbClr val="000000"/>
                </a:solidFill>
                <a:latin typeface="Chronicle Display Black" charset="0"/>
                <a:ea typeface="Chronicle Display Black" charset="0"/>
                <a:cs typeface="Chronicle Display Black" charset="0"/>
              </a:rPr>
              <a:t>2</a:t>
            </a:r>
          </a:p>
        </p:txBody>
      </p:sp>
      <p:sp>
        <p:nvSpPr>
          <p:cNvPr id="39" name="TextBox 38"/>
          <p:cNvSpPr txBox="1"/>
          <p:nvPr/>
        </p:nvSpPr>
        <p:spPr>
          <a:xfrm>
            <a:off x="6882283" y="835156"/>
            <a:ext cx="2922436" cy="461665"/>
          </a:xfrm>
          <a:prstGeom prst="rect">
            <a:avLst/>
          </a:prstGeom>
          <a:noFill/>
        </p:spPr>
        <p:txBody>
          <a:bodyPr wrap="square" rtlCol="0">
            <a:noAutofit/>
          </a:bodyPr>
          <a:lstStyle/>
          <a:p>
            <a:pPr>
              <a:lnSpc>
                <a:spcPct val="85000"/>
              </a:lnSpc>
            </a:pPr>
            <a:r>
              <a:rPr lang="en-US" sz="2000" b="1" dirty="0">
                <a:solidFill>
                  <a:srgbClr val="000000"/>
                </a:solidFill>
                <a:ea typeface="Chronicle Display Black" charset="0"/>
                <a:cs typeface="Chronicle Display Black" charset="0"/>
              </a:rPr>
              <a:t>What is Empathy?</a:t>
            </a:r>
          </a:p>
        </p:txBody>
      </p:sp>
      <p:sp>
        <p:nvSpPr>
          <p:cNvPr id="40" name="TextBox 39"/>
          <p:cNvSpPr txBox="1"/>
          <p:nvPr/>
        </p:nvSpPr>
        <p:spPr>
          <a:xfrm>
            <a:off x="6882283" y="1597967"/>
            <a:ext cx="3578284" cy="461665"/>
          </a:xfrm>
          <a:prstGeom prst="rect">
            <a:avLst/>
          </a:prstGeom>
          <a:noFill/>
        </p:spPr>
        <p:txBody>
          <a:bodyPr wrap="square" rtlCol="0">
            <a:noAutofit/>
          </a:bodyPr>
          <a:lstStyle/>
          <a:p>
            <a:pPr>
              <a:lnSpc>
                <a:spcPct val="85000"/>
              </a:lnSpc>
            </a:pPr>
            <a:r>
              <a:rPr lang="en-US" sz="2000" b="1" dirty="0">
                <a:solidFill>
                  <a:srgbClr val="000000"/>
                </a:solidFill>
              </a:rPr>
              <a:t>Interviewing 101</a:t>
            </a:r>
          </a:p>
        </p:txBody>
      </p:sp>
      <p:sp>
        <p:nvSpPr>
          <p:cNvPr id="41" name="TextBox 40"/>
          <p:cNvSpPr txBox="1"/>
          <p:nvPr/>
        </p:nvSpPr>
        <p:spPr>
          <a:xfrm>
            <a:off x="6330220" y="2258242"/>
            <a:ext cx="368101" cy="461665"/>
          </a:xfrm>
          <a:prstGeom prst="rect">
            <a:avLst/>
          </a:prstGeom>
          <a:noFill/>
        </p:spPr>
        <p:txBody>
          <a:bodyPr wrap="none" rtlCol="0">
            <a:noAutofit/>
          </a:bodyPr>
          <a:lstStyle/>
          <a:p>
            <a:pPr algn="r"/>
            <a:r>
              <a:rPr lang="en-US" sz="2400" dirty="0">
                <a:solidFill>
                  <a:srgbClr val="000000"/>
                </a:solidFill>
                <a:latin typeface="Chronicle Display Black" charset="0"/>
                <a:ea typeface="Chronicle Display Black" charset="0"/>
                <a:cs typeface="Chronicle Display Black" charset="0"/>
              </a:rPr>
              <a:t>3</a:t>
            </a:r>
          </a:p>
        </p:txBody>
      </p:sp>
      <p:sp>
        <p:nvSpPr>
          <p:cNvPr id="42" name="TextBox 41"/>
          <p:cNvSpPr txBox="1"/>
          <p:nvPr/>
        </p:nvSpPr>
        <p:spPr>
          <a:xfrm>
            <a:off x="6882283" y="2360778"/>
            <a:ext cx="3347390" cy="461665"/>
          </a:xfrm>
          <a:prstGeom prst="rect">
            <a:avLst/>
          </a:prstGeom>
          <a:noFill/>
        </p:spPr>
        <p:txBody>
          <a:bodyPr wrap="square" rtlCol="0">
            <a:noAutofit/>
          </a:bodyPr>
          <a:lstStyle/>
          <a:p>
            <a:pPr>
              <a:lnSpc>
                <a:spcPct val="85000"/>
              </a:lnSpc>
            </a:pPr>
            <a:r>
              <a:rPr lang="en-US" sz="2000" b="1" dirty="0">
                <a:solidFill>
                  <a:srgbClr val="000000"/>
                </a:solidFill>
              </a:rPr>
              <a:t>The Art of the Interview</a:t>
            </a:r>
          </a:p>
        </p:txBody>
      </p:sp>
      <p:sp>
        <p:nvSpPr>
          <p:cNvPr id="43" name="TextBox 42"/>
          <p:cNvSpPr txBox="1"/>
          <p:nvPr/>
        </p:nvSpPr>
        <p:spPr>
          <a:xfrm>
            <a:off x="6330220" y="3069135"/>
            <a:ext cx="368101" cy="461665"/>
          </a:xfrm>
          <a:prstGeom prst="rect">
            <a:avLst/>
          </a:prstGeom>
          <a:noFill/>
        </p:spPr>
        <p:txBody>
          <a:bodyPr wrap="none" rtlCol="0">
            <a:noAutofit/>
          </a:bodyPr>
          <a:lstStyle/>
          <a:p>
            <a:pPr algn="r"/>
            <a:r>
              <a:rPr lang="en-US" sz="2400" dirty="0">
                <a:solidFill>
                  <a:srgbClr val="000000"/>
                </a:solidFill>
                <a:latin typeface="Chronicle Display Black" charset="0"/>
                <a:ea typeface="Chronicle Display Black" charset="0"/>
                <a:cs typeface="Chronicle Display Black" charset="0"/>
              </a:rPr>
              <a:t>4</a:t>
            </a:r>
          </a:p>
        </p:txBody>
      </p:sp>
      <p:sp>
        <p:nvSpPr>
          <p:cNvPr id="44" name="TextBox 43"/>
          <p:cNvSpPr txBox="1"/>
          <p:nvPr/>
        </p:nvSpPr>
        <p:spPr>
          <a:xfrm>
            <a:off x="6882283" y="3156982"/>
            <a:ext cx="2922436" cy="461665"/>
          </a:xfrm>
          <a:prstGeom prst="rect">
            <a:avLst/>
          </a:prstGeom>
          <a:noFill/>
        </p:spPr>
        <p:txBody>
          <a:bodyPr wrap="square" rtlCol="0">
            <a:noAutofit/>
          </a:bodyPr>
          <a:lstStyle/>
          <a:p>
            <a:pPr>
              <a:lnSpc>
                <a:spcPct val="85000"/>
              </a:lnSpc>
            </a:pPr>
            <a:r>
              <a:rPr lang="en-US" sz="2000" b="1" dirty="0">
                <a:solidFill>
                  <a:srgbClr val="000000"/>
                </a:solidFill>
              </a:rPr>
              <a:t>Workshop</a:t>
            </a:r>
          </a:p>
        </p:txBody>
      </p:sp>
    </p:spTree>
    <p:extLst>
      <p:ext uri="{BB962C8B-B14F-4D97-AF65-F5344CB8AC3E}">
        <p14:creationId xmlns:p14="http://schemas.microsoft.com/office/powerpoint/2010/main" val="1272107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Ground Rules</a:t>
            </a:r>
          </a:p>
        </p:txBody>
      </p:sp>
      <p:sp>
        <p:nvSpPr>
          <p:cNvPr id="5" name="Text Placeholder 4"/>
          <p:cNvSpPr>
            <a:spLocks noGrp="1"/>
          </p:cNvSpPr>
          <p:nvPr>
            <p:ph type="body" sz="quarter" idx="15"/>
          </p:nvPr>
        </p:nvSpPr>
        <p:spPr/>
        <p:txBody>
          <a:bodyPr/>
          <a:lstStyle/>
          <a:p>
            <a:r>
              <a:rPr lang="en-US" dirty="0"/>
              <a:t>The art of the interview</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33268"/>
            <a:ext cx="6832121" cy="892552"/>
          </a:xfrm>
          <a:prstGeom prst="rect">
            <a:avLst/>
          </a:prstGeom>
          <a:noFill/>
        </p:spPr>
        <p:txBody>
          <a:bodyPr wrap="square" rtlCol="0">
            <a:spAutoFit/>
          </a:bodyPr>
          <a:lstStyle/>
          <a:p>
            <a:r>
              <a:rPr lang="en-US" sz="2000" b="1" dirty="0">
                <a:solidFill>
                  <a:schemeClr val="bg1">
                    <a:lumMod val="85000"/>
                  </a:schemeClr>
                </a:solidFill>
              </a:rPr>
              <a:t>Check your worldview at the door</a:t>
            </a:r>
          </a:p>
          <a:p>
            <a:r>
              <a:rPr lang="en-US" sz="1600" dirty="0">
                <a:solidFill>
                  <a:schemeClr val="bg1">
                    <a:lumMod val="85000"/>
                  </a:schemeClr>
                </a:solidFill>
                <a:latin typeface="Cousine" panose="02070409020205020404" pitchFamily="49" charset="0"/>
                <a:cs typeface="Cousine" panose="02070409020205020404" pitchFamily="49" charset="0"/>
              </a:rPr>
              <a:t>Don’t become invested in a particular outcome or expect any set of answers.</a:t>
            </a:r>
          </a:p>
        </p:txBody>
      </p:sp>
      <p:sp>
        <p:nvSpPr>
          <p:cNvPr id="8" name="TextBox 7">
            <a:extLst>
              <a:ext uri="{FF2B5EF4-FFF2-40B4-BE49-F238E27FC236}">
                <a16:creationId xmlns:a16="http://schemas.microsoft.com/office/drawing/2014/main" id="{6BBFF2DA-21D2-3546-9508-24C47C554FBC}"/>
              </a:ext>
            </a:extLst>
          </p:cNvPr>
          <p:cNvSpPr txBox="1"/>
          <p:nvPr/>
        </p:nvSpPr>
        <p:spPr>
          <a:xfrm>
            <a:off x="914400" y="2869784"/>
            <a:ext cx="6832121" cy="1384995"/>
          </a:xfrm>
          <a:prstGeom prst="rect">
            <a:avLst/>
          </a:prstGeom>
          <a:noFill/>
        </p:spPr>
        <p:txBody>
          <a:bodyPr wrap="square" rtlCol="0">
            <a:spAutoFit/>
          </a:bodyPr>
          <a:lstStyle/>
          <a:p>
            <a:r>
              <a:rPr lang="en-US" sz="2000" b="1" dirty="0">
                <a:solidFill>
                  <a:schemeClr val="bg1">
                    <a:lumMod val="85000"/>
                  </a:schemeClr>
                </a:solidFill>
              </a:rPr>
              <a:t>Embrace how other people see the world</a:t>
            </a:r>
          </a:p>
          <a:p>
            <a:r>
              <a:rPr lang="en-US" sz="1600" dirty="0">
                <a:solidFill>
                  <a:schemeClr val="bg1">
                    <a:lumMod val="85000"/>
                  </a:schemeClr>
                </a:solidFill>
                <a:latin typeface="Cousine" panose="02070409020205020404" pitchFamily="49" charset="0"/>
                <a:cs typeface="Cousine" panose="02070409020205020404" pitchFamily="49" charset="0"/>
              </a:rPr>
              <a:t>Instead of asking people to come to you, go where they are. In order to embrace their world, you need to be in it. You will benefit by interviewing them in their own environment.</a:t>
            </a:r>
          </a:p>
        </p:txBody>
      </p:sp>
      <p:sp>
        <p:nvSpPr>
          <p:cNvPr id="9" name="TextBox 8">
            <a:extLst>
              <a:ext uri="{FF2B5EF4-FFF2-40B4-BE49-F238E27FC236}">
                <a16:creationId xmlns:a16="http://schemas.microsoft.com/office/drawing/2014/main" id="{982AFF2D-48CC-9D44-984B-8564A32B3DC2}"/>
              </a:ext>
            </a:extLst>
          </p:cNvPr>
          <p:cNvSpPr txBox="1"/>
          <p:nvPr/>
        </p:nvSpPr>
        <p:spPr>
          <a:xfrm>
            <a:off x="914399" y="4598743"/>
            <a:ext cx="6832121" cy="1384995"/>
          </a:xfrm>
          <a:prstGeom prst="rect">
            <a:avLst/>
          </a:prstGeom>
          <a:noFill/>
        </p:spPr>
        <p:txBody>
          <a:bodyPr wrap="square" rtlCol="0">
            <a:spAutoFit/>
          </a:bodyPr>
          <a:lstStyle/>
          <a:p>
            <a:r>
              <a:rPr lang="en-US" sz="2000" b="1" dirty="0"/>
              <a:t>Be strategic when building rapport</a:t>
            </a:r>
          </a:p>
          <a:p>
            <a:r>
              <a:rPr lang="en-US" sz="1600" dirty="0">
                <a:latin typeface="Cousine" panose="02070409020205020404" pitchFamily="49" charset="0"/>
                <a:cs typeface="Cousine" panose="02070409020205020404" pitchFamily="49" charset="0"/>
              </a:rPr>
              <a:t>Reach out ahead of the interview. Be selective about talking about yourself. Stay neutral. Reflect questions back to the user. Be aware of your body language.</a:t>
            </a:r>
          </a:p>
        </p:txBody>
      </p:sp>
    </p:spTree>
    <p:extLst>
      <p:ext uri="{BB962C8B-B14F-4D97-AF65-F5344CB8AC3E}">
        <p14:creationId xmlns:p14="http://schemas.microsoft.com/office/powerpoint/2010/main" val="429174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C63578F-E83E-7540-9E91-9CA731A8866B}"/>
              </a:ext>
            </a:extLst>
          </p:cNvPr>
          <p:cNvSpPr/>
          <p:nvPr/>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914400" y="694944"/>
            <a:ext cx="3922143" cy="594360"/>
          </a:xfrm>
        </p:spPr>
        <p:txBody>
          <a:bodyPr/>
          <a:lstStyle/>
          <a:p>
            <a:r>
              <a:rPr lang="en-US" dirty="0"/>
              <a:t>Cognitive Empathy</a:t>
            </a:r>
          </a:p>
        </p:txBody>
      </p:sp>
      <p:sp>
        <p:nvSpPr>
          <p:cNvPr id="5" name="Text Placeholder 4"/>
          <p:cNvSpPr>
            <a:spLocks noGrp="1"/>
          </p:cNvSpPr>
          <p:nvPr>
            <p:ph type="body" sz="quarter" idx="15"/>
          </p:nvPr>
        </p:nvSpPr>
        <p:spPr/>
        <p:txBody>
          <a:bodyPr/>
          <a:lstStyle/>
          <a:p>
            <a:r>
              <a:rPr lang="en-US" dirty="0"/>
              <a:t>What is empathy?</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27517"/>
            <a:ext cx="3922143" cy="2554545"/>
          </a:xfrm>
          <a:prstGeom prst="rect">
            <a:avLst/>
          </a:prstGeom>
          <a:noFill/>
        </p:spPr>
        <p:txBody>
          <a:bodyPr wrap="square" rtlCol="0">
            <a:spAutoFit/>
          </a:bodyPr>
          <a:lstStyle/>
          <a:p>
            <a:r>
              <a:rPr lang="en-US" sz="3200" dirty="0"/>
              <a:t>Understanding what went on in someone’s head as they worked towards something</a:t>
            </a:r>
          </a:p>
        </p:txBody>
      </p:sp>
      <p:sp>
        <p:nvSpPr>
          <p:cNvPr id="8" name="TextBox 7">
            <a:extLst>
              <a:ext uri="{FF2B5EF4-FFF2-40B4-BE49-F238E27FC236}">
                <a16:creationId xmlns:a16="http://schemas.microsoft.com/office/drawing/2014/main" id="{09501E70-1CE7-7445-8C94-BFEF9B8055B3}"/>
              </a:ext>
            </a:extLst>
          </p:cNvPr>
          <p:cNvSpPr txBox="1"/>
          <p:nvPr/>
        </p:nvSpPr>
        <p:spPr>
          <a:xfrm>
            <a:off x="6921261" y="1627517"/>
            <a:ext cx="4445479" cy="1569660"/>
          </a:xfrm>
          <a:prstGeom prst="rect">
            <a:avLst/>
          </a:prstGeom>
          <a:noFill/>
        </p:spPr>
        <p:txBody>
          <a:bodyPr wrap="square" rtlCol="0">
            <a:spAutoFit/>
          </a:bodyPr>
          <a:lstStyle/>
          <a:p>
            <a:r>
              <a:rPr lang="en-US" sz="3200" dirty="0">
                <a:solidFill>
                  <a:schemeClr val="bg1"/>
                </a:solidFill>
              </a:rPr>
              <a:t>Feeling the same emotion that another person is feeling</a:t>
            </a:r>
          </a:p>
        </p:txBody>
      </p:sp>
      <p:sp>
        <p:nvSpPr>
          <p:cNvPr id="9" name="Title 1">
            <a:extLst>
              <a:ext uri="{FF2B5EF4-FFF2-40B4-BE49-F238E27FC236}">
                <a16:creationId xmlns:a16="http://schemas.microsoft.com/office/drawing/2014/main" id="{1687543D-9CCA-ED4D-8911-1DBE6B49B22A}"/>
              </a:ext>
            </a:extLst>
          </p:cNvPr>
          <p:cNvSpPr txBox="1">
            <a:spLocks/>
          </p:cNvSpPr>
          <p:nvPr/>
        </p:nvSpPr>
        <p:spPr>
          <a:xfrm>
            <a:off x="6921260" y="694944"/>
            <a:ext cx="444548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solidFill>
                  <a:schemeClr val="bg1"/>
                </a:solidFill>
              </a:rPr>
              <a:t>Emotional Empathy</a:t>
            </a:r>
          </a:p>
        </p:txBody>
      </p:sp>
    </p:spTree>
    <p:extLst>
      <p:ext uri="{BB962C8B-B14F-4D97-AF65-F5344CB8AC3E}">
        <p14:creationId xmlns:p14="http://schemas.microsoft.com/office/powerpoint/2010/main" val="393174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C63578F-E83E-7540-9E91-9CA731A8866B}"/>
              </a:ext>
            </a:extLst>
          </p:cNvPr>
          <p:cNvSpPr/>
          <p:nvPr/>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914400" y="694944"/>
            <a:ext cx="3922143" cy="594360"/>
          </a:xfrm>
        </p:spPr>
        <p:txBody>
          <a:bodyPr/>
          <a:lstStyle/>
          <a:p>
            <a:r>
              <a:rPr lang="en-US" dirty="0"/>
              <a:t>Cognitive Empathy</a:t>
            </a:r>
          </a:p>
        </p:txBody>
      </p:sp>
      <p:sp>
        <p:nvSpPr>
          <p:cNvPr id="5" name="Text Placeholder 4"/>
          <p:cNvSpPr>
            <a:spLocks noGrp="1"/>
          </p:cNvSpPr>
          <p:nvPr>
            <p:ph type="body" sz="quarter" idx="15"/>
          </p:nvPr>
        </p:nvSpPr>
        <p:spPr/>
        <p:txBody>
          <a:bodyPr/>
          <a:lstStyle/>
          <a:p>
            <a:r>
              <a:rPr lang="en-US" dirty="0"/>
              <a:t>What is empathy?</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27517"/>
            <a:ext cx="3922143" cy="3046988"/>
          </a:xfrm>
          <a:prstGeom prst="rect">
            <a:avLst/>
          </a:prstGeom>
          <a:noFill/>
        </p:spPr>
        <p:txBody>
          <a:bodyPr wrap="square" rtlCol="0">
            <a:spAutoFit/>
          </a:bodyPr>
          <a:lstStyle/>
          <a:p>
            <a:r>
              <a:rPr lang="en-US" sz="3200" dirty="0"/>
              <a:t>Asking about the last time someone did something, and listening to the what, why, how, and when</a:t>
            </a:r>
          </a:p>
        </p:txBody>
      </p:sp>
      <p:sp>
        <p:nvSpPr>
          <p:cNvPr id="8" name="TextBox 7">
            <a:extLst>
              <a:ext uri="{FF2B5EF4-FFF2-40B4-BE49-F238E27FC236}">
                <a16:creationId xmlns:a16="http://schemas.microsoft.com/office/drawing/2014/main" id="{09501E70-1CE7-7445-8C94-BFEF9B8055B3}"/>
              </a:ext>
            </a:extLst>
          </p:cNvPr>
          <p:cNvSpPr txBox="1"/>
          <p:nvPr/>
        </p:nvSpPr>
        <p:spPr>
          <a:xfrm>
            <a:off x="6921261" y="1627517"/>
            <a:ext cx="4445479" cy="3046988"/>
          </a:xfrm>
          <a:prstGeom prst="rect">
            <a:avLst/>
          </a:prstGeom>
          <a:noFill/>
        </p:spPr>
        <p:txBody>
          <a:bodyPr wrap="square" rtlCol="0">
            <a:spAutoFit/>
          </a:bodyPr>
          <a:lstStyle/>
          <a:p>
            <a:r>
              <a:rPr lang="en-US" sz="3200" dirty="0">
                <a:solidFill>
                  <a:schemeClr val="bg1"/>
                </a:solidFill>
              </a:rPr>
              <a:t>That heart warming feeling when your friend gets married</a:t>
            </a:r>
          </a:p>
          <a:p>
            <a:endParaRPr lang="en-US" sz="3200" dirty="0">
              <a:solidFill>
                <a:schemeClr val="bg1"/>
              </a:solidFill>
            </a:endParaRPr>
          </a:p>
          <a:p>
            <a:r>
              <a:rPr lang="en-US" sz="3200" dirty="0">
                <a:solidFill>
                  <a:schemeClr val="bg1"/>
                </a:solidFill>
              </a:rPr>
              <a:t>Crying during a scene in a movie</a:t>
            </a:r>
          </a:p>
        </p:txBody>
      </p:sp>
      <p:sp>
        <p:nvSpPr>
          <p:cNvPr id="9" name="Title 1">
            <a:extLst>
              <a:ext uri="{FF2B5EF4-FFF2-40B4-BE49-F238E27FC236}">
                <a16:creationId xmlns:a16="http://schemas.microsoft.com/office/drawing/2014/main" id="{1687543D-9CCA-ED4D-8911-1DBE6B49B22A}"/>
              </a:ext>
            </a:extLst>
          </p:cNvPr>
          <p:cNvSpPr txBox="1">
            <a:spLocks/>
          </p:cNvSpPr>
          <p:nvPr/>
        </p:nvSpPr>
        <p:spPr>
          <a:xfrm>
            <a:off x="6921260" y="694944"/>
            <a:ext cx="444548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solidFill>
                  <a:schemeClr val="bg1"/>
                </a:solidFill>
              </a:rPr>
              <a:t>Emotional Empathy</a:t>
            </a:r>
          </a:p>
        </p:txBody>
      </p:sp>
    </p:spTree>
    <p:extLst>
      <p:ext uri="{BB962C8B-B14F-4D97-AF65-F5344CB8AC3E}">
        <p14:creationId xmlns:p14="http://schemas.microsoft.com/office/powerpoint/2010/main" val="423962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C63578F-E83E-7540-9E91-9CA731A8866B}"/>
              </a:ext>
            </a:extLst>
          </p:cNvPr>
          <p:cNvSpPr/>
          <p:nvPr/>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914400" y="694944"/>
            <a:ext cx="3922143" cy="594360"/>
          </a:xfrm>
        </p:spPr>
        <p:txBody>
          <a:bodyPr/>
          <a:lstStyle/>
          <a:p>
            <a:r>
              <a:rPr lang="en-US" dirty="0"/>
              <a:t>Cognitive Empathy</a:t>
            </a:r>
          </a:p>
        </p:txBody>
      </p:sp>
      <p:sp>
        <p:nvSpPr>
          <p:cNvPr id="5" name="Text Placeholder 4"/>
          <p:cNvSpPr>
            <a:spLocks noGrp="1"/>
          </p:cNvSpPr>
          <p:nvPr>
            <p:ph type="body" sz="quarter" idx="15"/>
          </p:nvPr>
        </p:nvSpPr>
        <p:spPr/>
        <p:txBody>
          <a:bodyPr/>
          <a:lstStyle/>
          <a:p>
            <a:r>
              <a:rPr lang="en-US" dirty="0"/>
              <a:t>What is empathy?</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27517"/>
            <a:ext cx="3922143" cy="1569660"/>
          </a:xfrm>
          <a:prstGeom prst="rect">
            <a:avLst/>
          </a:prstGeom>
          <a:noFill/>
        </p:spPr>
        <p:txBody>
          <a:bodyPr wrap="square" rtlCol="0">
            <a:spAutoFit/>
          </a:bodyPr>
          <a:lstStyle/>
          <a:p>
            <a:r>
              <a:rPr lang="en-US" sz="3200" dirty="0"/>
              <a:t>Viable in work, specific, and replicable</a:t>
            </a:r>
          </a:p>
        </p:txBody>
      </p:sp>
      <p:sp>
        <p:nvSpPr>
          <p:cNvPr id="8" name="TextBox 7">
            <a:extLst>
              <a:ext uri="{FF2B5EF4-FFF2-40B4-BE49-F238E27FC236}">
                <a16:creationId xmlns:a16="http://schemas.microsoft.com/office/drawing/2014/main" id="{09501E70-1CE7-7445-8C94-BFEF9B8055B3}"/>
              </a:ext>
            </a:extLst>
          </p:cNvPr>
          <p:cNvSpPr txBox="1"/>
          <p:nvPr/>
        </p:nvSpPr>
        <p:spPr>
          <a:xfrm>
            <a:off x="6921261" y="1627517"/>
            <a:ext cx="4445479" cy="1569660"/>
          </a:xfrm>
          <a:prstGeom prst="rect">
            <a:avLst/>
          </a:prstGeom>
          <a:noFill/>
        </p:spPr>
        <p:txBody>
          <a:bodyPr wrap="square" rtlCol="0">
            <a:spAutoFit/>
          </a:bodyPr>
          <a:lstStyle/>
          <a:p>
            <a:r>
              <a:rPr lang="en-US" sz="3200" dirty="0">
                <a:solidFill>
                  <a:schemeClr val="bg1"/>
                </a:solidFill>
              </a:rPr>
              <a:t>Not reliably replicable, directs attention without thought</a:t>
            </a:r>
          </a:p>
        </p:txBody>
      </p:sp>
      <p:sp>
        <p:nvSpPr>
          <p:cNvPr id="9" name="Title 1">
            <a:extLst>
              <a:ext uri="{FF2B5EF4-FFF2-40B4-BE49-F238E27FC236}">
                <a16:creationId xmlns:a16="http://schemas.microsoft.com/office/drawing/2014/main" id="{1687543D-9CCA-ED4D-8911-1DBE6B49B22A}"/>
              </a:ext>
            </a:extLst>
          </p:cNvPr>
          <p:cNvSpPr txBox="1">
            <a:spLocks/>
          </p:cNvSpPr>
          <p:nvPr/>
        </p:nvSpPr>
        <p:spPr>
          <a:xfrm>
            <a:off x="6921260" y="694944"/>
            <a:ext cx="444548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solidFill>
                  <a:schemeClr val="bg1"/>
                </a:solidFill>
              </a:rPr>
              <a:t>Emotional Empathy</a:t>
            </a:r>
          </a:p>
        </p:txBody>
      </p:sp>
    </p:spTree>
    <p:extLst>
      <p:ext uri="{BB962C8B-B14F-4D97-AF65-F5344CB8AC3E}">
        <p14:creationId xmlns:p14="http://schemas.microsoft.com/office/powerpoint/2010/main" val="285438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338204" cy="594360"/>
          </a:xfrm>
        </p:spPr>
        <p:txBody>
          <a:bodyPr/>
          <a:lstStyle/>
          <a:p>
            <a:r>
              <a:rPr lang="en-US" dirty="0"/>
              <a:t>Building Cognitive Empathy</a:t>
            </a:r>
          </a:p>
        </p:txBody>
      </p:sp>
      <p:sp>
        <p:nvSpPr>
          <p:cNvPr id="5" name="Text Placeholder 4"/>
          <p:cNvSpPr>
            <a:spLocks noGrp="1"/>
          </p:cNvSpPr>
          <p:nvPr>
            <p:ph type="body" sz="quarter" idx="15"/>
          </p:nvPr>
        </p:nvSpPr>
        <p:spPr/>
        <p:txBody>
          <a:bodyPr/>
          <a:lstStyle/>
          <a:p>
            <a:r>
              <a:rPr lang="en-US" dirty="0"/>
              <a:t>What is empathy?</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27517"/>
            <a:ext cx="6234023" cy="3046988"/>
          </a:xfrm>
          <a:prstGeom prst="rect">
            <a:avLst/>
          </a:prstGeom>
          <a:noFill/>
        </p:spPr>
        <p:txBody>
          <a:bodyPr wrap="square" rtlCol="0">
            <a:spAutoFit/>
          </a:bodyPr>
          <a:lstStyle/>
          <a:p>
            <a:r>
              <a:rPr lang="en-US" sz="3200" dirty="0"/>
              <a:t>We can build cognitive empathy by listening </a:t>
            </a:r>
            <a:r>
              <a:rPr lang="en-US" sz="3200" b="1" dirty="0"/>
              <a:t>neutrally</a:t>
            </a:r>
            <a:r>
              <a:rPr lang="en-US" sz="3200" dirty="0"/>
              <a:t> and </a:t>
            </a:r>
            <a:r>
              <a:rPr lang="en-US" sz="3200" b="1" dirty="0"/>
              <a:t>holistically </a:t>
            </a:r>
            <a:r>
              <a:rPr lang="en-US" sz="3200" dirty="0"/>
              <a:t>to our users.</a:t>
            </a:r>
          </a:p>
          <a:p>
            <a:endParaRPr lang="en-US" sz="3200" dirty="0"/>
          </a:p>
          <a:p>
            <a:r>
              <a:rPr lang="en-US" sz="3200" dirty="0"/>
              <a:t>One method to do so is the </a:t>
            </a:r>
            <a:r>
              <a:rPr lang="en-US" sz="3200" b="1" dirty="0"/>
              <a:t>user</a:t>
            </a:r>
            <a:r>
              <a:rPr lang="en-US" sz="3200" dirty="0"/>
              <a:t> </a:t>
            </a:r>
            <a:r>
              <a:rPr lang="en-US" sz="3200" b="1" dirty="0"/>
              <a:t>interview</a:t>
            </a:r>
            <a:r>
              <a:rPr lang="en-US" sz="3200" dirty="0"/>
              <a:t>.  </a:t>
            </a:r>
          </a:p>
        </p:txBody>
      </p:sp>
    </p:spTree>
    <p:extLst>
      <p:ext uri="{BB962C8B-B14F-4D97-AF65-F5344CB8AC3E}">
        <p14:creationId xmlns:p14="http://schemas.microsoft.com/office/powerpoint/2010/main" val="328384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Interviewing 101</a:t>
            </a:r>
          </a:p>
        </p:txBody>
      </p:sp>
      <p:sp>
        <p:nvSpPr>
          <p:cNvPr id="5" name="Text Placeholder 4"/>
          <p:cNvSpPr>
            <a:spLocks noGrp="1"/>
          </p:cNvSpPr>
          <p:nvPr>
            <p:ph type="body" sz="quarter" idx="15"/>
          </p:nvPr>
        </p:nvSpPr>
        <p:spPr/>
        <p:txBody>
          <a:bodyPr/>
          <a:lstStyle/>
          <a:p>
            <a:r>
              <a:rPr lang="en-US" dirty="0"/>
              <a:t>Interviewing 101</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27517"/>
            <a:ext cx="7435970" cy="3539430"/>
          </a:xfrm>
          <a:prstGeom prst="rect">
            <a:avLst/>
          </a:prstGeom>
          <a:noFill/>
        </p:spPr>
        <p:txBody>
          <a:bodyPr wrap="square" rtlCol="0">
            <a:spAutoFit/>
          </a:bodyPr>
          <a:lstStyle/>
          <a:p>
            <a:r>
              <a:rPr lang="en-US" sz="3200" dirty="0"/>
              <a:t>Interviewing is not the same </a:t>
            </a:r>
            <a:br>
              <a:rPr lang="en-US" sz="3200" dirty="0"/>
            </a:br>
            <a:r>
              <a:rPr lang="en-US" sz="3200" dirty="0"/>
              <a:t>thing as talking.</a:t>
            </a:r>
          </a:p>
          <a:p>
            <a:endParaRPr lang="en-US" sz="3200" dirty="0"/>
          </a:p>
          <a:p>
            <a:r>
              <a:rPr lang="en-US" sz="3200" b="1" dirty="0"/>
              <a:t>Interviewing</a:t>
            </a:r>
            <a:r>
              <a:rPr lang="en-US" sz="3200" dirty="0"/>
              <a:t> </a:t>
            </a:r>
            <a:r>
              <a:rPr lang="en-US" sz="3200" b="1" dirty="0"/>
              <a:t>is a skill</a:t>
            </a:r>
            <a:r>
              <a:rPr lang="en-US" sz="3200" dirty="0"/>
              <a:t> </a:t>
            </a:r>
            <a:r>
              <a:rPr lang="en-US" sz="3200" b="1" dirty="0"/>
              <a:t>that requires deliberate and</a:t>
            </a:r>
            <a:r>
              <a:rPr lang="en-US" sz="3200" dirty="0"/>
              <a:t> </a:t>
            </a:r>
            <a:r>
              <a:rPr lang="en-US" sz="3200" b="1" dirty="0"/>
              <a:t>specific choices about what to say, how to say it, and when to say nothing.</a:t>
            </a:r>
          </a:p>
        </p:txBody>
      </p:sp>
    </p:spTree>
    <p:extLst>
      <p:ext uri="{BB962C8B-B14F-4D97-AF65-F5344CB8AC3E}">
        <p14:creationId xmlns:p14="http://schemas.microsoft.com/office/powerpoint/2010/main" val="365431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Why Interview?</a:t>
            </a:r>
          </a:p>
        </p:txBody>
      </p:sp>
      <p:sp>
        <p:nvSpPr>
          <p:cNvPr id="5" name="Text Placeholder 4"/>
          <p:cNvSpPr>
            <a:spLocks noGrp="1"/>
          </p:cNvSpPr>
          <p:nvPr>
            <p:ph type="body" sz="quarter" idx="15"/>
          </p:nvPr>
        </p:nvSpPr>
        <p:spPr/>
        <p:txBody>
          <a:bodyPr/>
          <a:lstStyle/>
          <a:p>
            <a:r>
              <a:rPr lang="en-US" dirty="0"/>
              <a:t>Interviewing 101</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33268"/>
            <a:ext cx="6832121" cy="892552"/>
          </a:xfrm>
          <a:prstGeom prst="rect">
            <a:avLst/>
          </a:prstGeom>
          <a:noFill/>
        </p:spPr>
        <p:txBody>
          <a:bodyPr wrap="square" rtlCol="0">
            <a:spAutoFit/>
          </a:bodyPr>
          <a:lstStyle/>
          <a:p>
            <a:r>
              <a:rPr lang="en-US" sz="2000" b="1" dirty="0"/>
              <a:t>You aren’t your user</a:t>
            </a:r>
          </a:p>
          <a:p>
            <a:r>
              <a:rPr lang="en-US" sz="1600" dirty="0">
                <a:latin typeface="Cousine" panose="02070409020205020404" pitchFamily="49" charset="0"/>
                <a:cs typeface="Cousine" panose="02070409020205020404" pitchFamily="49" charset="0"/>
              </a:rPr>
              <a:t>People who make a product and people who use a product think about it fundamentally differently</a:t>
            </a:r>
          </a:p>
        </p:txBody>
      </p:sp>
      <p:sp>
        <p:nvSpPr>
          <p:cNvPr id="8" name="TextBox 7">
            <a:extLst>
              <a:ext uri="{FF2B5EF4-FFF2-40B4-BE49-F238E27FC236}">
                <a16:creationId xmlns:a16="http://schemas.microsoft.com/office/drawing/2014/main" id="{6BBFF2DA-21D2-3546-9508-24C47C554FBC}"/>
              </a:ext>
            </a:extLst>
          </p:cNvPr>
          <p:cNvSpPr txBox="1"/>
          <p:nvPr/>
        </p:nvSpPr>
        <p:spPr>
          <a:xfrm>
            <a:off x="914400" y="2869784"/>
            <a:ext cx="6832121" cy="1384995"/>
          </a:xfrm>
          <a:prstGeom prst="rect">
            <a:avLst/>
          </a:prstGeom>
          <a:noFill/>
        </p:spPr>
        <p:txBody>
          <a:bodyPr wrap="square" rtlCol="0">
            <a:spAutoFit/>
          </a:bodyPr>
          <a:lstStyle/>
          <a:p>
            <a:r>
              <a:rPr lang="en-US" sz="2000" b="1" dirty="0">
                <a:solidFill>
                  <a:schemeClr val="bg1">
                    <a:lumMod val="75000"/>
                  </a:schemeClr>
                </a:solidFill>
              </a:rPr>
              <a:t>Tangible and grounded evidence</a:t>
            </a:r>
          </a:p>
          <a:p>
            <a:r>
              <a:rPr lang="en-US" sz="1600" dirty="0">
                <a:solidFill>
                  <a:schemeClr val="bg1">
                    <a:lumMod val="75000"/>
                  </a:schemeClr>
                </a:solidFill>
                <a:latin typeface="Cousine" panose="02070409020205020404" pitchFamily="49" charset="0"/>
                <a:cs typeface="Cousine" panose="02070409020205020404" pitchFamily="49" charset="0"/>
              </a:rPr>
              <a:t>Interviewing gives insight from real people that can help your team prioritize project goals, establish expectations, and provide evidence to leadership of success or failure</a:t>
            </a:r>
          </a:p>
        </p:txBody>
      </p:sp>
      <p:sp>
        <p:nvSpPr>
          <p:cNvPr id="9" name="TextBox 8">
            <a:extLst>
              <a:ext uri="{FF2B5EF4-FFF2-40B4-BE49-F238E27FC236}">
                <a16:creationId xmlns:a16="http://schemas.microsoft.com/office/drawing/2014/main" id="{982AFF2D-48CC-9D44-984B-8564A32B3DC2}"/>
              </a:ext>
            </a:extLst>
          </p:cNvPr>
          <p:cNvSpPr txBox="1"/>
          <p:nvPr/>
        </p:nvSpPr>
        <p:spPr>
          <a:xfrm>
            <a:off x="914400" y="4598743"/>
            <a:ext cx="6832121" cy="892552"/>
          </a:xfrm>
          <a:prstGeom prst="rect">
            <a:avLst/>
          </a:prstGeom>
          <a:noFill/>
        </p:spPr>
        <p:txBody>
          <a:bodyPr wrap="square" rtlCol="0">
            <a:spAutoFit/>
          </a:bodyPr>
          <a:lstStyle/>
          <a:p>
            <a:r>
              <a:rPr lang="en-US" sz="2000" b="1" dirty="0">
                <a:solidFill>
                  <a:schemeClr val="bg1">
                    <a:lumMod val="75000"/>
                  </a:schemeClr>
                </a:solidFill>
              </a:rPr>
              <a:t>Sync your team</a:t>
            </a:r>
          </a:p>
          <a:p>
            <a:r>
              <a:rPr lang="en-US" sz="1600" dirty="0">
                <a:solidFill>
                  <a:schemeClr val="bg1">
                    <a:lumMod val="75000"/>
                  </a:schemeClr>
                </a:solidFill>
                <a:latin typeface="Cousine" panose="02070409020205020404" pitchFamily="49" charset="0"/>
                <a:cs typeface="Cousine" panose="02070409020205020404" pitchFamily="49" charset="0"/>
              </a:rPr>
              <a:t>Teams who share the experience of meeting their users are enlightened, aligned, and more empathetic</a:t>
            </a:r>
          </a:p>
        </p:txBody>
      </p:sp>
    </p:spTree>
    <p:extLst>
      <p:ext uri="{BB962C8B-B14F-4D97-AF65-F5344CB8AC3E}">
        <p14:creationId xmlns:p14="http://schemas.microsoft.com/office/powerpoint/2010/main" val="185467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7044906" cy="594360"/>
          </a:xfrm>
        </p:spPr>
        <p:txBody>
          <a:bodyPr/>
          <a:lstStyle/>
          <a:p>
            <a:r>
              <a:rPr lang="en-US" dirty="0"/>
              <a:t>Why Interview?</a:t>
            </a:r>
          </a:p>
        </p:txBody>
      </p:sp>
      <p:sp>
        <p:nvSpPr>
          <p:cNvPr id="5" name="Text Placeholder 4"/>
          <p:cNvSpPr>
            <a:spLocks noGrp="1"/>
          </p:cNvSpPr>
          <p:nvPr>
            <p:ph type="body" sz="quarter" idx="15"/>
          </p:nvPr>
        </p:nvSpPr>
        <p:spPr/>
        <p:txBody>
          <a:bodyPr/>
          <a:lstStyle/>
          <a:p>
            <a:r>
              <a:rPr lang="en-US" dirty="0"/>
              <a:t>Interviewing 101</a:t>
            </a:r>
          </a:p>
        </p:txBody>
      </p:sp>
      <p:sp>
        <p:nvSpPr>
          <p:cNvPr id="6" name="TextBox 5">
            <a:extLst>
              <a:ext uri="{FF2B5EF4-FFF2-40B4-BE49-F238E27FC236}">
                <a16:creationId xmlns:a16="http://schemas.microsoft.com/office/drawing/2014/main" id="{62E0337A-32E2-4D43-81EE-A3F5FE1D4D9D}"/>
              </a:ext>
            </a:extLst>
          </p:cNvPr>
          <p:cNvSpPr txBox="1"/>
          <p:nvPr/>
        </p:nvSpPr>
        <p:spPr>
          <a:xfrm>
            <a:off x="914400" y="1633268"/>
            <a:ext cx="6832121" cy="892552"/>
          </a:xfrm>
          <a:prstGeom prst="rect">
            <a:avLst/>
          </a:prstGeom>
          <a:noFill/>
        </p:spPr>
        <p:txBody>
          <a:bodyPr wrap="square" rtlCol="0">
            <a:spAutoFit/>
          </a:bodyPr>
          <a:lstStyle/>
          <a:p>
            <a:r>
              <a:rPr lang="en-US" sz="2000" b="1" dirty="0">
                <a:solidFill>
                  <a:schemeClr val="bg1">
                    <a:lumMod val="75000"/>
                  </a:schemeClr>
                </a:solidFill>
              </a:rPr>
              <a:t>You aren’t your user</a:t>
            </a:r>
          </a:p>
          <a:p>
            <a:r>
              <a:rPr lang="en-US" sz="1600" dirty="0">
                <a:solidFill>
                  <a:schemeClr val="bg1">
                    <a:lumMod val="75000"/>
                  </a:schemeClr>
                </a:solidFill>
                <a:latin typeface="Cousine" panose="02070409020205020404" pitchFamily="49" charset="0"/>
                <a:cs typeface="Cousine" panose="02070409020205020404" pitchFamily="49" charset="0"/>
              </a:rPr>
              <a:t>People who make a product and people who use a product think about it fundamentally differently</a:t>
            </a:r>
          </a:p>
        </p:txBody>
      </p:sp>
      <p:sp>
        <p:nvSpPr>
          <p:cNvPr id="8" name="TextBox 7">
            <a:extLst>
              <a:ext uri="{FF2B5EF4-FFF2-40B4-BE49-F238E27FC236}">
                <a16:creationId xmlns:a16="http://schemas.microsoft.com/office/drawing/2014/main" id="{6BBFF2DA-21D2-3546-9508-24C47C554FBC}"/>
              </a:ext>
            </a:extLst>
          </p:cNvPr>
          <p:cNvSpPr txBox="1"/>
          <p:nvPr/>
        </p:nvSpPr>
        <p:spPr>
          <a:xfrm>
            <a:off x="914400" y="2869784"/>
            <a:ext cx="6832121" cy="1384995"/>
          </a:xfrm>
          <a:prstGeom prst="rect">
            <a:avLst/>
          </a:prstGeom>
          <a:noFill/>
        </p:spPr>
        <p:txBody>
          <a:bodyPr wrap="square" rtlCol="0">
            <a:spAutoFit/>
          </a:bodyPr>
          <a:lstStyle/>
          <a:p>
            <a:r>
              <a:rPr lang="en-US" sz="2000" b="1" dirty="0"/>
              <a:t>Tangible and grounded evidence</a:t>
            </a:r>
          </a:p>
          <a:p>
            <a:r>
              <a:rPr lang="en-US" sz="1600" dirty="0">
                <a:latin typeface="Cousine" panose="02070409020205020404" pitchFamily="49" charset="0"/>
                <a:cs typeface="Cousine" panose="02070409020205020404" pitchFamily="49" charset="0"/>
              </a:rPr>
              <a:t>Interviewing gives insight from real people that can help your team prioritize project goals, establish expectations, and provide evidence to leadership of success or failure</a:t>
            </a:r>
          </a:p>
        </p:txBody>
      </p:sp>
      <p:sp>
        <p:nvSpPr>
          <p:cNvPr id="9" name="TextBox 8">
            <a:extLst>
              <a:ext uri="{FF2B5EF4-FFF2-40B4-BE49-F238E27FC236}">
                <a16:creationId xmlns:a16="http://schemas.microsoft.com/office/drawing/2014/main" id="{982AFF2D-48CC-9D44-984B-8564A32B3DC2}"/>
              </a:ext>
            </a:extLst>
          </p:cNvPr>
          <p:cNvSpPr txBox="1"/>
          <p:nvPr/>
        </p:nvSpPr>
        <p:spPr>
          <a:xfrm>
            <a:off x="914400" y="4598743"/>
            <a:ext cx="6832121" cy="892552"/>
          </a:xfrm>
          <a:prstGeom prst="rect">
            <a:avLst/>
          </a:prstGeom>
          <a:noFill/>
        </p:spPr>
        <p:txBody>
          <a:bodyPr wrap="square" rtlCol="0">
            <a:spAutoFit/>
          </a:bodyPr>
          <a:lstStyle/>
          <a:p>
            <a:r>
              <a:rPr lang="en-US" sz="2000" b="1" dirty="0">
                <a:solidFill>
                  <a:schemeClr val="bg1">
                    <a:lumMod val="75000"/>
                  </a:schemeClr>
                </a:solidFill>
              </a:rPr>
              <a:t>Sync your team</a:t>
            </a:r>
          </a:p>
          <a:p>
            <a:r>
              <a:rPr lang="en-US" sz="1600" dirty="0">
                <a:solidFill>
                  <a:schemeClr val="bg1">
                    <a:lumMod val="75000"/>
                  </a:schemeClr>
                </a:solidFill>
                <a:latin typeface="Cousine" panose="02070409020205020404" pitchFamily="49" charset="0"/>
                <a:cs typeface="Cousine" panose="02070409020205020404" pitchFamily="49" charset="0"/>
              </a:rPr>
              <a:t>Teams who share the experience of meeting their users are enlightened, aligned, and more empathetic</a:t>
            </a:r>
          </a:p>
        </p:txBody>
      </p:sp>
    </p:spTree>
    <p:extLst>
      <p:ext uri="{BB962C8B-B14F-4D97-AF65-F5344CB8AC3E}">
        <p14:creationId xmlns:p14="http://schemas.microsoft.com/office/powerpoint/2010/main" val="316356260"/>
      </p:ext>
    </p:extLst>
  </p:cSld>
  <p:clrMapOvr>
    <a:masterClrMapping/>
  </p:clrMapOvr>
</p:sld>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967E6CD1-D4EC-4E45-914F-38D28ADB4CB5}" vid="{EA5495E5-B3AA-4F83-9435-9912C36A8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NFListDisplayForm</Display>
  <Edit>NFListEditForm</Edit>
  <New>NFListEditForm</New>
</FormTemplates>
</file>

<file path=customXml/item2.xml><?xml version="1.0" encoding="utf-8"?>
<ct:contentTypeSchema xmlns:ct="http://schemas.microsoft.com/office/2006/metadata/contentType" xmlns:ma="http://schemas.microsoft.com/office/2006/metadata/properties/metaAttributes" ct:_="" ma:_="" ma:contentTypeName="Asset" ma:contentTypeID="0x0101009F82DE041937A7498CF31180CBB1B6F7" ma:contentTypeVersion="112" ma:contentTypeDescription="Create a new document." ma:contentTypeScope="" ma:versionID="1e7c8ad41bf0736be881d248d39f3438">
  <xsd:schema xmlns:xsd="http://www.w3.org/2001/XMLSchema" xmlns:xs="http://www.w3.org/2001/XMLSchema" xmlns:p="http://schemas.microsoft.com/office/2006/metadata/properties" xmlns:ns1="http://schemas.microsoft.com/sharepoint/v3" xmlns:ns2="3a90c32c-a72d-43b1-b654-bba8c32019ef" xmlns:ns3="http://schemas.microsoft.com/sharepoint/v4" targetNamespace="http://schemas.microsoft.com/office/2006/metadata/properties" ma:root="true" ma:fieldsID="84002aeb84d7b22351652843a82fdf9e" ns1:_="" ns2:_="" ns3:_="">
    <xsd:import namespace="http://schemas.microsoft.com/sharepoint/v3"/>
    <xsd:import namespace="3a90c32c-a72d-43b1-b654-bba8c32019ef"/>
    <xsd:import namespace="http://schemas.microsoft.com/sharepoint/v4"/>
    <xsd:element name="properties">
      <xsd:complexType>
        <xsd:sequence>
          <xsd:element name="documentManagement">
            <xsd:complexType>
              <xsd:all>
                <xsd:element ref="ns2:Submitter_x0020_Name" minOccurs="0"/>
                <xsd:element ref="ns2:Date_x0020_of_x0020_Submission" minOccurs="0"/>
                <xsd:element ref="ns2:Asset_x0020_Last_x0020_Modified_x0020_Date" minOccurs="0"/>
                <xsd:element ref="ns2:Description0" minOccurs="0"/>
                <xsd:element ref="ns2:Asset_x0020_Sponsor_x0028_s_x0029_" minOccurs="0"/>
                <xsd:element ref="ns2:Author_x0020_or_x0020_Owner_x0020_of_x0020_Asset" minOccurs="0"/>
                <xsd:element ref="ns2:Asset_x0020_Type" minOccurs="0"/>
                <xsd:element ref="ns2:Video_x0020_Type" minOccurs="0"/>
                <xsd:element ref="ns2:Capability" minOccurs="0"/>
                <xsd:element ref="ns2:Sub_x002d_Capability" minOccurs="0"/>
                <xsd:element ref="ns2:Alliance_x0020__x002f__x0020_Technology" minOccurs="0"/>
                <xsd:element ref="ns2:Tools_x002c__x0020_Frameworks" minOccurs="0"/>
                <xsd:element ref="ns2:Methodology" minOccurs="0"/>
                <xsd:element ref="ns2:Market_x0020_Audience" minOccurs="0"/>
                <xsd:element ref="ns2:Interaction_x0020_Channels" minOccurs="0"/>
                <xsd:element ref="ns2:Exponential_x0020_Enablers" minOccurs="0"/>
                <xsd:element ref="ns2:Approval_x0020_Requirements" minOccurs="0"/>
                <xsd:element ref="ns2:Client_x0020_Name" minOccurs="0"/>
                <xsd:element ref="ns2:Special_x0020_Instructions" minOccurs="0"/>
                <xsd:element ref="ns2:List_x0020_any_x0020_additional_x0020_keywords_x0020_needed" minOccurs="0"/>
                <xsd:element ref="ns2:Client_x0020_audience" minOccurs="0"/>
                <xsd:element ref="ns2:Owned_x0020_by_x0020_Marketing_x0020_team" minOccurs="0"/>
                <xsd:element ref="ns2:Owned_x0020_by_x0020_QMT_x0020_Team" minOccurs="0"/>
                <xsd:element ref="ns2:Archive_x0020_Date" minOccurs="0"/>
                <xsd:element ref="ns2:Date_x0020_of_x0020_Archival" minOccurs="0"/>
                <xsd:element ref="ns2:Archive_x0020_Comments" minOccurs="0"/>
                <xsd:element ref="ns2:Indsutry" minOccurs="0"/>
                <xsd:element ref="ns2:Sector" minOccurs="0"/>
                <xsd:element ref="ns1:FormData" minOccurs="0"/>
                <xsd:element ref="ns2:Country" minOccurs="0"/>
                <xsd:element ref="ns3:IconOverlay" minOccurs="0"/>
                <xsd:element ref="ns2:Studios" minOccurs="0"/>
                <xsd:element ref="ns2:Sor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ormData" ma:index="36" nillable="true" ma:displayName="Form Data" ma:hidden="true" ma:internalName="FormData"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90c32c-a72d-43b1-b654-bba8c32019ef" elementFormDefault="qualified">
    <xsd:import namespace="http://schemas.microsoft.com/office/2006/documentManagement/types"/>
    <xsd:import namespace="http://schemas.microsoft.com/office/infopath/2007/PartnerControls"/>
    <xsd:element name="Submitter_x0020_Name" ma:index="8" nillable="true" ma:displayName="Submitter Name" ma:list="UserInfo" ma:SharePointGroup="0" ma:internalName="Submitt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ate_x0020_of_x0020_Submission" ma:index="9" nillable="true" ma:displayName="Date of Submission" ma:format="DateOnly" ma:internalName="Date_x0020_of_x0020_Submission">
      <xsd:simpleType>
        <xsd:restriction base="dms:DateTime"/>
      </xsd:simpleType>
    </xsd:element>
    <xsd:element name="Asset_x0020_Last_x0020_Modified_x0020_Date" ma:index="10" nillable="true" ma:displayName="Asset Last Modified Date" ma:internalName="Asset_x0020_Last_x0020_Modified_x0020_Date">
      <xsd:simpleType>
        <xsd:restriction base="dms:Text">
          <xsd:maxLength value="255"/>
        </xsd:restriction>
      </xsd:simpleType>
    </xsd:element>
    <xsd:element name="Description0" ma:index="11" nillable="true" ma:displayName="Description" ma:internalName="Description0">
      <xsd:simpleType>
        <xsd:restriction base="dms:Note">
          <xsd:maxLength value="255"/>
        </xsd:restriction>
      </xsd:simpleType>
    </xsd:element>
    <xsd:element name="Asset_x0020_Sponsor_x0028_s_x0029_" ma:index="12" nillable="true" ma:displayName="Asset Sponsor(s)" ma:list="UserInfo" ma:SharePointGroup="0" ma:internalName="Asset_x0020_Sponsor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hor_x0020_or_x0020_Owner_x0020_of_x0020_Asset" ma:index="13" nillable="true" ma:displayName="Author or Owner of Asset" ma:list="UserInfo" ma:SharePointGroup="0" ma:internalName="Author_x0020_or_x0020_Owner_x0020_of_x0020_Asse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Type" ma:index="14" nillable="true" ma:displayName="Asset Type" ma:internalName="Asset_x0020_Type">
      <xsd:complexType>
        <xsd:complexContent>
          <xsd:extension base="dms:MultiChoice">
            <xsd:sequence>
              <xsd:element name="Value" maxOccurs="unbounded" minOccurs="0" nillable="true">
                <xsd:simpleType>
                  <xsd:restriction base="dms:Choice">
                    <xsd:enumeration value="Analyst Relations"/>
                    <xsd:enumeration value="Awards"/>
                    <xsd:enumeration value="Capability Overview"/>
                    <xsd:enumeration value="Client Logo"/>
                    <xsd:enumeration value="DD Logo"/>
                    <xsd:enumeration value="Deloitte Digital Service Line Overview"/>
                    <xsd:enumeration value="Engagement Letter"/>
                    <xsd:enumeration value="Frequently Used Slides"/>
                    <xsd:enumeration value="Graphic / Illustration"/>
                    <xsd:enumeration value="Guide / FAQs"/>
                    <xsd:enumeration value="Icon"/>
                    <xsd:enumeration value="Marketing material - Brochure"/>
                    <xsd:enumeration value="Marketing Material -  Placemat"/>
                    <xsd:enumeration value="Orals"/>
                    <xsd:enumeration value="Org structure / design"/>
                    <xsd:enumeration value="Photo"/>
                    <xsd:enumeration value="Project Management"/>
                    <xsd:enumeration value="Proposal / RFP"/>
                    <xsd:enumeration value="Prototype / Proof of Concept / Demo / Sample Work"/>
                    <xsd:enumeration value="Provocations"/>
                    <xsd:enumeration value="Qual / Case Study"/>
                    <xsd:enumeration value="Template / Time Saver / Accelerator / Framework"/>
                    <xsd:enumeration value="Vendor Assessment"/>
                    <xsd:enumeration value="Video"/>
                    <xsd:enumeration value="Workshop"/>
                  </xsd:restriction>
                </xsd:simpleType>
              </xsd:element>
            </xsd:sequence>
          </xsd:extension>
        </xsd:complexContent>
      </xsd:complexType>
    </xsd:element>
    <xsd:element name="Video_x0020_Type" ma:index="15" nillable="true" ma:displayName="Video Type" ma:internalName="Video_x0020_Type">
      <xsd:complexType>
        <xsd:complexContent>
          <xsd:extension base="dms:MultiChoice">
            <xsd:sequence>
              <xsd:element name="Value" maxOccurs="unbounded" minOccurs="0" nillable="true">
                <xsd:simpleType>
                  <xsd:restriction base="dms:Choice">
                    <xsd:enumeration value="Analyst Videos"/>
                    <xsd:enumeration value="Commercial Sample Work"/>
                    <xsd:enumeration value="Deloitte Digital Overview"/>
                    <xsd:enumeration value="Federal Sample Work"/>
                    <xsd:enumeration value="Leadership Communications"/>
                    <xsd:enumeration value="Other"/>
                    <xsd:enumeration value="Sales Pitch"/>
                    <xsd:enumeration value="Selling Instructions / Advice on How to Sell"/>
                  </xsd:restriction>
                </xsd:simpleType>
              </xsd:element>
            </xsd:sequence>
          </xsd:extension>
        </xsd:complexContent>
      </xsd:complexType>
    </xsd:element>
    <xsd:element name="Capability" ma:index="16" nillable="true" ma:displayName="Capability" ma:list="{0b1279e9-ec9c-4fa5-8ede-54a0987c2932}" ma:internalName="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Sub_x002d_Capability" ma:index="17" nillable="true" ma:displayName="Sub-Capability" ma:list="{50de9b05-55a2-4933-a9a1-ab9f27c63ef4}" ma:internalName="Sub_x002d_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Alliance_x0020__x002f__x0020_Technology" ma:index="18" nillable="true" ma:displayName="Alliance / Technology" ma:internalName="Alliance_x0020__x002f__x0020_Technology">
      <xsd:complexType>
        <xsd:complexContent>
          <xsd:extension base="dms:MultiChoice">
            <xsd:sequence>
              <xsd:element name="Value" maxOccurs="unbounded" minOccurs="0" nillable="true">
                <xsd:simpleType>
                  <xsd:restriction base="dms:Choice">
                    <xsd:enumeration value="Adobe"/>
                    <xsd:enumeration value="Apple"/>
                    <xsd:enumeration value="Apttus"/>
                    <xsd:enumeration value="AT&amp;T"/>
                    <xsd:enumeration value="AWS"/>
                    <xsd:enumeration value="bluekai"/>
                    <xsd:enumeration value="Boomi"/>
                    <xsd:enumeration value="Cisco"/>
                    <xsd:enumeration value="cloudcraze"/>
                    <xsd:enumeration value="Cloudera"/>
                    <xsd:enumeration value="Demandware"/>
                    <xsd:enumeration value="Facebook"/>
                    <xsd:enumeration value="GE Predix"/>
                    <xsd:enumeration value="Google"/>
                    <xsd:enumeration value="IBM"/>
                    <xsd:enumeration value="IBM WebSphere Commerce"/>
                    <xsd:enumeration value="Informatica"/>
                    <xsd:enumeration value="Magento"/>
                    <xsd:enumeration value="Medallia"/>
                    <xsd:enumeration value="Microsoft Dynamics"/>
                    <xsd:enumeration value="Mulesoft"/>
                    <xsd:enumeration value="nCino"/>
                    <xsd:enumeration value="NetSuite"/>
                    <xsd:enumeration value="Neustar"/>
                    <xsd:enumeration value="Open Text"/>
                    <xsd:enumeration value="Oracle"/>
                    <xsd:enumeration value="Oracle ATG"/>
                    <xsd:enumeration value="Oracle Customer"/>
                    <xsd:enumeration value="Oracle CX"/>
                    <xsd:enumeration value="Other"/>
                    <xsd:enumeration value="PTC"/>
                    <xsd:enumeration value="QlikView"/>
                    <xsd:enumeration value="Revolution"/>
                    <xsd:enumeration value="Salesforce"/>
                    <xsd:enumeration value="SAP"/>
                    <xsd:enumeration value="SAP Customer"/>
                    <xsd:enumeration value="SAP Data"/>
                    <xsd:enumeration value="SAP Hybris"/>
                    <xsd:enumeration value="SAP PI/PO"/>
                    <xsd:enumeration value="SharePoint"/>
                    <xsd:enumeration value="Sitecore"/>
                    <xsd:enumeration value="Sprinklr"/>
                    <xsd:enumeration value="Tableau"/>
                    <xsd:enumeration value="TURN"/>
                    <xsd:enumeration value="VMWare"/>
                    <xsd:enumeration value="Yammer"/>
                    <xsd:enumeration value="Zuora"/>
                  </xsd:restriction>
                </xsd:simpleType>
              </xsd:element>
            </xsd:sequence>
          </xsd:extension>
        </xsd:complexContent>
      </xsd:complexType>
    </xsd:element>
    <xsd:element name="Tools_x002c__x0020_Frameworks" ma:index="19" nillable="true" ma:displayName="Tools, Frameworks" ma:internalName="Tools_x002c__x0020_Frameworks">
      <xsd:complexType>
        <xsd:complexContent>
          <xsd:extension base="dms:MultiChoice">
            <xsd:sequence>
              <xsd:element name="Value" maxOccurs="unbounded" minOccurs="0" nillable="true">
                <xsd:simpleType>
                  <xsd:restriction base="dms:Choice">
                    <xsd:enumeration value="DX4"/>
                    <xsd:enumeration value="Applied Design"/>
                    <xsd:enumeration value="CloudMix"/>
                    <xsd:enumeration value="ConnectMe"/>
                    <xsd:enumeration value="CXV, Customer Experience Value"/>
                    <xsd:enumeration value="Digital at the Core"/>
                    <xsd:enumeration value="Digital Foundry"/>
                    <xsd:enumeration value="Digital HC"/>
                    <xsd:enumeration value="Digital Mix"/>
                    <xsd:enumeration value="Digital Transformation"/>
                    <xsd:enumeration value="IoT, Internet of Things"/>
                    <xsd:enumeration value="MarketMix"/>
                  </xsd:restriction>
                </xsd:simpleType>
              </xsd:element>
            </xsd:sequence>
          </xsd:extension>
        </xsd:complexContent>
      </xsd:complexType>
    </xsd:element>
    <xsd:element name="Methodology" ma:index="20" nillable="true" ma:displayName="Methodology" ma:format="Dropdown" ma:internalName="Methodology">
      <xsd:simpleType>
        <xsd:restriction base="dms:Choice">
          <xsd:enumeration value="Agile"/>
          <xsd:enumeration value="Hybrid Agile"/>
          <xsd:enumeration value="Waterfall"/>
        </xsd:restriction>
      </xsd:simpleType>
    </xsd:element>
    <xsd:element name="Market_x0020_Audience" ma:index="21" nillable="true" ma:displayName="Market Audience" ma:format="Dropdown" ma:internalName="Market_x0020_Audience">
      <xsd:simpleType>
        <xsd:restriction base="dms:Choice">
          <xsd:enumeration value="B2B"/>
          <xsd:enumeration value="B2C"/>
          <xsd:enumeration value="B2B2C"/>
          <xsd:enumeration value="E2E"/>
        </xsd:restriction>
      </xsd:simpleType>
    </xsd:element>
    <xsd:element name="Interaction_x0020_Channels" ma:index="22" nillable="true" ma:displayName="Interaction Channels" ma:internalName="Interaction_x0020_Channels">
      <xsd:complexType>
        <xsd:complexContent>
          <xsd:extension base="dms:MultiChoice">
            <xsd:sequence>
              <xsd:element name="Value" maxOccurs="unbounded" minOccurs="0" nillable="true">
                <xsd:simpleType>
                  <xsd:restriction base="dms:Choice">
                    <xsd:enumeration value="Contact Center"/>
                    <xsd:enumeration value="Email"/>
                    <xsd:enumeration value="Mobile"/>
                    <xsd:enumeration value="Retail"/>
                    <xsd:enumeration value="SMS/Chat"/>
                    <xsd:enumeration value="Social, Facebook"/>
                    <xsd:enumeration value="Social, Twitter"/>
                    <xsd:enumeration value="Web"/>
                  </xsd:restriction>
                </xsd:simpleType>
              </xsd:element>
            </xsd:sequence>
          </xsd:extension>
        </xsd:complexContent>
      </xsd:complexType>
    </xsd:element>
    <xsd:element name="Exponential_x0020_Enablers" ma:index="23" nillable="true" ma:displayName="Exponential Enablers" ma:internalName="Exponential_x0020_Enablers">
      <xsd:complexType>
        <xsd:complexContent>
          <xsd:extension base="dms:MultiChoice">
            <xsd:sequence>
              <xsd:element name="Value" maxOccurs="unbounded" minOccurs="0" nillable="true">
                <xsd:simpleType>
                  <xsd:restriction base="dms:Choice">
                    <xsd:enumeration value="Artificial Intelligence"/>
                    <xsd:enumeration value="Chatbots"/>
                    <xsd:enumeration value="Digital Reality – Augmented, Mixed, and Virtual"/>
                    <xsd:enumeration value="Robotics"/>
                    <xsd:enumeration value="Sensors"/>
                    <xsd:enumeration value="VR, Virtual Reality"/>
                  </xsd:restriction>
                </xsd:simpleType>
              </xsd:element>
            </xsd:sequence>
          </xsd:extension>
        </xsd:complexContent>
      </xsd:complexType>
    </xsd:element>
    <xsd:element name="Approval_x0020_Requirements" ma:index="24" nillable="true" ma:displayName="Approval Requirements" ma:internalName="Approval_x0020_Requirements">
      <xsd:complexType>
        <xsd:complexContent>
          <xsd:extension base="dms:MultiChoice">
            <xsd:sequence>
              <xsd:element name="Value" maxOccurs="unbounded" minOccurs="0" nillable="true">
                <xsd:simpleType>
                  <xsd:restriction base="dms:Choice">
                    <xsd:enumeration value="Internal use only"/>
                    <xsd:enumeration value="Must remove client names before using externally"/>
                    <xsd:enumeration value="Client logo cannot be used"/>
                    <xsd:enumeration value="Must contact LCSP and engagement Partner before using externally"/>
                    <xsd:enumeration value="No approval required / public use approved"/>
                  </xsd:restriction>
                </xsd:simpleType>
              </xsd:element>
            </xsd:sequence>
          </xsd:extension>
        </xsd:complexContent>
      </xsd:complexType>
    </xsd:element>
    <xsd:element name="Client_x0020_Name" ma:index="25" nillable="true" ma:displayName="Client Name" ma:internalName="Client_x0020_Name">
      <xsd:simpleType>
        <xsd:restriction base="dms:Text">
          <xsd:maxLength value="255"/>
        </xsd:restriction>
      </xsd:simpleType>
    </xsd:element>
    <xsd:element name="Special_x0020_Instructions" ma:index="26" nillable="true" ma:displayName="Special Instructions" ma:internalName="Special_x0020_Instructions">
      <xsd:simpleType>
        <xsd:restriction base="dms:Note">
          <xsd:maxLength value="255"/>
        </xsd:restriction>
      </xsd:simpleType>
    </xsd:element>
    <xsd:element name="List_x0020_any_x0020_additional_x0020_keywords_x0020_needed" ma:index="27" nillable="true" ma:displayName="List any additional keywords needed" ma:internalName="List_x0020_any_x0020_additional_x0020_keywords_x0020_needed">
      <xsd:simpleType>
        <xsd:restriction base="dms:Text">
          <xsd:maxLength value="255"/>
        </xsd:restriction>
      </xsd:simpleType>
    </xsd:element>
    <xsd:element name="Client_x0020_audience" ma:index="28" nillable="true" ma:displayName="Client audience" ma:internalName="Client_x0020_audience">
      <xsd:complexType>
        <xsd:complexContent>
          <xsd:extension base="dms:MultiChoice">
            <xsd:sequence>
              <xsd:element name="Value" maxOccurs="unbounded" minOccurs="0" nillable="true">
                <xsd:simpleType>
                  <xsd:restriction base="dms:Choice">
                    <xsd:enumeration value="CEO"/>
                    <xsd:enumeration value="CFO"/>
                    <xsd:enumeration value="Chief Data Officer"/>
                    <xsd:enumeration value="Chief Legal Officer"/>
                    <xsd:enumeration value="Chief Risk Officer"/>
                    <xsd:enumeration value="Chief Security Officer"/>
                    <xsd:enumeration value="Chief Strategy Officer"/>
                    <xsd:enumeration value="CHRO"/>
                    <xsd:enumeration value="CIO"/>
                    <xsd:enumeration value="CMO"/>
                    <xsd:enumeration value="CTO"/>
                    <xsd:enumeration value="Executive Tax Officer"/>
                    <xsd:enumeration value="Head of Applications and Development"/>
                    <xsd:enumeration value="Head of Infrastructure and Architecture"/>
                    <xsd:enumeration value="Head of Program Management"/>
                    <xsd:enumeration value="Head of Sales"/>
                    <xsd:enumeration value="Head of Supply Chain"/>
                    <xsd:enumeration value="Head of Testing / QA"/>
                    <xsd:enumeration value="Multiple C-Suite Audiences"/>
                  </xsd:restriction>
                </xsd:simpleType>
              </xsd:element>
            </xsd:sequence>
          </xsd:extension>
        </xsd:complexContent>
      </xsd:complexType>
    </xsd:element>
    <xsd:element name="Owned_x0020_by_x0020_Marketing_x0020_team" ma:index="29" nillable="true" ma:displayName="Owned by Marketing team" ma:default="0" ma:internalName="Owned_x0020_by_x0020_Marketing_x0020_team">
      <xsd:simpleType>
        <xsd:restriction base="dms:Boolean"/>
      </xsd:simpleType>
    </xsd:element>
    <xsd:element name="Owned_x0020_by_x0020_QMT_x0020_Team" ma:index="30" nillable="true" ma:displayName="Owned by QMT Team" ma:default="0" ma:internalName="Owned_x0020_by_x0020_QMT_x0020_Team">
      <xsd:simpleType>
        <xsd:restriction base="dms:Boolean"/>
      </xsd:simpleType>
    </xsd:element>
    <xsd:element name="Archive_x0020_Date" ma:index="31" nillable="true" ma:displayName="Archive Date" ma:format="DateOnly" ma:internalName="Archive_x0020_Date">
      <xsd:simpleType>
        <xsd:restriction base="dms:DateTime"/>
      </xsd:simpleType>
    </xsd:element>
    <xsd:element name="Date_x0020_of_x0020_Archival" ma:index="32" nillable="true" ma:displayName="Date of Archival" ma:format="DateOnly" ma:internalName="Date_x0020_of_x0020_Archival">
      <xsd:simpleType>
        <xsd:restriction base="dms:DateTime"/>
      </xsd:simpleType>
    </xsd:element>
    <xsd:element name="Archive_x0020_Comments" ma:index="33" nillable="true" ma:displayName="Archive Comments" ma:internalName="Archive_x0020_Comments">
      <xsd:simpleType>
        <xsd:restriction base="dms:Note">
          <xsd:maxLength value="255"/>
        </xsd:restriction>
      </xsd:simpleType>
    </xsd:element>
    <xsd:element name="Indsutry" ma:index="34" nillable="true" ma:displayName="Industry" ma:list="{3721280c-7d2a-46e3-a276-386afc3402af}" ma:internalName="Indsutry" ma:showField="Title">
      <xsd:complexType>
        <xsd:complexContent>
          <xsd:extension base="dms:MultiChoiceLookup">
            <xsd:sequence>
              <xsd:element name="Value" type="dms:Lookup" maxOccurs="unbounded" minOccurs="0" nillable="true"/>
            </xsd:sequence>
          </xsd:extension>
        </xsd:complexContent>
      </xsd:complexType>
    </xsd:element>
    <xsd:element name="Sector" ma:index="35" nillable="true" ma:displayName="Sector" ma:list="{9f959241-0de5-497f-93bc-6743dcc127fd}" ma:internalName="Sector" ma:showField="Title">
      <xsd:complexType>
        <xsd:complexContent>
          <xsd:extension base="dms:MultiChoiceLookup">
            <xsd:sequence>
              <xsd:element name="Value" type="dms:Lookup" maxOccurs="unbounded" minOccurs="0" nillable="true"/>
            </xsd:sequence>
          </xsd:extension>
        </xsd:complexContent>
      </xsd:complexType>
    </xsd:element>
    <xsd:element name="Country" ma:index="37" nillable="true" ma:displayName="Country" ma:default="UNITED STATES" ma:format="Dropdown" ma:internalName="Country">
      <xsd:simpleType>
        <xsd:restriction base="dms:Choice">
          <xsd:enumeration value="UNITED STATES"/>
          <xsd:enumeration value="AUSTRALIA"/>
          <xsd:enumeration value="BELGIUM"/>
          <xsd:enumeration value="CANADA"/>
          <xsd:enumeration value="CENTRAL EUROPE"/>
          <xsd:enumeration value="CHINA"/>
          <xsd:enumeration value="FRANCE"/>
          <xsd:enumeration value="GERMANY"/>
          <xsd:enumeration value="IRELAND"/>
          <xsd:enumeration value="ISRAEL"/>
          <xsd:enumeration value="ITALY"/>
          <xsd:enumeration value="JAPAN"/>
          <xsd:enumeration value="LUXEMBOURG"/>
          <xsd:enumeration value="MALTA"/>
          <xsd:enumeration value="MEXICO"/>
          <xsd:enumeration value="NETHERLANDS"/>
          <xsd:enumeration value="NEW ZEALAND"/>
          <xsd:enumeration value="NORDICS"/>
          <xsd:enumeration value="PORTUGAL"/>
          <xsd:enumeration value="SOUTH AFRICA"/>
          <xsd:enumeration value="SOUTHEAST ASIA"/>
          <xsd:enumeration value="SPAIN"/>
          <xsd:enumeration value="SWITZERLAND"/>
          <xsd:enumeration value="UNITED KINGDOM"/>
          <xsd:enumeration value="INDIA"/>
        </xsd:restriction>
      </xsd:simpleType>
    </xsd:element>
    <xsd:element name="Studios" ma:index="40" nillable="true" ma:displayName="Studios" ma:internalName="Studios">
      <xsd:complexType>
        <xsd:complexContent>
          <xsd:extension base="dms:MultiChoice">
            <xsd:sequence>
              <xsd:element name="Value" maxOccurs="unbounded" minOccurs="0" nillable="true">
                <xsd:simpleType>
                  <xsd:restriction base="dms:Choice">
                    <xsd:enumeration value="Digital Experience"/>
                    <xsd:enumeration value="Heat"/>
                    <xsd:enumeration value="HeatX"/>
                    <xsd:enumeration value="Greensboro Studio"/>
                    <xsd:enumeration value="Doblin"/>
                  </xsd:restriction>
                </xsd:simpleType>
              </xsd:element>
            </xsd:sequence>
          </xsd:extension>
        </xsd:complexContent>
      </xsd:complexType>
    </xsd:element>
    <xsd:element name="Sort_x0020_Order" ma:index="41" nillable="true" ma:displayName="Sort Order" ma:internalName="Sort_x0020_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Asse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ubmitter_x0020_Name xmlns="3a90c32c-a72d-43b1-b654-bba8c32019ef">
      <UserInfo>
        <DisplayName/>
        <AccountId xsi:nil="true"/>
        <AccountType/>
      </UserInfo>
    </Submitter_x0020_Name>
    <Market_x0020_Audience xmlns="3a90c32c-a72d-43b1-b654-bba8c32019ef" xsi:nil="true"/>
    <Interaction_x0020_Channels xmlns="3a90c32c-a72d-43b1-b654-bba8c32019ef"/>
    <Owned_x0020_by_x0020_Marketing_x0020_team xmlns="3a90c32c-a72d-43b1-b654-bba8c32019ef">true</Owned_x0020_by_x0020_Marketing_x0020_team>
    <Sector xmlns="3a90c32c-a72d-43b1-b654-bba8c32019ef"/>
    <Country xmlns="3a90c32c-a72d-43b1-b654-bba8c32019ef">UNITED STATES</Country>
    <Archive_x0020_Date xmlns="3a90c32c-a72d-43b1-b654-bba8c32019ef" xsi:nil="true"/>
    <Video_x0020_Type xmlns="3a90c32c-a72d-43b1-b654-bba8c32019ef"/>
    <Sub_x002d_Capability xmlns="3a90c32c-a72d-43b1-b654-bba8c32019ef"/>
    <IconOverlay xmlns="http://schemas.microsoft.com/sharepoint/v4" xsi:nil="true"/>
    <Description0 xmlns="3a90c32c-a72d-43b1-b654-bba8c32019ef">This is the official 16:9 Deloitte Digital PowerPoint template. Please install the DD Brand Fonts before you use the template. [DD Brand Asset]</Description0>
    <Client_x0020_Name xmlns="3a90c32c-a72d-43b1-b654-bba8c32019ef" xsi:nil="true"/>
    <Alliance_x0020__x002f__x0020_Technology xmlns="3a90c32c-a72d-43b1-b654-bba8c32019ef"/>
    <Date_x0020_of_x0020_Submission xmlns="3a90c32c-a72d-43b1-b654-bba8c32019ef" xsi:nil="true"/>
    <Tools_x002c__x0020_Frameworks xmlns="3a90c32c-a72d-43b1-b654-bba8c32019ef"/>
    <Special_x0020_Instructions xmlns="3a90c32c-a72d-43b1-b654-bba8c32019ef" xsi:nil="true"/>
    <Asset_x0020_Type xmlns="3a90c32c-a72d-43b1-b654-bba8c32019ef">
      <Value>Template / Time Saver / Accelerator / Framework</Value>
    </Asset_x0020_Type>
    <Exponential_x0020_Enablers xmlns="3a90c32c-a72d-43b1-b654-bba8c32019ef"/>
    <Asset_x0020_Sponsor_x0028_s_x0029_ xmlns="3a90c32c-a72d-43b1-b654-bba8c32019ef">
      <UserInfo>
        <DisplayName/>
        <AccountId xsi:nil="true"/>
        <AccountType/>
      </UserInfo>
    </Asset_x0020_Sponsor_x0028_s_x0029_>
    <Capability xmlns="3a90c32c-a72d-43b1-b654-bba8c32019ef"/>
    <List_x0020_any_x0020_additional_x0020_keywords_x0020_needed xmlns="3a90c32c-a72d-43b1-b654-bba8c32019ef" xsi:nil="true"/>
    <Client_x0020_audience xmlns="3a90c32c-a72d-43b1-b654-bba8c32019ef"/>
    <FormData xmlns="http://schemas.microsoft.com/sharepoint/v3">&lt;?xml version="1.0" encoding="utf-8"?&gt;&lt;FormVariables&gt;&lt;Version /&gt;&lt;/FormVariables&gt;</FormData>
    <Asset_x0020_Last_x0020_Modified_x0020_Date xmlns="3a90c32c-a72d-43b1-b654-bba8c32019ef">8/29/17</Asset_x0020_Last_x0020_Modified_x0020_Date>
    <Sort_x0020_Order xmlns="3a90c32c-a72d-43b1-b654-bba8c32019ef" xsi:nil="true"/>
    <Author_x0020_or_x0020_Owner_x0020_of_x0020_Asset xmlns="3a90c32c-a72d-43b1-b654-bba8c32019ef">
      <UserInfo>
        <DisplayName/>
        <AccountId xsi:nil="true"/>
        <AccountType/>
      </UserInfo>
    </Author_x0020_or_x0020_Owner_x0020_of_x0020_Asset>
    <Date_x0020_of_x0020_Archival xmlns="3a90c32c-a72d-43b1-b654-bba8c32019ef" xsi:nil="true"/>
    <Indsutry xmlns="3a90c32c-a72d-43b1-b654-bba8c32019ef"/>
    <Archive_x0020_Comments xmlns="3a90c32c-a72d-43b1-b654-bba8c32019ef" xsi:nil="true"/>
    <Studios xmlns="3a90c32c-a72d-43b1-b654-bba8c32019ef"/>
    <Methodology xmlns="3a90c32c-a72d-43b1-b654-bba8c32019ef" xsi:nil="true"/>
    <Approval_x0020_Requirements xmlns="3a90c32c-a72d-43b1-b654-bba8c32019ef">
      <Value>No approval required / public use approved</Value>
    </Approval_x0020_Requirements>
    <Owned_x0020_by_x0020_QMT_x0020_Team xmlns="3a90c32c-a72d-43b1-b654-bba8c32019ef">false</Owned_x0020_by_x0020_QMT_x0020_Team>
  </documentManagement>
</p:properties>
</file>

<file path=customXml/item4.xml><?xml version="1.0" encoding="utf-8"?>
<?mso-contentType ?>
<FormTemplates>
  <Display>DocumentLibraryForm</Display>
  <Edit>DocumentLibraryForm</Edit>
  <New>DocumentLibraryForm</New>
  <MobileDisplayFormUrl/>
  <MobileEditFormUrl/>
  <MobileNewFormUrl/>
</FormTemplates>
</file>

<file path=customXml/itemProps1.xml><?xml version="1.0" encoding="utf-8"?>
<ds:datastoreItem xmlns:ds="http://schemas.openxmlformats.org/officeDocument/2006/customXml" ds:itemID="{68A8E4BE-C77D-4873-BF82-DC5D216CCA96}">
  <ds:schemaRefs>
    <ds:schemaRef ds:uri="http://schemas.microsoft.com/sharepoint/v3/contenttype/forms"/>
  </ds:schemaRefs>
</ds:datastoreItem>
</file>

<file path=customXml/itemProps2.xml><?xml version="1.0" encoding="utf-8"?>
<ds:datastoreItem xmlns:ds="http://schemas.openxmlformats.org/officeDocument/2006/customXml" ds:itemID="{B19AF9BE-C9CF-43DE-AA01-F53081AFF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0c32c-a72d-43b1-b654-bba8c32019e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E3A1B6-05E9-4C78-AFA4-D86EC54658AA}">
  <ds:schemaRefs>
    <ds:schemaRef ds:uri="http://schemas.microsoft.com/office/2006/documentManagement/types"/>
    <ds:schemaRef ds:uri="http://purl.org/dc/elements/1.1/"/>
    <ds:schemaRef ds:uri="http://schemas.microsoft.com/office/2006/metadata/properties"/>
    <ds:schemaRef ds:uri="http://schemas.microsoft.com/sharepoint/v3"/>
    <ds:schemaRef ds:uri="http://schemas.microsoft.com/sharepoint/v4"/>
    <ds:schemaRef ds:uri="http://purl.org/dc/terms/"/>
    <ds:schemaRef ds:uri="http://schemas.openxmlformats.org/package/2006/metadata/core-properties"/>
    <ds:schemaRef ds:uri="http://purl.org/dc/dcmitype/"/>
    <ds:schemaRef ds:uri="http://schemas.microsoft.com/office/infopath/2007/PartnerControls"/>
    <ds:schemaRef ds:uri="3a90c32c-a72d-43b1-b654-bba8c32019ef"/>
    <ds:schemaRef ds:uri="http://www.w3.org/XML/1998/namespace"/>
  </ds:schemaRefs>
</ds:datastoreItem>
</file>

<file path=customXml/itemProps4.xml><?xml version="1.0" encoding="utf-8"?>
<ds:datastoreItem xmlns:ds="http://schemas.openxmlformats.org/officeDocument/2006/customXml" ds:itemID="{B3E6E86D-4D38-43A0-9F87-A970FAEA1145}">
  <ds:schemaRefs/>
</ds:datastoreItem>
</file>

<file path=docProps/app.xml><?xml version="1.0" encoding="utf-8"?>
<Properties xmlns="http://schemas.openxmlformats.org/officeDocument/2006/extended-properties" xmlns:vt="http://schemas.openxmlformats.org/officeDocument/2006/docPropsVTypes">
  <Template>DD Template Aug 2017 16x9</Template>
  <TotalTime>7359</TotalTime>
  <Words>1209</Words>
  <Application>Microsoft Macintosh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Chronicle Display Black</vt:lpstr>
      <vt:lpstr>Cousine</vt:lpstr>
      <vt:lpstr>Open Sans</vt:lpstr>
      <vt:lpstr>DD Template Aug 2017 16x9</vt:lpstr>
      <vt:lpstr>Listen Up! </vt:lpstr>
      <vt:lpstr>Schedule</vt:lpstr>
      <vt:lpstr>Cognitive Empathy</vt:lpstr>
      <vt:lpstr>Cognitive Empathy</vt:lpstr>
      <vt:lpstr>Cognitive Empathy</vt:lpstr>
      <vt:lpstr>Building Cognitive Empathy</vt:lpstr>
      <vt:lpstr>Interviewing 101</vt:lpstr>
      <vt:lpstr>Why Interview?</vt:lpstr>
      <vt:lpstr>Why Interview?</vt:lpstr>
      <vt:lpstr>Why Interview?</vt:lpstr>
      <vt:lpstr>General Tips</vt:lpstr>
      <vt:lpstr>How to Ask Questions</vt:lpstr>
      <vt:lpstr>Workshop Prep</vt:lpstr>
      <vt:lpstr>Workshop Prompt and Directions</vt:lpstr>
      <vt:lpstr>Appendix</vt:lpstr>
      <vt:lpstr>Types of Questions</vt:lpstr>
      <vt:lpstr>Interviewing Process in Design</vt:lpstr>
      <vt:lpstr>Ground Rules</vt:lpstr>
      <vt:lpstr>Ground Rules</vt:lpstr>
      <vt:lpstr>Ground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Finney, Patrick (US - Arlington)</dc:creator>
  <cp:lastModifiedBy>Kim, Josh</cp:lastModifiedBy>
  <cp:revision>179</cp:revision>
  <cp:lastPrinted>2018-11-26T21:04:28Z</cp:lastPrinted>
  <dcterms:created xsi:type="dcterms:W3CDTF">2018-10-02T21:37:37Z</dcterms:created>
  <dcterms:modified xsi:type="dcterms:W3CDTF">2020-01-16T20:31:15Z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0x0101009F82DE041937A7498CF31180CBB1B6F7</vt:lpwstr>
  </property>
</Properties>
</file>