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6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Helvetica Neue" panose="020B0604020202020204" charset="0"/>
      <p:regular r:id="rId51"/>
      <p:bold r:id="rId52"/>
      <p:italic r:id="rId53"/>
      <p:boldItalic r:id="rId54"/>
    </p:embeddedFont>
    <p:embeddedFont>
      <p:font typeface="Nixie One" panose="020B0604020202020204" charset="0"/>
      <p:regular r:id="rId55"/>
    </p:embeddedFont>
    <p:embeddedFont>
      <p:font typeface="Tw Cen MT" panose="020B0602020104020603" pitchFamily="3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5913EA-0804-4CFF-9E9B-0E69EF99B792}">
  <a:tblStyle styleId="{155913EA-0804-4CFF-9E9B-0E69EF99B7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61e14503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61e14503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61e14503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61e14503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61e14503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61e14503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6148e3bf3_1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6148e3bf3_1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61e14503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61e14503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b6148e3bf3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b6148e3bf3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61e14503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61e14503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61e14503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61e14503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61e14503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61e14503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61e1450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61e1450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61e14503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61e14503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b61e14503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b61e14503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b61e14503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b61e14503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b61e14503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b61e14503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61e14503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61e14503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61e14503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61e14503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b6148e3bf3_1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b6148e3bf3_1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b6148e3b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b6148e3b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b6148e3bf3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b6148e3bf3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b6148e3bf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b6148e3bf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b6148e3b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b6148e3b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b6148e3bf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b6148e3bf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6148e3b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6148e3b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b6148e3bf3_1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b6148e3bf3_1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b6148e3bf3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b6148e3bf3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b6148e3bf3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b6148e3bf3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b6148e3bf3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b6148e3bf3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b6148e3bf3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b6148e3bf3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b6148e3bf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b6148e3bf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b6148e3bf3_1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b6148e3bf3_1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61e1450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61e1450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b6148e3bf3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b6148e3bf3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b6148e3bf3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b6148e3bf3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b6148e3bf3_1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b6148e3bf3_1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b6148e3bf3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b6148e3bf3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6148e3bf3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6148e3bf3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6148e3bf3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6148e3bf3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b6148e3bf3_1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b6148e3bf3_1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2dc58f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2dc58f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c2dc58f7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c2dc58f7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61e14503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61e14503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61e1450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61e1450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61e14503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61e14503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b61e14503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b61e14503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5663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93470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19961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5035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7490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17588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68717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79199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249767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7096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43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478671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5464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21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3834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17488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88248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929218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12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55582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0912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327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utrains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utrains.org/support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ws.amazon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body" idx="4294967295"/>
          </p:nvPr>
        </p:nvSpPr>
        <p:spPr>
          <a:xfrm>
            <a:off x="0" y="1174750"/>
            <a:ext cx="4462463" cy="3541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Create a new account 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406" name="Google Shape;4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800" y="1963463"/>
            <a:ext cx="280035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500" y="1985163"/>
            <a:ext cx="26003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0"/>
          <p:cNvSpPr txBox="1"/>
          <p:nvPr/>
        </p:nvSpPr>
        <p:spPr>
          <a:xfrm>
            <a:off x="4815276" y="974040"/>
            <a:ext cx="35457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lang="en" sz="1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Fill the form and click on </a:t>
            </a:r>
            <a:r>
              <a:rPr lang="en" sz="1800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Continue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13" name="Google Shape;413;p21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body" idx="4294967295"/>
          </p:nvPr>
        </p:nvSpPr>
        <p:spPr>
          <a:xfrm>
            <a:off x="0" y="1314450"/>
            <a:ext cx="44196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Fill the </a:t>
            </a:r>
            <a:r>
              <a:rPr lang="en" sz="1800" b="1">
                <a:solidFill>
                  <a:schemeClr val="accent2"/>
                </a:solidFill>
              </a:rPr>
              <a:t>Contact Information</a:t>
            </a:r>
            <a:r>
              <a:rPr lang="en" sz="1800"/>
              <a:t> form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/>
              <a:t>Then click on </a:t>
            </a:r>
            <a:r>
              <a:rPr lang="en" sz="1800" b="1">
                <a:solidFill>
                  <a:schemeClr val="accent1"/>
                </a:solidFill>
              </a:rPr>
              <a:t>Create account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416" name="Google Shape;416;p21"/>
          <p:cNvPicPr preferRelativeResize="0"/>
          <p:nvPr/>
        </p:nvPicPr>
        <p:blipFill rotWithShape="1">
          <a:blip r:embed="rId3">
            <a:alphaModFix/>
          </a:blip>
          <a:srcRect t="26959"/>
          <a:stretch/>
        </p:blipFill>
        <p:spPr>
          <a:xfrm>
            <a:off x="5315025" y="1590550"/>
            <a:ext cx="3143250" cy="30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88" y="2626836"/>
            <a:ext cx="30289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title" idx="4294967295"/>
          </p:nvPr>
        </p:nvSpPr>
        <p:spPr>
          <a:xfrm>
            <a:off x="2336959" y="145573"/>
            <a:ext cx="4732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body" idx="4294967295"/>
          </p:nvPr>
        </p:nvSpPr>
        <p:spPr>
          <a:xfrm>
            <a:off x="434340" y="1371599"/>
            <a:ext cx="4268788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Fill the for </a:t>
            </a:r>
            <a:r>
              <a:rPr lang="en" sz="1800" b="1" dirty="0">
                <a:solidFill>
                  <a:schemeClr val="accent2"/>
                </a:solidFill>
              </a:rPr>
              <a:t>Payment information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Put a valid </a:t>
            </a:r>
            <a:r>
              <a:rPr lang="en" sz="1800" b="1" dirty="0">
                <a:solidFill>
                  <a:schemeClr val="accent1"/>
                </a:solidFill>
              </a:rPr>
              <a:t>credit card number</a:t>
            </a:r>
            <a:r>
              <a:rPr lang="en" sz="1800" dirty="0"/>
              <a:t> and </a:t>
            </a:r>
            <a:r>
              <a:rPr lang="en" sz="1800" b="1" dirty="0">
                <a:solidFill>
                  <a:schemeClr val="accent1"/>
                </a:solidFill>
              </a:rPr>
              <a:t>expiration date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Put the </a:t>
            </a:r>
            <a:r>
              <a:rPr lang="en" sz="1800" b="1" dirty="0">
                <a:solidFill>
                  <a:schemeClr val="accent1"/>
                </a:solidFill>
              </a:rPr>
              <a:t>cardholder’s name 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Check Use my contact address as </a:t>
            </a:r>
            <a:r>
              <a:rPr lang="en" sz="1800" b="1" dirty="0">
                <a:solidFill>
                  <a:schemeClr val="accent1"/>
                </a:solidFill>
              </a:rPr>
              <a:t>Billing address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Click on</a:t>
            </a:r>
            <a:r>
              <a:rPr lang="en" sz="1800" b="1" dirty="0">
                <a:solidFill>
                  <a:schemeClr val="accent1"/>
                </a:solidFill>
              </a:rPr>
              <a:t> Verify and add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425" name="Google Shape;4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239" y="1205706"/>
            <a:ext cx="26098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>
            <a:spLocks noGrp="1"/>
          </p:cNvSpPr>
          <p:nvPr>
            <p:ph type="body" idx="1"/>
          </p:nvPr>
        </p:nvSpPr>
        <p:spPr>
          <a:xfrm>
            <a:off x="1430850" y="1440180"/>
            <a:ext cx="6282300" cy="1863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Here, they will pull one dollar from your account to make sure it is valid. But they you give it back later!</a:t>
            </a:r>
            <a:endParaRPr b="1" dirty="0"/>
          </a:p>
        </p:txBody>
      </p:sp>
      <p:sp>
        <p:nvSpPr>
          <p:cNvPr id="430" name="Google Shape;430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36" name="Google Shape;436;p24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37" name="Google Shape;437;p24"/>
          <p:cNvSpPr txBox="1">
            <a:spLocks noGrp="1"/>
          </p:cNvSpPr>
          <p:nvPr>
            <p:ph type="body" idx="4294967295"/>
          </p:nvPr>
        </p:nvSpPr>
        <p:spPr>
          <a:xfrm>
            <a:off x="0" y="1314450"/>
            <a:ext cx="4111625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Fill the form to </a:t>
            </a:r>
            <a:r>
              <a:rPr lang="en" sz="1800" b="1">
                <a:solidFill>
                  <a:schemeClr val="accent1"/>
                </a:solidFill>
              </a:rPr>
              <a:t>Confirm your Identity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Choose </a:t>
            </a:r>
            <a:r>
              <a:rPr lang="en" sz="1800" b="1">
                <a:solidFill>
                  <a:schemeClr val="accent1"/>
                </a:solidFill>
              </a:rPr>
              <a:t>voice call</a:t>
            </a:r>
            <a:r>
              <a:rPr lang="en" sz="1800">
                <a:solidFill>
                  <a:schemeClr val="accent1"/>
                </a:solidFill>
              </a:rPr>
              <a:t> </a:t>
            </a:r>
            <a:endParaRPr sz="180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Put your </a:t>
            </a:r>
            <a:r>
              <a:rPr lang="en" sz="1800" b="1">
                <a:solidFill>
                  <a:schemeClr val="accent1"/>
                </a:solidFill>
              </a:rPr>
              <a:t>phone number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Enter the </a:t>
            </a:r>
            <a:r>
              <a:rPr lang="en" sz="1800" b="1">
                <a:solidFill>
                  <a:schemeClr val="accent1"/>
                </a:solidFill>
              </a:rPr>
              <a:t>code</a:t>
            </a:r>
            <a:r>
              <a:rPr lang="en" sz="1800"/>
              <a:t> for security check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/>
              <a:t>Then click on</a:t>
            </a:r>
            <a:r>
              <a:rPr lang="en" sz="1800" b="1">
                <a:solidFill>
                  <a:schemeClr val="accent1"/>
                </a:solidFill>
              </a:rPr>
              <a:t> Contact me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739" y="1183156"/>
            <a:ext cx="2503350" cy="3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If the phone number is valid, you will receive a call. A code will display on your screen and you need to enter that code in your phone for verification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Click on </a:t>
            </a:r>
            <a:r>
              <a:rPr lang="en" b="1" dirty="0">
                <a:solidFill>
                  <a:schemeClr val="accent1"/>
                </a:solidFill>
              </a:rPr>
              <a:t>Continue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444" name="Google Shape;44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body" idx="4294967295"/>
          </p:nvPr>
        </p:nvSpPr>
        <p:spPr>
          <a:xfrm>
            <a:off x="0" y="1304290"/>
            <a:ext cx="4111625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Select a </a:t>
            </a:r>
            <a:r>
              <a:rPr lang="en" sz="1800" b="1">
                <a:solidFill>
                  <a:schemeClr val="accent1"/>
                </a:solidFill>
              </a:rPr>
              <a:t>Support plan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Choose </a:t>
            </a:r>
            <a:r>
              <a:rPr lang="en" sz="1800" b="1">
                <a:solidFill>
                  <a:schemeClr val="accent1"/>
                </a:solidFill>
              </a:rPr>
              <a:t>Basic Plan</a:t>
            </a:r>
            <a:r>
              <a:rPr lang="en" sz="1800"/>
              <a:t> by clicking on </a:t>
            </a:r>
            <a:r>
              <a:rPr lang="en" sz="1800" b="1">
                <a:solidFill>
                  <a:srgbClr val="FF9900"/>
                </a:solidFill>
              </a:rPr>
              <a:t>Free</a:t>
            </a:r>
            <a:endParaRPr sz="18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/>
              <a:t>Then click on </a:t>
            </a:r>
            <a:r>
              <a:rPr lang="en" sz="1800" b="1">
                <a:solidFill>
                  <a:schemeClr val="accent1"/>
                </a:solidFill>
              </a:rPr>
              <a:t>Sign in to the console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453" name="Google Shape;4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490" y="1639873"/>
            <a:ext cx="28575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 rotWithShape="1">
          <a:blip r:embed="rId4">
            <a:alphaModFix/>
          </a:blip>
          <a:srcRect r="9641"/>
          <a:stretch/>
        </p:blipFill>
        <p:spPr>
          <a:xfrm>
            <a:off x="5239500" y="3781397"/>
            <a:ext cx="28575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59" name="Google Shape;459;p27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60" name="Google Shape;460;p27"/>
          <p:cNvSpPr txBox="1">
            <a:spLocks noGrp="1"/>
          </p:cNvSpPr>
          <p:nvPr>
            <p:ph type="body" idx="4294967295"/>
          </p:nvPr>
        </p:nvSpPr>
        <p:spPr>
          <a:xfrm>
            <a:off x="308610" y="1284288"/>
            <a:ext cx="4111625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Sign in with root credentials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Put the </a:t>
            </a:r>
            <a:r>
              <a:rPr lang="en" sz="1800" b="1" dirty="0">
                <a:solidFill>
                  <a:schemeClr val="accent1"/>
                </a:solidFill>
              </a:rPr>
              <a:t>Email address</a:t>
            </a:r>
            <a:r>
              <a:rPr lang="en" sz="1800" dirty="0"/>
              <a:t> you used to create your account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Next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/>
              <a:t>Enter the </a:t>
            </a:r>
            <a:r>
              <a:rPr lang="en" sz="1800" b="1" dirty="0"/>
              <a:t>password 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Sign in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462" name="Google Shape;4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75" y="1326500"/>
            <a:ext cx="2295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7"/>
          <p:cNvPicPr preferRelativeResize="0"/>
          <p:nvPr/>
        </p:nvPicPr>
        <p:blipFill rotWithShape="1">
          <a:blip r:embed="rId4">
            <a:alphaModFix/>
          </a:blip>
          <a:srcRect r="3194"/>
          <a:stretch/>
        </p:blipFill>
        <p:spPr>
          <a:xfrm>
            <a:off x="5259675" y="2317100"/>
            <a:ext cx="2600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675" y="3317225"/>
            <a:ext cx="26003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470" name="Google Shape;470;p28"/>
          <p:cNvSpPr txBox="1">
            <a:spLocks noGrp="1"/>
          </p:cNvSpPr>
          <p:nvPr>
            <p:ph type="body" idx="4294967295"/>
          </p:nvPr>
        </p:nvSpPr>
        <p:spPr>
          <a:xfrm>
            <a:off x="1517650" y="1314450"/>
            <a:ext cx="762635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You are now </a:t>
            </a:r>
            <a:r>
              <a:rPr lang="en" sz="1800" b="1"/>
              <a:t>logged in to the AWS console</a:t>
            </a: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You can check all the services provided by clicking on </a:t>
            </a:r>
            <a:r>
              <a:rPr lang="en" sz="1800" b="1">
                <a:solidFill>
                  <a:schemeClr val="accent1"/>
                </a:solidFill>
              </a:rPr>
              <a:t>Services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/>
              <a:t>We will use just few of them</a:t>
            </a:r>
            <a:endParaRPr sz="1800"/>
          </a:p>
        </p:txBody>
      </p:sp>
      <p:pic>
        <p:nvPicPr>
          <p:cNvPr id="472" name="Google Shape;4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25" y="2994825"/>
            <a:ext cx="5105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1" name="Google Shape;491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78" name="Google Shape;478;p29"/>
          <p:cNvSpPr txBox="1">
            <a:spLocks noGrp="1"/>
          </p:cNvSpPr>
          <p:nvPr>
            <p:ph type="ctrTitle" idx="4294967295"/>
          </p:nvPr>
        </p:nvSpPr>
        <p:spPr>
          <a:xfrm>
            <a:off x="4152900" y="1014413"/>
            <a:ext cx="4991100" cy="1620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Billing Dashboard</a:t>
            </a:r>
            <a:endParaRPr sz="6000"/>
          </a:p>
        </p:txBody>
      </p:sp>
      <p:sp>
        <p:nvSpPr>
          <p:cNvPr id="479" name="Google Shape;479;p29"/>
          <p:cNvSpPr txBox="1">
            <a:spLocks noGrp="1"/>
          </p:cNvSpPr>
          <p:nvPr>
            <p:ph type="subTitle" idx="4294967295"/>
          </p:nvPr>
        </p:nvSpPr>
        <p:spPr>
          <a:xfrm>
            <a:off x="4538663" y="3027363"/>
            <a:ext cx="460533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How much are you consuming?</a:t>
            </a:r>
            <a:endParaRPr sz="2400"/>
          </a:p>
        </p:txBody>
      </p:sp>
      <p:grpSp>
        <p:nvGrpSpPr>
          <p:cNvPr id="480" name="Google Shape;480;p29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481" name="Google Shape;481;p2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29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484" name="Google Shape;484;p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29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title" idx="4294967295"/>
          </p:nvPr>
        </p:nvSpPr>
        <p:spPr>
          <a:xfrm>
            <a:off x="1965643" y="254794"/>
            <a:ext cx="500665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account on AWS</a:t>
            </a:r>
            <a:endParaRPr dirty="0"/>
          </a:p>
        </p:txBody>
      </p:sp>
      <p:sp>
        <p:nvSpPr>
          <p:cNvPr id="497" name="Google Shape;497;p30"/>
          <p:cNvSpPr txBox="1">
            <a:spLocks noGrp="1"/>
          </p:cNvSpPr>
          <p:nvPr>
            <p:ph type="body" idx="4294967295"/>
          </p:nvPr>
        </p:nvSpPr>
        <p:spPr>
          <a:xfrm>
            <a:off x="357346" y="1056164"/>
            <a:ext cx="4111625" cy="383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To check the</a:t>
            </a:r>
            <a:r>
              <a:rPr lang="en" sz="1800" b="1" dirty="0">
                <a:solidFill>
                  <a:schemeClr val="accent1"/>
                </a:solidFill>
              </a:rPr>
              <a:t> Billing dashboard</a:t>
            </a:r>
            <a:r>
              <a:rPr lang="en" sz="1800" dirty="0"/>
              <a:t>, click on you </a:t>
            </a:r>
            <a:r>
              <a:rPr lang="en" sz="1800" b="1" dirty="0">
                <a:solidFill>
                  <a:schemeClr val="accent1"/>
                </a:solidFill>
              </a:rPr>
              <a:t>account name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Then click on </a:t>
            </a:r>
            <a:r>
              <a:rPr lang="en" sz="1800" b="1" dirty="0">
                <a:solidFill>
                  <a:srgbClr val="FF9900"/>
                </a:solidFill>
              </a:rPr>
              <a:t>My billing dashboard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This will show you at any time </a:t>
            </a:r>
            <a:r>
              <a:rPr lang="en" sz="1800" b="1" dirty="0"/>
              <a:t>how much you are consuming with your AWS account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Click on the</a:t>
            </a:r>
            <a:r>
              <a:rPr lang="en" sz="1800" b="1" dirty="0"/>
              <a:t> </a:t>
            </a:r>
            <a:r>
              <a:rPr lang="en" sz="1800" b="1" dirty="0">
                <a:solidFill>
                  <a:schemeClr val="accent1"/>
                </a:solidFill>
              </a:rPr>
              <a:t>aws button at the left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499" name="Google Shape;4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675" y="1314450"/>
            <a:ext cx="2625834" cy="309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ctrTitle" idx="4294967295"/>
          </p:nvPr>
        </p:nvSpPr>
        <p:spPr>
          <a:xfrm>
            <a:off x="4152900" y="1014413"/>
            <a:ext cx="4991100" cy="1620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hosting Region</a:t>
            </a:r>
            <a:endParaRPr sz="6000"/>
          </a:p>
        </p:txBody>
      </p:sp>
      <p:sp>
        <p:nvSpPr>
          <p:cNvPr id="506" name="Google Shape;506;p31"/>
          <p:cNvSpPr txBox="1">
            <a:spLocks noGrp="1"/>
          </p:cNvSpPr>
          <p:nvPr>
            <p:ph type="subTitle" idx="4294967295"/>
          </p:nvPr>
        </p:nvSpPr>
        <p:spPr>
          <a:xfrm>
            <a:off x="4538663" y="3027363"/>
            <a:ext cx="460533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for?</a:t>
            </a:r>
            <a:endParaRPr sz="2400"/>
          </a:p>
        </p:txBody>
      </p:sp>
      <p:grpSp>
        <p:nvGrpSpPr>
          <p:cNvPr id="507" name="Google Shape;507;p31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508" name="Google Shape;508;p3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1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511" name="Google Shape;511;p3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31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1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1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title" idx="4294967295"/>
          </p:nvPr>
        </p:nvSpPr>
        <p:spPr>
          <a:xfrm>
            <a:off x="1919923" y="175880"/>
            <a:ext cx="490378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account on AWS</a:t>
            </a: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body" idx="4294967295"/>
          </p:nvPr>
        </p:nvSpPr>
        <p:spPr>
          <a:xfrm>
            <a:off x="388620" y="1303020"/>
            <a:ext cx="4429125" cy="3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Beside your account name, you also have the </a:t>
            </a:r>
            <a:r>
              <a:rPr lang="en" sz="1800" b="1" dirty="0">
                <a:solidFill>
                  <a:schemeClr val="accent1"/>
                </a:solidFill>
              </a:rPr>
              <a:t>region where your services will be launched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it to </a:t>
            </a:r>
            <a:r>
              <a:rPr lang="en" sz="1800" b="1" dirty="0"/>
              <a:t>select a desired region according to your geographical location</a:t>
            </a:r>
            <a:r>
              <a:rPr lang="en" sz="1800" dirty="0"/>
              <a:t> (Here I choose </a:t>
            </a:r>
            <a:r>
              <a:rPr lang="en" sz="1800" b="1" dirty="0">
                <a:solidFill>
                  <a:schemeClr val="accent1"/>
                </a:solidFill>
              </a:rPr>
              <a:t>N Virginia</a:t>
            </a:r>
            <a:r>
              <a:rPr lang="en" sz="1800" dirty="0"/>
              <a:t>)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NB:</a:t>
            </a:r>
            <a:r>
              <a:rPr lang="en" sz="1800" dirty="0"/>
              <a:t> You can click on </a:t>
            </a:r>
            <a:r>
              <a:rPr lang="en" sz="1800" b="1" dirty="0">
                <a:solidFill>
                  <a:schemeClr val="accent1"/>
                </a:solidFill>
              </a:rPr>
              <a:t>Support</a:t>
            </a:r>
            <a:r>
              <a:rPr lang="en" sz="1800" dirty="0"/>
              <a:t> when you face a difficulty or an issue with an AWS service</a:t>
            </a:r>
            <a:endParaRPr sz="1800" dirty="0"/>
          </a:p>
        </p:txBody>
      </p:sp>
      <p:pic>
        <p:nvPicPr>
          <p:cNvPr id="526" name="Google Shape;5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100" y="1183125"/>
            <a:ext cx="2701226" cy="3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>
            <a:spLocks noGrp="1"/>
          </p:cNvSpPr>
          <p:nvPr>
            <p:ph type="ctrTitle"/>
          </p:nvPr>
        </p:nvSpPr>
        <p:spPr>
          <a:xfrm>
            <a:off x="2034540" y="149572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you first EC2 instance in AWS</a:t>
            </a:r>
            <a:endParaRPr dirty="0"/>
          </a:p>
        </p:txBody>
      </p:sp>
      <p:sp>
        <p:nvSpPr>
          <p:cNvPr id="532" name="Google Shape;532;p33"/>
          <p:cNvSpPr txBox="1">
            <a:spLocks noGrp="1"/>
          </p:cNvSpPr>
          <p:nvPr>
            <p:ph type="subTitle" idx="1"/>
          </p:nvPr>
        </p:nvSpPr>
        <p:spPr>
          <a:xfrm>
            <a:off x="3086100" y="3232484"/>
            <a:ext cx="2434590" cy="505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 with AWS</a:t>
            </a:r>
            <a:endParaRPr dirty="0"/>
          </a:p>
        </p:txBody>
      </p:sp>
      <p:sp>
        <p:nvSpPr>
          <p:cNvPr id="533" name="Google Shape;533;p3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4294967295"/>
          </p:nvPr>
        </p:nvSpPr>
        <p:spPr>
          <a:xfrm>
            <a:off x="2148523" y="311468"/>
            <a:ext cx="421798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body" idx="4294967295"/>
          </p:nvPr>
        </p:nvSpPr>
        <p:spPr>
          <a:xfrm>
            <a:off x="767989" y="1284288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EC2 </a:t>
            </a:r>
            <a:r>
              <a:rPr lang="en" sz="1800" dirty="0"/>
              <a:t>stand for </a:t>
            </a:r>
            <a:r>
              <a:rPr lang="en" sz="1800" b="1" dirty="0">
                <a:solidFill>
                  <a:schemeClr val="accent1"/>
                </a:solidFill>
              </a:rPr>
              <a:t>Elastic Cloud Compute</a:t>
            </a:r>
            <a:r>
              <a:rPr lang="en" sz="1800" dirty="0"/>
              <a:t>.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It is an AWS service that provides </a:t>
            </a:r>
            <a:r>
              <a:rPr lang="en" sz="1800" b="1" dirty="0"/>
              <a:t>servers for rent in the cloud</a:t>
            </a:r>
            <a:r>
              <a:rPr lang="en" sz="1800" dirty="0"/>
              <a:t>.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 servers are called </a:t>
            </a:r>
            <a:r>
              <a:rPr lang="en" sz="1800" b="1" dirty="0">
                <a:solidFill>
                  <a:schemeClr val="accent1"/>
                </a:solidFill>
              </a:rPr>
              <a:t>instances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◇"/>
            </a:pPr>
            <a:r>
              <a:rPr lang="en" sz="1800" b="1" dirty="0">
                <a:solidFill>
                  <a:srgbClr val="FF9900"/>
                </a:solidFill>
              </a:rPr>
              <a:t>Launching a server = Launching an EC2 instance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This </a:t>
            </a:r>
            <a:r>
              <a:rPr lang="en" sz="1800" b="1" dirty="0"/>
              <a:t>service enables you to launch many servers based on your needs</a:t>
            </a:r>
            <a:endParaRPr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45" name="Google Shape;545;p35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EC2 instance</a:t>
            </a:r>
            <a:endParaRPr/>
          </a:p>
        </p:txBody>
      </p:sp>
      <p:sp>
        <p:nvSpPr>
          <p:cNvPr id="546" name="Google Shape;546;p35"/>
          <p:cNvSpPr txBox="1">
            <a:spLocks noGrp="1"/>
          </p:cNvSpPr>
          <p:nvPr>
            <p:ph type="body" idx="4294967295"/>
          </p:nvPr>
        </p:nvSpPr>
        <p:spPr>
          <a:xfrm>
            <a:off x="350579" y="1314450"/>
            <a:ext cx="3995738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To launch an instance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Services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Then choose </a:t>
            </a:r>
            <a:r>
              <a:rPr lang="en" sz="1800" b="1" dirty="0">
                <a:solidFill>
                  <a:schemeClr val="accent1"/>
                </a:solidFill>
              </a:rPr>
              <a:t>EC2</a:t>
            </a:r>
            <a:r>
              <a:rPr lang="en" sz="1800" dirty="0"/>
              <a:t> in the </a:t>
            </a:r>
            <a:r>
              <a:rPr lang="en" sz="1800" b="1" dirty="0"/>
              <a:t>Compute services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/>
              <a:t>Launch instance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548" name="Google Shape;5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610" y="1314450"/>
            <a:ext cx="3912811" cy="318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554" name="Google Shape;5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80" y="571500"/>
            <a:ext cx="6639002" cy="410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4294967295"/>
          </p:nvPr>
        </p:nvSpPr>
        <p:spPr>
          <a:xfrm>
            <a:off x="2239963" y="103981"/>
            <a:ext cx="429799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560" name="Google Shape;560;p37"/>
          <p:cNvSpPr txBox="1">
            <a:spLocks noGrp="1"/>
          </p:cNvSpPr>
          <p:nvPr>
            <p:ph type="body" idx="4294967295"/>
          </p:nvPr>
        </p:nvSpPr>
        <p:spPr>
          <a:xfrm>
            <a:off x="1054570" y="1010445"/>
            <a:ext cx="7404100" cy="2681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1: Choose an Amazon Machine Image (AMI)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Here you have a list of </a:t>
            </a:r>
            <a:r>
              <a:rPr lang="en" sz="1800" b="1" dirty="0">
                <a:solidFill>
                  <a:schemeClr val="accent1"/>
                </a:solidFill>
              </a:rPr>
              <a:t>Amazon images </a:t>
            </a:r>
            <a:r>
              <a:rPr lang="en" sz="1800" dirty="0"/>
              <a:t>(these represent the OS that will be installed in your instance )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Choose the </a:t>
            </a:r>
            <a:r>
              <a:rPr lang="en" sz="1800" b="1" dirty="0">
                <a:solidFill>
                  <a:schemeClr val="accent1"/>
                </a:solidFill>
              </a:rPr>
              <a:t>Amazon Linux 2 AMI (HVM), SDD volume type (64-bit x86)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Select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562" name="Google Shape;5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5" y="3864775"/>
            <a:ext cx="8862551" cy="8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 idx="4294967295"/>
          </p:nvPr>
        </p:nvSpPr>
        <p:spPr>
          <a:xfrm>
            <a:off x="1634173" y="457199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568" name="Google Shape;568;p38"/>
          <p:cNvSpPr txBox="1">
            <a:spLocks noGrp="1"/>
          </p:cNvSpPr>
          <p:nvPr>
            <p:ph type="body" idx="4294967295"/>
          </p:nvPr>
        </p:nvSpPr>
        <p:spPr>
          <a:xfrm>
            <a:off x="822490" y="1394460"/>
            <a:ext cx="811577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2: Choose and Instance type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This is where you choose some caracteristiques like the </a:t>
            </a:r>
            <a:r>
              <a:rPr lang="en" sz="1800" b="1" dirty="0">
                <a:solidFill>
                  <a:schemeClr val="accent1"/>
                </a:solidFill>
              </a:rPr>
              <a:t>memory size, the number of CPUs</a:t>
            </a:r>
            <a:r>
              <a:rPr lang="en" sz="1800" dirty="0"/>
              <a:t> etc.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For now, let’s stay with the </a:t>
            </a:r>
            <a:r>
              <a:rPr lang="en" sz="1800" b="1" dirty="0">
                <a:solidFill>
                  <a:schemeClr val="accent1"/>
                </a:solidFill>
              </a:rPr>
              <a:t>Free tier eligible type t2 micro</a:t>
            </a:r>
            <a:r>
              <a:rPr lang="en" sz="1800" dirty="0"/>
              <a:t> (</a:t>
            </a:r>
            <a:r>
              <a:rPr lang="en" sz="1800" b="1" dirty="0"/>
              <a:t>1 CPU and 1G memory)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This, can be used for</a:t>
            </a:r>
            <a:r>
              <a:rPr lang="en" sz="1800" b="1" dirty="0">
                <a:solidFill>
                  <a:schemeClr val="accent1"/>
                </a:solidFill>
              </a:rPr>
              <a:t> one year without being charged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Next: configure Instance Details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74" name="Google Shape;574;p39"/>
          <p:cNvSpPr txBox="1">
            <a:spLocks noGrp="1"/>
          </p:cNvSpPr>
          <p:nvPr>
            <p:ph type="title" idx="4294967295"/>
          </p:nvPr>
        </p:nvSpPr>
        <p:spPr>
          <a:xfrm>
            <a:off x="2463006" y="347027"/>
            <a:ext cx="421798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EC2 instance</a:t>
            </a:r>
            <a:endParaRPr/>
          </a:p>
        </p:txBody>
      </p:sp>
      <p:sp>
        <p:nvSpPr>
          <p:cNvPr id="575" name="Google Shape;575;p39"/>
          <p:cNvSpPr txBox="1">
            <a:spLocks noGrp="1"/>
          </p:cNvSpPr>
          <p:nvPr>
            <p:ph type="body" idx="4294967295"/>
          </p:nvPr>
        </p:nvSpPr>
        <p:spPr>
          <a:xfrm>
            <a:off x="481408" y="1394460"/>
            <a:ext cx="8525431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3: Configure Instance Details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Allow the parameters values as </a:t>
            </a:r>
            <a:r>
              <a:rPr lang="en" sz="1800" b="1" dirty="0">
                <a:solidFill>
                  <a:schemeClr val="accent1"/>
                </a:solidFill>
              </a:rPr>
              <a:t>default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Next: </a:t>
            </a:r>
            <a:r>
              <a:rPr lang="en" sz="1800" b="1" dirty="0">
                <a:solidFill>
                  <a:schemeClr val="accent1"/>
                </a:solidFill>
              </a:rPr>
              <a:t>Add storage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4: Add storage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Allow the parameters values as </a:t>
            </a:r>
            <a:r>
              <a:rPr lang="en" sz="1800" b="1" dirty="0">
                <a:solidFill>
                  <a:schemeClr val="accent1"/>
                </a:solidFill>
              </a:rPr>
              <a:t>default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Next: </a:t>
            </a:r>
            <a:r>
              <a:rPr lang="en" sz="1800" b="1" dirty="0">
                <a:solidFill>
                  <a:schemeClr val="accent1"/>
                </a:solidFill>
              </a:rPr>
              <a:t>Add Tag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577" name="Google Shape;5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373" y="2512934"/>
            <a:ext cx="37814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title"/>
          </p:nvPr>
        </p:nvSpPr>
        <p:spPr>
          <a:xfrm>
            <a:off x="2025625" y="6694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353" name="Google Shape;353;p13"/>
          <p:cNvSpPr txBox="1">
            <a:spLocks noGrp="1"/>
          </p:cNvSpPr>
          <p:nvPr>
            <p:ph type="body" idx="1"/>
          </p:nvPr>
        </p:nvSpPr>
        <p:spPr>
          <a:xfrm>
            <a:off x="1463525" y="1741800"/>
            <a:ext cx="5987100" cy="24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Introduction to AWS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Creating your account on AWS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/>
              <a:t>Launching your first EC2 instance in AWS 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 b="1"/>
              <a:t>Accessing the instance through MobaXterm</a:t>
            </a:r>
            <a:endParaRPr sz="2000" b="1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82" name="Google Shape;582;p40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EC2 instance</a:t>
            </a:r>
            <a:endParaRPr/>
          </a:p>
        </p:txBody>
      </p:sp>
      <p:sp>
        <p:nvSpPr>
          <p:cNvPr id="583" name="Google Shape;583;p40"/>
          <p:cNvSpPr txBox="1">
            <a:spLocks noGrp="1"/>
          </p:cNvSpPr>
          <p:nvPr>
            <p:ph type="body" idx="4294967295"/>
          </p:nvPr>
        </p:nvSpPr>
        <p:spPr>
          <a:xfrm>
            <a:off x="1739900" y="1314450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5: Add tag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Add tag</a:t>
            </a:r>
            <a:r>
              <a:rPr lang="en" sz="1800" dirty="0"/>
              <a:t> to add a new tag: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Next: Configure Security Group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graphicFrame>
        <p:nvGraphicFramePr>
          <p:cNvPr id="585" name="Google Shape;585;p40"/>
          <p:cNvGraphicFramePr/>
          <p:nvPr/>
        </p:nvGraphicFramePr>
        <p:xfrm>
          <a:off x="994875" y="2362175"/>
          <a:ext cx="7239000" cy="777180"/>
        </p:xfrm>
        <a:graphic>
          <a:graphicData uri="http://schemas.openxmlformats.org/drawingml/2006/table">
            <a:tbl>
              <a:tblPr>
                <a:noFill/>
                <a:tableStyleId>{155913EA-0804-4CFF-9E9B-0E69EF99B792}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Key </a:t>
                      </a:r>
                      <a:endParaRPr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value</a:t>
                      </a:r>
                      <a:endParaRPr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Name</a:t>
                      </a:r>
                      <a:endParaRPr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firstinstance</a:t>
                      </a:r>
                      <a:endParaRPr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41"/>
          <p:cNvSpPr txBox="1">
            <a:spLocks noGrp="1"/>
          </p:cNvSpPr>
          <p:nvPr>
            <p:ph type="title" idx="4294967295"/>
          </p:nvPr>
        </p:nvSpPr>
        <p:spPr>
          <a:xfrm>
            <a:off x="2188686" y="208598"/>
            <a:ext cx="476662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591" name="Google Shape;591;p41"/>
          <p:cNvSpPr txBox="1">
            <a:spLocks noGrp="1"/>
          </p:cNvSpPr>
          <p:nvPr>
            <p:ph type="body" idx="4294967295"/>
          </p:nvPr>
        </p:nvSpPr>
        <p:spPr>
          <a:xfrm>
            <a:off x="331470" y="1010444"/>
            <a:ext cx="873252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6: Configure Security Group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 </a:t>
            </a:r>
            <a:r>
              <a:rPr lang="en" sz="1800" b="1" dirty="0">
                <a:solidFill>
                  <a:schemeClr val="accent1"/>
                </a:solidFill>
              </a:rPr>
              <a:t>port 22 is opened here by default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Let’s open the ports </a:t>
            </a:r>
            <a:r>
              <a:rPr lang="en" sz="1800" b="1" dirty="0"/>
              <a:t>80 for Http </a:t>
            </a:r>
            <a:r>
              <a:rPr lang="en" sz="1800" dirty="0"/>
              <a:t>and </a:t>
            </a:r>
            <a:r>
              <a:rPr lang="en" sz="1800" b="1" dirty="0"/>
              <a:t>443 for Https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To do that, click on </a:t>
            </a:r>
            <a:r>
              <a:rPr lang="en" sz="1800" b="1" dirty="0">
                <a:solidFill>
                  <a:schemeClr val="accent1"/>
                </a:solidFill>
              </a:rPr>
              <a:t>Add Rule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Choose type </a:t>
            </a:r>
            <a:r>
              <a:rPr lang="en" sz="1800" b="1" dirty="0"/>
              <a:t>HTTP</a:t>
            </a:r>
            <a:r>
              <a:rPr lang="en" sz="1800" dirty="0"/>
              <a:t>: the protocol, the port range and other parameters will be filled automatically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Do the same for </a:t>
            </a:r>
            <a:r>
              <a:rPr lang="en" sz="1800" b="1" dirty="0"/>
              <a:t>HTTPs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Review and launch,</a:t>
            </a:r>
            <a:r>
              <a:rPr lang="en" sz="1800" dirty="0">
                <a:solidFill>
                  <a:schemeClr val="dk2"/>
                </a:solidFill>
              </a:rPr>
              <a:t> then</a:t>
            </a:r>
            <a:r>
              <a:rPr lang="en" sz="1800" b="1" dirty="0">
                <a:solidFill>
                  <a:schemeClr val="accent1"/>
                </a:solidFill>
              </a:rPr>
              <a:t> </a:t>
            </a:r>
            <a:r>
              <a:rPr lang="en" sz="1800" dirty="0">
                <a:solidFill>
                  <a:schemeClr val="dk2"/>
                </a:solidFill>
              </a:rPr>
              <a:t>on</a:t>
            </a:r>
            <a:r>
              <a:rPr lang="en" sz="1800" b="1" dirty="0">
                <a:solidFill>
                  <a:schemeClr val="accent1"/>
                </a:solidFill>
              </a:rPr>
              <a:t> Launch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 idx="4294967295"/>
          </p:nvPr>
        </p:nvSpPr>
        <p:spPr>
          <a:xfrm>
            <a:off x="2217103" y="197168"/>
            <a:ext cx="432085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598" name="Google Shape;598;p42"/>
          <p:cNvSpPr txBox="1">
            <a:spLocks noGrp="1"/>
          </p:cNvSpPr>
          <p:nvPr>
            <p:ph type="body" idx="4294967295"/>
          </p:nvPr>
        </p:nvSpPr>
        <p:spPr>
          <a:xfrm>
            <a:off x="639610" y="1147366"/>
            <a:ext cx="7767637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Now you need to </a:t>
            </a:r>
            <a:r>
              <a:rPr lang="en" sz="1800" b="1" dirty="0">
                <a:solidFill>
                  <a:srgbClr val="FF9900"/>
                </a:solidFill>
              </a:rPr>
              <a:t>select an existing key pair or create a new one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Let’s create one: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Choose existing key pair</a:t>
            </a:r>
            <a:r>
              <a:rPr lang="en" sz="1800" dirty="0"/>
              <a:t>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Then click on </a:t>
            </a:r>
            <a:r>
              <a:rPr lang="en" sz="1800" b="1" dirty="0">
                <a:solidFill>
                  <a:schemeClr val="accent1"/>
                </a:solidFill>
              </a:rPr>
              <a:t>Create a key pair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Give it a name : </a:t>
            </a:r>
            <a:r>
              <a:rPr lang="en" sz="1800" b="1" dirty="0">
                <a:solidFill>
                  <a:schemeClr val="accent1"/>
                </a:solidFill>
              </a:rPr>
              <a:t>awskeypair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Download key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Now click to </a:t>
            </a:r>
            <a:r>
              <a:rPr lang="en" sz="1800" b="1" dirty="0">
                <a:solidFill>
                  <a:schemeClr val="accent1"/>
                </a:solidFill>
              </a:rPr>
              <a:t>Launch the instance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05" name="Google Shape;6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669" y="762844"/>
            <a:ext cx="5559399" cy="3649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10" name="Google Shape;610;p44"/>
          <p:cNvSpPr txBox="1">
            <a:spLocks noGrp="1"/>
          </p:cNvSpPr>
          <p:nvPr>
            <p:ph type="title" idx="4294967295"/>
          </p:nvPr>
        </p:nvSpPr>
        <p:spPr>
          <a:xfrm>
            <a:off x="2371566" y="169551"/>
            <a:ext cx="440086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Launching EC2 instance</a:t>
            </a:r>
            <a:endParaRPr dirty="0"/>
          </a:p>
        </p:txBody>
      </p:sp>
      <p:sp>
        <p:nvSpPr>
          <p:cNvPr id="611" name="Google Shape;611;p44"/>
          <p:cNvSpPr txBox="1">
            <a:spLocks noGrp="1"/>
          </p:cNvSpPr>
          <p:nvPr>
            <p:ph type="body" idx="4294967295"/>
          </p:nvPr>
        </p:nvSpPr>
        <p:spPr>
          <a:xfrm>
            <a:off x="869949" y="1284288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When you click on</a:t>
            </a:r>
            <a:r>
              <a:rPr lang="en" sz="1800" b="1" dirty="0">
                <a:solidFill>
                  <a:schemeClr val="accent1"/>
                </a:solidFill>
              </a:rPr>
              <a:t> instances (</a:t>
            </a:r>
            <a:r>
              <a:rPr lang="en" sz="1800" dirty="0">
                <a:solidFill>
                  <a:schemeClr val="dk2"/>
                </a:solidFill>
              </a:rPr>
              <a:t>in the left column</a:t>
            </a:r>
            <a:r>
              <a:rPr lang="en" sz="1800" b="1" dirty="0">
                <a:solidFill>
                  <a:schemeClr val="accent1"/>
                </a:solidFill>
              </a:rPr>
              <a:t>),</a:t>
            </a:r>
            <a:r>
              <a:rPr lang="en" sz="1800" dirty="0"/>
              <a:t>you will see your </a:t>
            </a:r>
            <a:r>
              <a:rPr lang="en" sz="1800" b="1" dirty="0">
                <a:solidFill>
                  <a:schemeClr val="accent1"/>
                </a:solidFill>
              </a:rPr>
              <a:t>firstinstance</a:t>
            </a:r>
            <a:r>
              <a:rPr lang="en" sz="1800" b="1" dirty="0">
                <a:solidFill>
                  <a:srgbClr val="FF9900"/>
                </a:solidFill>
              </a:rPr>
              <a:t> pending</a:t>
            </a:r>
            <a:endParaRPr sz="1800" b="1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Then the instance will go to the </a:t>
            </a:r>
            <a:r>
              <a:rPr lang="en" sz="1800" b="1" dirty="0">
                <a:solidFill>
                  <a:schemeClr val="accent6"/>
                </a:solidFill>
              </a:rPr>
              <a:t>Running</a:t>
            </a:r>
            <a:r>
              <a:rPr lang="en" sz="1800" dirty="0"/>
              <a:t> state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In the EC2 dashboard, you will see </a:t>
            </a:r>
            <a:r>
              <a:rPr lang="en" sz="1800" b="1" dirty="0">
                <a:solidFill>
                  <a:schemeClr val="accent1"/>
                </a:solidFill>
              </a:rPr>
              <a:t>1 instance running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613" name="Google Shape;6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84" y="2283391"/>
            <a:ext cx="6201442" cy="6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4"/>
          <p:cNvPicPr preferRelativeResize="0"/>
          <p:nvPr/>
        </p:nvPicPr>
        <p:blipFill rotWithShape="1">
          <a:blip r:embed="rId4">
            <a:alphaModFix/>
          </a:blip>
          <a:srcRect t="45986"/>
          <a:stretch/>
        </p:blipFill>
        <p:spPr>
          <a:xfrm>
            <a:off x="3340200" y="4039300"/>
            <a:ext cx="2143125" cy="5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ctrTitle"/>
          </p:nvPr>
        </p:nvSpPr>
        <p:spPr>
          <a:xfrm>
            <a:off x="1988820" y="514375"/>
            <a:ext cx="5638800" cy="2324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the EC2 instance through MobaXterm, VSC, Putty &amp; puttygen</a:t>
            </a:r>
            <a:endParaRPr dirty="0"/>
          </a:p>
        </p:txBody>
      </p:sp>
      <p:sp>
        <p:nvSpPr>
          <p:cNvPr id="620" name="Google Shape;620;p45"/>
          <p:cNvSpPr txBox="1">
            <a:spLocks noGrp="1"/>
          </p:cNvSpPr>
          <p:nvPr>
            <p:ph type="subTitle" idx="1"/>
          </p:nvPr>
        </p:nvSpPr>
        <p:spPr>
          <a:xfrm>
            <a:off x="2636520" y="3448200"/>
            <a:ext cx="2171700" cy="627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 with AWS</a:t>
            </a:r>
            <a:endParaRPr dirty="0"/>
          </a:p>
        </p:txBody>
      </p:sp>
      <p:sp>
        <p:nvSpPr>
          <p:cNvPr id="621" name="Google Shape;621;p4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26" name="Google Shape;626;p46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7212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the EC2 instance</a:t>
            </a:r>
            <a:endParaRPr dirty="0"/>
          </a:p>
        </p:txBody>
      </p:sp>
      <p:sp>
        <p:nvSpPr>
          <p:cNvPr id="627" name="Google Shape;627;p46"/>
          <p:cNvSpPr txBox="1">
            <a:spLocks noGrp="1"/>
          </p:cNvSpPr>
          <p:nvPr>
            <p:ph type="body" idx="4294967295"/>
          </p:nvPr>
        </p:nvSpPr>
        <p:spPr>
          <a:xfrm>
            <a:off x="869950" y="1284288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When our instance is running, we can use </a:t>
            </a:r>
            <a:r>
              <a:rPr lang="en" sz="1800" b="1" dirty="0">
                <a:solidFill>
                  <a:schemeClr val="accent1"/>
                </a:solidFill>
              </a:rPr>
              <a:t>MobaXterm </a:t>
            </a:r>
            <a:r>
              <a:rPr lang="en" sz="1800" dirty="0"/>
              <a:t>to access it remotely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Looking in our EC2 instance description, we can see its </a:t>
            </a:r>
            <a:r>
              <a:rPr lang="en" sz="1800" b="1" dirty="0">
                <a:solidFill>
                  <a:schemeClr val="accent1"/>
                </a:solidFill>
              </a:rPr>
              <a:t>Public IP address, its Private DNS and even a Private IP address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Open your </a:t>
            </a:r>
            <a:r>
              <a:rPr lang="en" sz="1800" b="1" dirty="0"/>
              <a:t>MobaXterm </a:t>
            </a:r>
            <a:r>
              <a:rPr lang="en" sz="1800" dirty="0"/>
              <a:t>a click on </a:t>
            </a:r>
            <a:r>
              <a:rPr lang="en" sz="1800" b="1" dirty="0">
                <a:solidFill>
                  <a:schemeClr val="accent1"/>
                </a:solidFill>
              </a:rPr>
              <a:t>Session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Then click on </a:t>
            </a:r>
            <a:r>
              <a:rPr lang="en" sz="1800" b="1" dirty="0">
                <a:solidFill>
                  <a:schemeClr val="accent1"/>
                </a:solidFill>
              </a:rPr>
              <a:t>SSH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Here we need to provide the Instance’s </a:t>
            </a:r>
            <a:r>
              <a:rPr lang="en" sz="1800" b="1" dirty="0"/>
              <a:t>IP address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633" name="Google Shape;633;p47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4926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Accessing the EC2 instance</a:t>
            </a:r>
            <a:endParaRPr dirty="0"/>
          </a:p>
        </p:txBody>
      </p:sp>
      <p:sp>
        <p:nvSpPr>
          <p:cNvPr id="634" name="Google Shape;634;p47"/>
          <p:cNvSpPr txBox="1">
            <a:spLocks noGrp="1"/>
          </p:cNvSpPr>
          <p:nvPr>
            <p:ph type="body" idx="4294967295"/>
          </p:nvPr>
        </p:nvSpPr>
        <p:spPr>
          <a:xfrm>
            <a:off x="429587" y="1224625"/>
            <a:ext cx="4056063" cy="3187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EC2 instance Description</a:t>
            </a:r>
            <a:r>
              <a:rPr lang="en" sz="1800" dirty="0"/>
              <a:t>, copy the </a:t>
            </a:r>
            <a:r>
              <a:rPr lang="en" sz="1800" b="1" dirty="0"/>
              <a:t>public IP address</a:t>
            </a:r>
            <a:r>
              <a:rPr lang="en" sz="1800" dirty="0"/>
              <a:t> and paste it in </a:t>
            </a:r>
            <a:r>
              <a:rPr lang="en" sz="1800" b="1" dirty="0"/>
              <a:t>MobaXterm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Check the Specify username and enter </a:t>
            </a:r>
            <a:r>
              <a:rPr lang="en" sz="1800" b="1" dirty="0">
                <a:solidFill>
                  <a:schemeClr val="accent1"/>
                </a:solidFill>
              </a:rPr>
              <a:t>ec2-user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Advanced ssh settings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636" name="Google Shape;6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030" y="1446875"/>
            <a:ext cx="3902383" cy="2743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41" name="Google Shape;641;p48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7212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642" name="Google Shape;642;p48"/>
          <p:cNvSpPr txBox="1">
            <a:spLocks noGrp="1"/>
          </p:cNvSpPr>
          <p:nvPr>
            <p:ph type="body" idx="4294967295"/>
          </p:nvPr>
        </p:nvSpPr>
        <p:spPr>
          <a:xfrm>
            <a:off x="869950" y="1239175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Check the </a:t>
            </a:r>
            <a:r>
              <a:rPr lang="en" sz="1800" b="1" dirty="0">
                <a:solidFill>
                  <a:schemeClr val="accent1"/>
                </a:solidFill>
              </a:rPr>
              <a:t>Specify username</a:t>
            </a:r>
            <a:r>
              <a:rPr lang="en" sz="1800" dirty="0"/>
              <a:t> and enter </a:t>
            </a:r>
            <a:r>
              <a:rPr lang="en" sz="1800" b="1" dirty="0">
                <a:solidFill>
                  <a:schemeClr val="accent1"/>
                </a:solidFill>
              </a:rPr>
              <a:t>ec2-user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Advanced ssh settings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pic>
        <p:nvPicPr>
          <p:cNvPr id="644" name="Google Shape;64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945" y="2452687"/>
            <a:ext cx="56197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649" name="Google Shape;649;p49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7212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650" name="Google Shape;650;p49"/>
          <p:cNvSpPr txBox="1">
            <a:spLocks noGrp="1"/>
          </p:cNvSpPr>
          <p:nvPr>
            <p:ph type="body" idx="4294967295"/>
          </p:nvPr>
        </p:nvSpPr>
        <p:spPr>
          <a:xfrm>
            <a:off x="0" y="1314450"/>
            <a:ext cx="3340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Check the </a:t>
            </a:r>
            <a:r>
              <a:rPr lang="en" sz="1800" b="1">
                <a:solidFill>
                  <a:schemeClr val="accent1"/>
                </a:solidFill>
              </a:rPr>
              <a:t>Use private key</a:t>
            </a:r>
            <a:r>
              <a:rPr lang="en" sz="1800"/>
              <a:t> button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Browse to the </a:t>
            </a:r>
            <a:r>
              <a:rPr lang="en" sz="1800" b="1"/>
              <a:t>Download</a:t>
            </a:r>
            <a:r>
              <a:rPr lang="en" sz="1800"/>
              <a:t> folder and open the </a:t>
            </a:r>
            <a:r>
              <a:rPr lang="en" sz="1800" b="1">
                <a:solidFill>
                  <a:srgbClr val="FF9900"/>
                </a:solidFill>
              </a:rPr>
              <a:t>awskeypair</a:t>
            </a:r>
            <a:r>
              <a:rPr lang="en" sz="1800"/>
              <a:t> file we created during our instance creation in aws.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Click on </a:t>
            </a:r>
            <a:r>
              <a:rPr lang="en" sz="1800" b="1">
                <a:solidFill>
                  <a:schemeClr val="accent1"/>
                </a:solidFill>
              </a:rPr>
              <a:t>OK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652" name="Google Shape;6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750" y="1608875"/>
            <a:ext cx="4503524" cy="237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0" name="Google Shape;360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AWS?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657" name="Google Shape;657;p50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7212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658" name="Google Shape;658;p50"/>
          <p:cNvSpPr txBox="1">
            <a:spLocks noGrp="1"/>
          </p:cNvSpPr>
          <p:nvPr>
            <p:ph type="body" idx="4294967295"/>
          </p:nvPr>
        </p:nvSpPr>
        <p:spPr>
          <a:xfrm>
            <a:off x="1054570" y="1371600"/>
            <a:ext cx="7404100" cy="3040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We are now connected to the </a:t>
            </a:r>
            <a:r>
              <a:rPr lang="en" sz="1800" b="1" dirty="0"/>
              <a:t>EC2 instance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You can type some command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# sudo -i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# lsblk</a:t>
            </a:r>
            <a:r>
              <a:rPr lang="en" sz="1800" dirty="0"/>
              <a:t> to check the hard drive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NB:</a:t>
            </a:r>
            <a:r>
              <a:rPr lang="en" sz="1800" dirty="0">
                <a:solidFill>
                  <a:srgbClr val="FF9900"/>
                </a:solidFill>
              </a:rPr>
              <a:t> </a:t>
            </a:r>
            <a:r>
              <a:rPr lang="en" sz="1800" b="1" dirty="0"/>
              <a:t>You can use the same process to create another EC2 instance to make sure you can follow the various steps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64" name="Google Shape;664;p51"/>
          <p:cNvSpPr txBox="1">
            <a:spLocks noGrp="1"/>
          </p:cNvSpPr>
          <p:nvPr>
            <p:ph type="title" idx="4294967295"/>
          </p:nvPr>
        </p:nvSpPr>
        <p:spPr>
          <a:xfrm>
            <a:off x="1931988" y="528638"/>
            <a:ext cx="721201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665" name="Google Shape;665;p51"/>
          <p:cNvSpPr txBox="1">
            <a:spLocks noGrp="1"/>
          </p:cNvSpPr>
          <p:nvPr>
            <p:ph type="body" idx="4294967295"/>
          </p:nvPr>
        </p:nvSpPr>
        <p:spPr>
          <a:xfrm>
            <a:off x="1259840" y="1284288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Let’s install </a:t>
            </a:r>
            <a:r>
              <a:rPr lang="en" sz="1800" b="1" dirty="0">
                <a:solidFill>
                  <a:schemeClr val="accent1"/>
                </a:solidFill>
              </a:rPr>
              <a:t>Apache</a:t>
            </a:r>
            <a:r>
              <a:rPr lang="en" sz="1800" dirty="0"/>
              <a:t> on our Instance: </a:t>
            </a:r>
            <a:r>
              <a:rPr lang="en" sz="1800" b="1" dirty="0">
                <a:solidFill>
                  <a:srgbClr val="FF9900"/>
                </a:solidFill>
              </a:rPr>
              <a:t>Remember the port is already open (during the instance creation)</a:t>
            </a:r>
            <a:endParaRPr sz="1800" b="1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# yum install httpd -y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# systemctl start httpd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Now copy the </a:t>
            </a:r>
            <a:r>
              <a:rPr lang="en" sz="1800" b="1" dirty="0">
                <a:solidFill>
                  <a:schemeClr val="accent1"/>
                </a:solidFill>
              </a:rPr>
              <a:t>Public IP address of your instance </a:t>
            </a:r>
            <a:r>
              <a:rPr lang="en" sz="1800" dirty="0"/>
              <a:t>and</a:t>
            </a:r>
            <a:r>
              <a:rPr lang="en" sz="1800" b="1" dirty="0"/>
              <a:t> paste it the browser (without the port number)</a:t>
            </a:r>
            <a:endParaRPr sz="18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You get the</a:t>
            </a:r>
            <a:r>
              <a:rPr lang="en" sz="1800" b="1" dirty="0">
                <a:solidFill>
                  <a:schemeClr val="accent1"/>
                </a:solidFill>
              </a:rPr>
              <a:t> Apache test page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672" name="Google Shape;67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809" y="1154430"/>
            <a:ext cx="8081011" cy="3111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3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1" name="Google Shape;691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78" name="Google Shape;678;p53"/>
          <p:cNvSpPr txBox="1">
            <a:spLocks noGrp="1"/>
          </p:cNvSpPr>
          <p:nvPr>
            <p:ph type="ctrTitle" idx="4294967295"/>
          </p:nvPr>
        </p:nvSpPr>
        <p:spPr>
          <a:xfrm>
            <a:off x="4152900" y="1014413"/>
            <a:ext cx="4991100" cy="1620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Terminate the instance</a:t>
            </a:r>
            <a:endParaRPr sz="6000"/>
          </a:p>
        </p:txBody>
      </p:sp>
      <p:sp>
        <p:nvSpPr>
          <p:cNvPr id="679" name="Google Shape;679;p53"/>
          <p:cNvSpPr txBox="1">
            <a:spLocks noGrp="1"/>
          </p:cNvSpPr>
          <p:nvPr>
            <p:ph type="subTitle" idx="4294967295"/>
          </p:nvPr>
        </p:nvSpPr>
        <p:spPr>
          <a:xfrm>
            <a:off x="4538663" y="3027363"/>
            <a:ext cx="460533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This is a must!</a:t>
            </a:r>
            <a:endParaRPr sz="2400"/>
          </a:p>
        </p:txBody>
      </p:sp>
      <p:grpSp>
        <p:nvGrpSpPr>
          <p:cNvPr id="680" name="Google Shape;680;p53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681" name="Google Shape;681;p5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53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684" name="Google Shape;684;p53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8" name="Google Shape;688;p53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3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3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696" name="Google Shape;696;p54"/>
          <p:cNvSpPr txBox="1">
            <a:spLocks noGrp="1"/>
          </p:cNvSpPr>
          <p:nvPr>
            <p:ph type="title" idx="4294967295"/>
          </p:nvPr>
        </p:nvSpPr>
        <p:spPr>
          <a:xfrm>
            <a:off x="1931988" y="457199"/>
            <a:ext cx="502888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697" name="Google Shape;697;p54"/>
          <p:cNvSpPr txBox="1">
            <a:spLocks noGrp="1"/>
          </p:cNvSpPr>
          <p:nvPr>
            <p:ph type="body" idx="4294967295"/>
          </p:nvPr>
        </p:nvSpPr>
        <p:spPr>
          <a:xfrm>
            <a:off x="1068222" y="1284288"/>
            <a:ext cx="740410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When you are done with an instance in AWS, </a:t>
            </a:r>
            <a:r>
              <a:rPr lang="en" sz="1800" b="1" dirty="0">
                <a:solidFill>
                  <a:srgbClr val="FF9900"/>
                </a:solidFill>
              </a:rPr>
              <a:t>always Stop or Terminate it to avoid charges</a:t>
            </a:r>
            <a:endParaRPr sz="1800" b="1" dirty="0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/>
              <a:t>To do that,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Open the </a:t>
            </a:r>
            <a:r>
              <a:rPr lang="en" sz="1800" b="1" dirty="0">
                <a:solidFill>
                  <a:schemeClr val="accent1"/>
                </a:solidFill>
              </a:rPr>
              <a:t>EC2 service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Instances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Check the </a:t>
            </a:r>
            <a:r>
              <a:rPr lang="en" sz="1800" b="1" dirty="0">
                <a:solidFill>
                  <a:schemeClr val="accent1"/>
                </a:solidFill>
              </a:rPr>
              <a:t>instance button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03" name="Google Shape;703;p55"/>
          <p:cNvSpPr txBox="1">
            <a:spLocks noGrp="1"/>
          </p:cNvSpPr>
          <p:nvPr>
            <p:ph type="title" idx="4294967295"/>
          </p:nvPr>
        </p:nvSpPr>
        <p:spPr>
          <a:xfrm>
            <a:off x="2263458" y="235056"/>
            <a:ext cx="4788852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EC2 instance</a:t>
            </a:r>
            <a:endParaRPr/>
          </a:p>
        </p:txBody>
      </p:sp>
      <p:sp>
        <p:nvSpPr>
          <p:cNvPr id="704" name="Google Shape;704;p55"/>
          <p:cNvSpPr txBox="1">
            <a:spLocks noGrp="1"/>
          </p:cNvSpPr>
          <p:nvPr>
            <p:ph type="body" idx="4294967295"/>
          </p:nvPr>
        </p:nvSpPr>
        <p:spPr>
          <a:xfrm>
            <a:off x="0" y="1314450"/>
            <a:ext cx="2760663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Now click on</a:t>
            </a:r>
            <a:r>
              <a:rPr lang="en" sz="1800" b="1">
                <a:solidFill>
                  <a:schemeClr val="accent1"/>
                </a:solidFill>
              </a:rPr>
              <a:t> Actions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Choose </a:t>
            </a:r>
            <a:r>
              <a:rPr lang="en" sz="1800" b="1">
                <a:solidFill>
                  <a:schemeClr val="accent1"/>
                </a:solidFill>
              </a:rPr>
              <a:t>Instance state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Then click on</a:t>
            </a:r>
            <a:r>
              <a:rPr lang="en" sz="1800" b="1">
                <a:solidFill>
                  <a:schemeClr val="accent1"/>
                </a:solidFill>
              </a:rPr>
              <a:t> Stop</a:t>
            </a:r>
            <a:r>
              <a:rPr lang="en" sz="1800"/>
              <a:t> or better on </a:t>
            </a:r>
            <a:r>
              <a:rPr lang="en" sz="1800" b="1">
                <a:solidFill>
                  <a:srgbClr val="FF9900"/>
                </a:solidFill>
              </a:rPr>
              <a:t>Terminate</a:t>
            </a:r>
            <a:endParaRPr sz="18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pic>
        <p:nvPicPr>
          <p:cNvPr id="706" name="Google Shape;7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375" y="1518100"/>
            <a:ext cx="50196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6"/>
          <p:cNvSpPr txBox="1">
            <a:spLocks noGrp="1"/>
          </p:cNvSpPr>
          <p:nvPr>
            <p:ph type="body" idx="1"/>
          </p:nvPr>
        </p:nvSpPr>
        <p:spPr>
          <a:xfrm>
            <a:off x="1628290" y="1067265"/>
            <a:ext cx="6282300" cy="1641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Practice this and always feel free to post your questions to me</a:t>
            </a:r>
            <a:endParaRPr b="1" dirty="0"/>
          </a:p>
        </p:txBody>
      </p:sp>
      <p:sp>
        <p:nvSpPr>
          <p:cNvPr id="711" name="Google Shape;711;p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7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1" name="Google Shape;721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18" name="Google Shape;718;p57"/>
          <p:cNvSpPr txBox="1">
            <a:spLocks noGrp="1"/>
          </p:cNvSpPr>
          <p:nvPr>
            <p:ph type="ctrTitle" idx="4294967295"/>
          </p:nvPr>
        </p:nvSpPr>
        <p:spPr>
          <a:xfrm>
            <a:off x="4583113" y="966788"/>
            <a:ext cx="4560887" cy="1158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719" name="Google Shape;719;p57"/>
          <p:cNvSpPr txBox="1">
            <a:spLocks noGrp="1"/>
          </p:cNvSpPr>
          <p:nvPr>
            <p:ph type="body" idx="4294967295"/>
          </p:nvPr>
        </p:nvSpPr>
        <p:spPr>
          <a:xfrm>
            <a:off x="4302125" y="2125663"/>
            <a:ext cx="4841875" cy="2735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us at: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website</a:t>
            </a:r>
            <a:r>
              <a:rPr lang="en" sz="1700" dirty="0">
                <a:solidFill>
                  <a:schemeClr val="dk1"/>
                </a:solidFill>
              </a:rPr>
              <a:t>:</a:t>
            </a:r>
            <a:r>
              <a:rPr lang="en" sz="1700" dirty="0"/>
              <a:t>  </a:t>
            </a:r>
            <a:r>
              <a:rPr lang="en" sz="1700" b="1" u="sng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http://utrains.org/</a:t>
            </a:r>
            <a:endParaRPr sz="170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									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Phone:</a:t>
            </a:r>
            <a:r>
              <a:rPr lang="en" sz="1700" dirty="0">
                <a:solidFill>
                  <a:schemeClr val="dk1"/>
                </a:solidFill>
              </a:rPr>
              <a:t> +1 (302) 689 3440 	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Email</a:t>
            </a:r>
            <a:r>
              <a:rPr lang="en" sz="1700" dirty="0">
                <a:solidFill>
                  <a:schemeClr val="dk1"/>
                </a:solidFill>
              </a:rPr>
              <a:t>: contact@unixtrainings.com </a:t>
            </a:r>
            <a:r>
              <a:rPr lang="en" dirty="0">
                <a:solidFill>
                  <a:schemeClr val="dk1"/>
                </a:solidFill>
              </a:rPr>
              <a:t>	</a:t>
            </a:r>
            <a:endParaRPr dirty="0"/>
          </a:p>
        </p:txBody>
      </p:sp>
      <p:sp>
        <p:nvSpPr>
          <p:cNvPr id="720" name="Google Shape;720;p57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8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0" name="Google Shape;730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ctrTitle" idx="4294967295"/>
          </p:nvPr>
        </p:nvSpPr>
        <p:spPr>
          <a:xfrm>
            <a:off x="3268663" y="847725"/>
            <a:ext cx="5875337" cy="17938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Click on the link below to contact the support team for any issue!</a:t>
            </a:r>
            <a:endParaRPr sz="3200"/>
          </a:p>
        </p:txBody>
      </p:sp>
      <p:sp>
        <p:nvSpPr>
          <p:cNvPr id="728" name="Google Shape;728;p58"/>
          <p:cNvSpPr txBox="1">
            <a:spLocks noGrp="1"/>
          </p:cNvSpPr>
          <p:nvPr>
            <p:ph type="body" idx="4294967295"/>
          </p:nvPr>
        </p:nvSpPr>
        <p:spPr>
          <a:xfrm>
            <a:off x="2954338" y="2757488"/>
            <a:ext cx="6189662" cy="1793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utrains.org/support/</a:t>
            </a:r>
            <a:endParaRPr sz="23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Create a ticket for your problem and we will get back to you soon!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729" name="Google Shape;729;p58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title" idx="4294967295"/>
          </p:nvPr>
        </p:nvSpPr>
        <p:spPr>
          <a:xfrm>
            <a:off x="2571750" y="228282"/>
            <a:ext cx="4945063" cy="6445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body" idx="4294967295"/>
          </p:nvPr>
        </p:nvSpPr>
        <p:spPr>
          <a:xfrm>
            <a:off x="685330" y="1284289"/>
            <a:ext cx="7462837" cy="2910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 cloud is a </a:t>
            </a:r>
            <a:r>
              <a:rPr lang="en" sz="1800" b="1" dirty="0">
                <a:solidFill>
                  <a:schemeClr val="accent1"/>
                </a:solidFill>
              </a:rPr>
              <a:t>computer service that can be accessed through the internet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For example, Instead of having a </a:t>
            </a:r>
            <a:r>
              <a:rPr lang="en" sz="1800" b="1" dirty="0"/>
              <a:t>physical server for database</a:t>
            </a:r>
            <a:r>
              <a:rPr lang="en" sz="1800" dirty="0"/>
              <a:t> in your company, you can </a:t>
            </a:r>
            <a:r>
              <a:rPr lang="en" sz="1800" b="1" dirty="0">
                <a:solidFill>
                  <a:schemeClr val="accent1"/>
                </a:solidFill>
              </a:rPr>
              <a:t>use just a URl to launch a server in someone else’s Datacenter or Database!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 cloud is</a:t>
            </a:r>
            <a:r>
              <a:rPr lang="en" sz="1800" b="1" dirty="0">
                <a:solidFill>
                  <a:schemeClr val="accent1"/>
                </a:solidFill>
              </a:rPr>
              <a:t> very fast growing</a:t>
            </a:r>
            <a:r>
              <a:rPr lang="en" sz="1800" dirty="0"/>
              <a:t> and now, we have many types of services provided such as:</a:t>
            </a:r>
            <a:r>
              <a:rPr lang="en" sz="1800" b="1" dirty="0">
                <a:solidFill>
                  <a:schemeClr val="accent1"/>
                </a:solidFill>
              </a:rPr>
              <a:t> databases, servers, apps</a:t>
            </a:r>
            <a:r>
              <a:rPr lang="en" sz="1800" dirty="0"/>
              <a:t> etc. 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title" idx="4294967295"/>
          </p:nvPr>
        </p:nvSpPr>
        <p:spPr>
          <a:xfrm>
            <a:off x="2909411" y="269875"/>
            <a:ext cx="250317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4" name="Google Shape;374;p16"/>
          <p:cNvSpPr txBox="1">
            <a:spLocks noGrp="1"/>
          </p:cNvSpPr>
          <p:nvPr>
            <p:ph type="body" idx="4294967295"/>
          </p:nvPr>
        </p:nvSpPr>
        <p:spPr>
          <a:xfrm>
            <a:off x="583883" y="1284288"/>
            <a:ext cx="8171497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</a:t>
            </a:r>
            <a:r>
              <a:rPr lang="en" sz="1800" b="1" dirty="0"/>
              <a:t> cloud</a:t>
            </a:r>
            <a:r>
              <a:rPr lang="en" sz="1800" dirty="0"/>
              <a:t> is a tool that helps many company to </a:t>
            </a:r>
            <a:r>
              <a:rPr lang="en" sz="1800" b="1" dirty="0">
                <a:solidFill>
                  <a:schemeClr val="accent1"/>
                </a:solidFill>
              </a:rPr>
              <a:t>reduce costs</a:t>
            </a:r>
            <a:r>
              <a:rPr lang="en" sz="1800" dirty="0"/>
              <a:t>: It is a Pay-As-You-Go service.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This means, </a:t>
            </a:r>
            <a:r>
              <a:rPr lang="en" sz="1800" b="1" dirty="0">
                <a:solidFill>
                  <a:srgbClr val="FF9900"/>
                </a:solidFill>
              </a:rPr>
              <a:t>you are charged only for what you use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One of the biggest providers of cloud services is </a:t>
            </a:r>
            <a:r>
              <a:rPr lang="en" sz="1800" b="1" dirty="0">
                <a:solidFill>
                  <a:schemeClr val="accent1"/>
                </a:solidFill>
              </a:rPr>
              <a:t>AWS</a:t>
            </a:r>
            <a:r>
              <a:rPr lang="en" sz="1800" dirty="0"/>
              <a:t> </a:t>
            </a:r>
            <a:r>
              <a:rPr lang="en" sz="1800" b="1" dirty="0"/>
              <a:t>(Amazon Web services)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There are other cloud services providers such as </a:t>
            </a:r>
            <a:r>
              <a:rPr lang="en" sz="1800" b="1" dirty="0">
                <a:solidFill>
                  <a:schemeClr val="accent1"/>
                </a:solidFill>
              </a:rPr>
              <a:t>Microsoft Azure, Google cloud, </a:t>
            </a:r>
            <a:r>
              <a:rPr lang="en" sz="1800" dirty="0">
                <a:solidFill>
                  <a:schemeClr val="dk2"/>
                </a:solidFill>
              </a:rPr>
              <a:t>etc.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title" idx="4294967295"/>
          </p:nvPr>
        </p:nvSpPr>
        <p:spPr>
          <a:xfrm>
            <a:off x="3215640" y="244475"/>
            <a:ext cx="259461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81" name="Google Shape;381;p17"/>
          <p:cNvSpPr txBox="1">
            <a:spLocks noGrp="1"/>
          </p:cNvSpPr>
          <p:nvPr>
            <p:ph type="body" idx="4294967295"/>
          </p:nvPr>
        </p:nvSpPr>
        <p:spPr>
          <a:xfrm>
            <a:off x="845820" y="1472406"/>
            <a:ext cx="3667125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/>
              <a:t>AWS</a:t>
            </a:r>
            <a:r>
              <a:rPr lang="en" sz="1800" dirty="0"/>
              <a:t> provides services like: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Storage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Development tools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Compute services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Security services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Monitoring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...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4294967295"/>
          </p:nvPr>
        </p:nvSpPr>
        <p:spPr>
          <a:xfrm>
            <a:off x="4572000" y="1962151"/>
            <a:ext cx="3667125" cy="18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/>
              <a:t>As an IT professional, you ought to know some notions about cloud services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create an account on AWS</a:t>
            </a:r>
            <a:endParaRPr dirty="0"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1"/>
          </p:nvPr>
        </p:nvSpPr>
        <p:spPr>
          <a:xfrm>
            <a:off x="3577590" y="3055800"/>
            <a:ext cx="216027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Starting with AWS</a:t>
            </a:r>
            <a:endParaRPr dirty="0"/>
          </a:p>
        </p:txBody>
      </p:sp>
      <p:sp>
        <p:nvSpPr>
          <p:cNvPr id="390" name="Google Shape;390;p1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title" idx="4294967295"/>
          </p:nvPr>
        </p:nvSpPr>
        <p:spPr>
          <a:xfrm>
            <a:off x="2125663" y="528638"/>
            <a:ext cx="7018337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account on AWS</a:t>
            </a:r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body" idx="4294967295"/>
          </p:nvPr>
        </p:nvSpPr>
        <p:spPr>
          <a:xfrm>
            <a:off x="331470" y="1491293"/>
            <a:ext cx="4111625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To create your account, you need to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b="1" dirty="0"/>
              <a:t>Launch the browser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Open the AWS page with: </a:t>
            </a:r>
            <a:r>
              <a:rPr lang="en" sz="1800" b="1" i="1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aws.amazon.com</a:t>
            </a:r>
            <a:endParaRPr sz="1800" b="1" i="1" u="sng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Then click on </a:t>
            </a:r>
            <a:r>
              <a:rPr lang="en" sz="1800" b="1" dirty="0">
                <a:solidFill>
                  <a:schemeClr val="accent1"/>
                </a:solidFill>
              </a:rPr>
              <a:t>complete Sign up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398" name="Google Shape;398;p19"/>
          <p:cNvPicPr preferRelativeResize="0"/>
          <p:nvPr/>
        </p:nvPicPr>
        <p:blipFill rotWithShape="1">
          <a:blip r:embed="rId4">
            <a:alphaModFix/>
          </a:blip>
          <a:srcRect l="31455"/>
          <a:stretch/>
        </p:blipFill>
        <p:spPr>
          <a:xfrm>
            <a:off x="5203075" y="1830225"/>
            <a:ext cx="31470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1499</Words>
  <Application>Microsoft Office PowerPoint</Application>
  <PresentationFormat>On-screen Show (16:9)</PresentationFormat>
  <Paragraphs>253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Muli</vt:lpstr>
      <vt:lpstr>Tw Cen MT</vt:lpstr>
      <vt:lpstr>Nixie One</vt:lpstr>
      <vt:lpstr>Helvetica Neue</vt:lpstr>
      <vt:lpstr>Arial</vt:lpstr>
      <vt:lpstr>Droplet</vt:lpstr>
      <vt:lpstr>AWS  Part 1</vt:lpstr>
      <vt:lpstr>PowerPoint Presentation</vt:lpstr>
      <vt:lpstr>Table of content</vt:lpstr>
      <vt:lpstr>Introduction</vt:lpstr>
      <vt:lpstr>Introduction</vt:lpstr>
      <vt:lpstr>Introduction</vt:lpstr>
      <vt:lpstr>Introduction</vt:lpstr>
      <vt:lpstr>How to create an account on AWS</vt:lpstr>
      <vt:lpstr>Create an account on AWS</vt:lpstr>
      <vt:lpstr>Create an account on AWS</vt:lpstr>
      <vt:lpstr>Create an account on AWS</vt:lpstr>
      <vt:lpstr>Create an account on AWS</vt:lpstr>
      <vt:lpstr>PowerPoint Presentation</vt:lpstr>
      <vt:lpstr>Create an account on AWS</vt:lpstr>
      <vt:lpstr>PowerPoint Presentation</vt:lpstr>
      <vt:lpstr>Create an account on AWS</vt:lpstr>
      <vt:lpstr>Create an account on AWS</vt:lpstr>
      <vt:lpstr>Create an account on AWS</vt:lpstr>
      <vt:lpstr>The Billing Dashboard</vt:lpstr>
      <vt:lpstr>Create an account on AWS</vt:lpstr>
      <vt:lpstr>The hosting Region</vt:lpstr>
      <vt:lpstr>Create an account on AWS</vt:lpstr>
      <vt:lpstr>Launching you first EC2 instance in AWS</vt:lpstr>
      <vt:lpstr>Launching EC2 instance</vt:lpstr>
      <vt:lpstr>Launching EC2 instance</vt:lpstr>
      <vt:lpstr>PowerPoint Presentation</vt:lpstr>
      <vt:lpstr>Launching EC2 instance</vt:lpstr>
      <vt:lpstr>Launching EC2 instance</vt:lpstr>
      <vt:lpstr>Launching EC2 instance</vt:lpstr>
      <vt:lpstr>Launching EC2 instance</vt:lpstr>
      <vt:lpstr>Launching EC2 instance</vt:lpstr>
      <vt:lpstr>Launching EC2 instance</vt:lpstr>
      <vt:lpstr>PowerPoint Presentation</vt:lpstr>
      <vt:lpstr>Launching EC2 instance</vt:lpstr>
      <vt:lpstr>Accessing the EC2 instance through MobaXterm, VSC, Putty &amp; puttygen</vt:lpstr>
      <vt:lpstr>Accessing the EC2 instance</vt:lpstr>
      <vt:lpstr>Accessing the EC2 instance</vt:lpstr>
      <vt:lpstr>Accessing the EC2 instance</vt:lpstr>
      <vt:lpstr>Accessing the EC2 instance</vt:lpstr>
      <vt:lpstr>Accessing the EC2 instance</vt:lpstr>
      <vt:lpstr>Accessing the EC2 instance</vt:lpstr>
      <vt:lpstr>PowerPoint Presentation</vt:lpstr>
      <vt:lpstr>Terminate the instance</vt:lpstr>
      <vt:lpstr>Accessing the EC2 instance</vt:lpstr>
      <vt:lpstr>Accessing the EC2 instance</vt:lpstr>
      <vt:lpstr>PowerPoint Presentation</vt:lpstr>
      <vt:lpstr>Thanks!</vt:lpstr>
      <vt:lpstr>Click on the link below to contact the support team for any issue!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 Part 1</dc:title>
  <dc:creator>josh wahome</dc:creator>
  <cp:lastModifiedBy>josh wahome</cp:lastModifiedBy>
  <cp:revision>1</cp:revision>
  <dcterms:modified xsi:type="dcterms:W3CDTF">2022-01-24T18:18:34Z</dcterms:modified>
</cp:coreProperties>
</file>