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33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22" r:id="rId9"/>
    <p:sldId id="263" r:id="rId10"/>
    <p:sldId id="264" r:id="rId11"/>
    <p:sldId id="265" r:id="rId12"/>
    <p:sldId id="266" r:id="rId13"/>
    <p:sldId id="267" r:id="rId14"/>
    <p:sldId id="268" r:id="rId15"/>
    <p:sldId id="32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5143500" type="screen16x9"/>
  <p:notesSz cx="6858000" cy="9144000"/>
  <p:embeddedFontLst>
    <p:embeddedFont>
      <p:font typeface="Helvetica Neue" panose="020B0604020202020204" charset="0"/>
      <p:regular r:id="rId68"/>
      <p:bold r:id="rId69"/>
      <p:italic r:id="rId70"/>
      <p:boldItalic r:id="rId71"/>
    </p:embeddedFont>
    <p:embeddedFont>
      <p:font typeface="Lexend Deca" panose="020B0604020202020204" charset="0"/>
      <p:regular r:id="rId72"/>
      <p:bold r:id="rId73"/>
    </p:embeddedFont>
    <p:embeddedFont>
      <p:font typeface="Nixie One" panose="020B0604020202020204" charset="0"/>
      <p:regular r:id="rId74"/>
    </p:embeddedFont>
    <p:embeddedFont>
      <p:font typeface="Tw Cen MT" panose="020B0602020104020603" pitchFamily="34" charset="0"/>
      <p:regular r:id="rId75"/>
      <p:bold r:id="rId76"/>
      <p:italic r:id="rId77"/>
      <p:boldItalic r:id="rId7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7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9.fntdata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b6706bf2b7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b6706bf2b7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b6706bf2b7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b6706bf2b7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b6706bf2b7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b6706bf2b7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b6706bf2b7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b6706bf2b7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b6706bf2b7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b6706bf2b7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b6706bf2b7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b6706bf2b7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b6706bf2b7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b6706bf2b7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b6706bf2b7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b6706bf2b7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b6706bf2b7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b6706bf2b7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b6706bf2b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b6706bf2b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6706bf2b7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6706bf2b7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78cc020da1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78cc020da1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6706bf2b7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6706bf2b7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b6706bf2b7_0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b6706bf2b7_0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b6706bf2b7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b6706bf2b7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b6706bf2b7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b6706bf2b7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b6706bf2b7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b6706bf2b7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b6706bf2b7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b6706bf2b7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b6706bf2b7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b6706bf2b7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b6706bf2b7_0_8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b6706bf2b7_0_8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b6706bf2b7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b6706bf2b7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b6706bf2b7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b6706bf2b7_0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b6706bf2b7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b6706bf2b7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b6706bf2b7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b6706bf2b7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b6706bf2b7_0_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b6706bf2b7_0_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b6706bf2b7_0_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b6706bf2b7_0_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b6706bf2b7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b6706bf2b7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b6706bf2b7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b6706bf2b7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b6706bf2b7_0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b6706bf2b7_0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b6706bf2b7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b6706bf2b7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b6706bf2b7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b6706bf2b7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b63dccba9f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b63dccba9f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b6706bf2b7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b6706bf2b7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b6706bf2b7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b6706bf2b7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b6706bf2b7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b6706bf2b7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b6706bf2b7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b6706bf2b7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b6706bf2b7_0_9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b6706bf2b7_0_9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b6706bf2b7_0_10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b6706bf2b7_0_10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b6706bf2b7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b6706bf2b7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b6706bf2b7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b6706bf2b7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b6706bf2b7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b6706bf2b7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b6706bf2b7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b6706bf2b7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b6706bf2b7_0_1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b6706bf2b7_0_1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b6706bf2b7_0_10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b6706bf2b7_0_10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b6706bf2b7_0_1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b6706bf2b7_0_1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b6706bf2b7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b6706bf2b7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78cc020d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78cc020d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78cc020da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78cc020da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78cc020da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78cc020da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78cc020da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78cc020da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78cc020da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78cc020da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78cc020da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78cc020da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63dccba9f_0_1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63dccba9f_0_1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78cc020da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78cc020da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78cc020da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78cc020da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78cc020da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78cc020da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78cc020da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78cc020da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78cc020da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78cc020da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6706bf2b7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6706bf2b7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6706bf2b7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6706bf2b7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39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b6706bf2b7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b6706bf2b7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975589"/>
            <a:ext cx="6517482" cy="188191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2914651"/>
            <a:ext cx="6517482" cy="10286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19631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217030"/>
            <a:ext cx="7773324" cy="6087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523696"/>
            <a:ext cx="7366899" cy="2410602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831546"/>
            <a:ext cx="7773339" cy="511854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13843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2570434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153616"/>
            <a:ext cx="7773339" cy="1189785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2112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4460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279597"/>
            <a:ext cx="7773339" cy="10657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3" name="TextBox 12"/>
          <p:cNvSpPr txBox="1"/>
          <p:nvPr/>
        </p:nvSpPr>
        <p:spPr>
          <a:xfrm>
            <a:off x="751116" y="56562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2451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89831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604041"/>
            <a:ext cx="7773339" cy="1883876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3496751"/>
            <a:ext cx="777333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26666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7773339" cy="120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2474232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207517"/>
            <a:ext cx="2474232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1775320"/>
            <a:ext cx="246864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207517"/>
            <a:ext cx="2477513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775320"/>
            <a:ext cx="247869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207517"/>
            <a:ext cx="2478696" cy="2135884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50134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458079"/>
            <a:ext cx="7773339" cy="1202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3153615"/>
            <a:ext cx="247230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1775320"/>
            <a:ext cx="2472307" cy="1143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3585811"/>
            <a:ext cx="2472307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3153615"/>
            <a:ext cx="247637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1775320"/>
            <a:ext cx="2477514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85811"/>
            <a:ext cx="2477514" cy="75758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3153615"/>
            <a:ext cx="2475511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1775320"/>
            <a:ext cx="2478696" cy="1143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3585809"/>
            <a:ext cx="2478790" cy="75759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824759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1775320"/>
            <a:ext cx="7773339" cy="256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917822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1"/>
            <a:ext cx="1914995" cy="38861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457201"/>
            <a:ext cx="5744043" cy="388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88632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8583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43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777287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865218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503" name="Google Shape;503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04564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0153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21423"/>
            <a:ext cx="7763814" cy="2052614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743093"/>
            <a:ext cx="7763814" cy="1026137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72255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775320"/>
            <a:ext cx="382952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1775320"/>
            <a:ext cx="3829050" cy="256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03978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1778263"/>
            <a:ext cx="3655106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2288260"/>
            <a:ext cx="3829520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1778263"/>
            <a:ext cx="3661353" cy="509996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2288260"/>
            <a:ext cx="3829051" cy="205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93347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258452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975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2951766" cy="1517439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457201"/>
            <a:ext cx="4650122" cy="3886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1974639"/>
            <a:ext cx="2951767" cy="2368761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56711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457200"/>
            <a:ext cx="4451227" cy="151744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457201"/>
            <a:ext cx="2441519" cy="38862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1974639"/>
            <a:ext cx="4451212" cy="2368760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90643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463888"/>
            <a:ext cx="7773338" cy="1197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1775320"/>
            <a:ext cx="7773339" cy="2568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4412457"/>
            <a:ext cx="500466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7316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891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40" name="Google Shape;740;p29"/>
          <p:cNvSpPr txBox="1">
            <a:spLocks noGrp="1"/>
          </p:cNvSpPr>
          <p:nvPr>
            <p:ph type="title" idx="4294967295"/>
          </p:nvPr>
        </p:nvSpPr>
        <p:spPr>
          <a:xfrm>
            <a:off x="3325495" y="214708"/>
            <a:ext cx="259461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41" name="Google Shape;741;p29"/>
          <p:cNvSpPr txBox="1">
            <a:spLocks noGrp="1"/>
          </p:cNvSpPr>
          <p:nvPr>
            <p:ph type="body" idx="4294967295"/>
          </p:nvPr>
        </p:nvSpPr>
        <p:spPr>
          <a:xfrm>
            <a:off x="535940" y="1204516"/>
            <a:ext cx="8173720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>
                <a:solidFill>
                  <a:schemeClr val="accent1"/>
                </a:solidFill>
              </a:rPr>
              <a:t>Services in aws are </a:t>
            </a:r>
            <a:r>
              <a:rPr lang="en" sz="1800" b="1">
                <a:solidFill>
                  <a:srgbClr val="FF9900"/>
                </a:solidFill>
              </a:rPr>
              <a:t>Elastic:</a:t>
            </a:r>
            <a:endParaRPr sz="1800" b="1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This means </a:t>
            </a:r>
            <a:r>
              <a:rPr lang="en" sz="1800" b="1"/>
              <a:t>your ressources can be scaled up or down anytime, based on your needs</a:t>
            </a:r>
            <a:endParaRPr sz="1800" b="1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b="1" u="sng">
                <a:solidFill>
                  <a:srgbClr val="FF9900"/>
                </a:solidFill>
              </a:rPr>
              <a:t>Example:</a:t>
            </a:r>
            <a:r>
              <a:rPr lang="en" sz="1800"/>
              <a:t> You </a:t>
            </a:r>
            <a:r>
              <a:rPr lang="en" sz="1800" b="1"/>
              <a:t>can scale your servers capacities up or down </a:t>
            </a:r>
            <a:r>
              <a:rPr lang="en" sz="1800"/>
              <a:t>depending on what performances you need them to have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You can switch the </a:t>
            </a:r>
            <a:r>
              <a:rPr lang="en" sz="1800" b="1">
                <a:solidFill>
                  <a:schemeClr val="accent1"/>
                </a:solidFill>
              </a:rPr>
              <a:t>Hard disk capacity</a:t>
            </a:r>
            <a:r>
              <a:rPr lang="en" sz="1800"/>
              <a:t> of a server from </a:t>
            </a:r>
            <a:r>
              <a:rPr lang="en" sz="1800" b="1">
                <a:solidFill>
                  <a:schemeClr val="accent1"/>
                </a:solidFill>
              </a:rPr>
              <a:t>40GB to 80GB within seconds</a:t>
            </a:r>
            <a:r>
              <a:rPr lang="en" sz="1800"/>
              <a:t>, depending on your need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/>
              <a:t>You </a:t>
            </a:r>
            <a:r>
              <a:rPr lang="en" sz="1800" b="1">
                <a:solidFill>
                  <a:schemeClr val="accent1"/>
                </a:solidFill>
              </a:rPr>
              <a:t>pay just for what you use</a:t>
            </a:r>
            <a:r>
              <a:rPr lang="en" sz="1800"/>
              <a:t>: </a:t>
            </a:r>
            <a:r>
              <a:rPr lang="en" sz="1800" b="1">
                <a:solidFill>
                  <a:srgbClr val="FF9900"/>
                </a:solidFill>
              </a:rPr>
              <a:t>Pay As You Go </a:t>
            </a:r>
            <a:endParaRPr sz="18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0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1" name="Google Shape;761;p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48" name="Google Shape;748;p30"/>
          <p:cNvSpPr txBox="1">
            <a:spLocks noGrp="1"/>
          </p:cNvSpPr>
          <p:nvPr>
            <p:ph type="ctrTitle" idx="4294967295"/>
          </p:nvPr>
        </p:nvSpPr>
        <p:spPr>
          <a:xfrm>
            <a:off x="4152900" y="882650"/>
            <a:ext cx="4991100" cy="17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Security in the cloud</a:t>
            </a:r>
            <a:endParaRPr sz="6000"/>
          </a:p>
        </p:txBody>
      </p:sp>
      <p:sp>
        <p:nvSpPr>
          <p:cNvPr id="749" name="Google Shape;749;p30"/>
          <p:cNvSpPr txBox="1">
            <a:spLocks noGrp="1"/>
          </p:cNvSpPr>
          <p:nvPr>
            <p:ph type="subTitle" idx="4294967295"/>
          </p:nvPr>
        </p:nvSpPr>
        <p:spPr>
          <a:xfrm>
            <a:off x="4810125" y="2778125"/>
            <a:ext cx="433387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The Virtual Private Cloud</a:t>
            </a:r>
            <a:endParaRPr sz="2400"/>
          </a:p>
        </p:txBody>
      </p:sp>
      <p:grpSp>
        <p:nvGrpSpPr>
          <p:cNvPr id="750" name="Google Shape;750;p3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751" name="Google Shape;751;p3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3" name="Google Shape;753;p30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754" name="Google Shape;754;p3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30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0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66" name="Google Shape;766;p31"/>
          <p:cNvSpPr txBox="1">
            <a:spLocks noGrp="1"/>
          </p:cNvSpPr>
          <p:nvPr>
            <p:ph type="title" idx="4294967295"/>
          </p:nvPr>
        </p:nvSpPr>
        <p:spPr>
          <a:xfrm>
            <a:off x="3097531" y="258445"/>
            <a:ext cx="269748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67" name="Google Shape;767;p31"/>
          <p:cNvSpPr txBox="1">
            <a:spLocks noGrp="1"/>
          </p:cNvSpPr>
          <p:nvPr>
            <p:ph type="body" idx="4294967295"/>
          </p:nvPr>
        </p:nvSpPr>
        <p:spPr>
          <a:xfrm>
            <a:off x="840581" y="1348740"/>
            <a:ext cx="7846219" cy="3063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Before the cloud, companies needed 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To </a:t>
            </a:r>
            <a:r>
              <a:rPr lang="en" sz="1800" b="1" dirty="0"/>
              <a:t>assure the physical security and maintenance of their servers in the datacenter </a:t>
            </a:r>
            <a:endParaRPr sz="1800" b="1" dirty="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To assure </a:t>
            </a:r>
            <a:r>
              <a:rPr lang="en" sz="1800" b="1" dirty="0">
                <a:solidFill>
                  <a:schemeClr val="accent1"/>
                </a:solidFill>
              </a:rPr>
              <a:t>the security of their clients or customer data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To create their </a:t>
            </a:r>
            <a:r>
              <a:rPr lang="en" sz="1800" b="1" dirty="0"/>
              <a:t>physical network </a:t>
            </a:r>
            <a:r>
              <a:rPr lang="en" sz="1800" dirty="0"/>
              <a:t>(</a:t>
            </a:r>
            <a:r>
              <a:rPr lang="en" sz="1800" b="1" dirty="0"/>
              <a:t>connecting cables, routers and all other network equipments</a:t>
            </a:r>
            <a:r>
              <a:rPr lang="en" sz="1800" dirty="0"/>
              <a:t>)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Today, AWS provides a service called</a:t>
            </a:r>
            <a:r>
              <a:rPr lang="en" sz="1800" b="1" dirty="0">
                <a:solidFill>
                  <a:srgbClr val="FF9900"/>
                </a:solidFill>
              </a:rPr>
              <a:t> VPC </a:t>
            </a:r>
            <a:r>
              <a:rPr lang="en" sz="1800" dirty="0"/>
              <a:t>to manage that!</a:t>
            </a:r>
            <a:endParaRPr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73" name="Google Shape;773;p32"/>
          <p:cNvSpPr txBox="1">
            <a:spLocks noGrp="1"/>
          </p:cNvSpPr>
          <p:nvPr>
            <p:ph type="title" idx="4294967295"/>
          </p:nvPr>
        </p:nvSpPr>
        <p:spPr>
          <a:xfrm>
            <a:off x="3040381" y="304165"/>
            <a:ext cx="252603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74" name="Google Shape;774;p32"/>
          <p:cNvSpPr txBox="1">
            <a:spLocks noGrp="1"/>
          </p:cNvSpPr>
          <p:nvPr>
            <p:ph type="body" idx="4294967295"/>
          </p:nvPr>
        </p:nvSpPr>
        <p:spPr>
          <a:xfrm>
            <a:off x="525542" y="948691"/>
            <a:ext cx="8366998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 </a:t>
            </a:r>
            <a:r>
              <a:rPr lang="en" sz="1800" b="1" dirty="0">
                <a:solidFill>
                  <a:schemeClr val="accent1"/>
                </a:solidFill>
              </a:rPr>
              <a:t>VPC (Virtual Private Cloud) </a:t>
            </a:r>
            <a:r>
              <a:rPr lang="en" sz="1800" dirty="0"/>
              <a:t>is the aws service that allows you to </a:t>
            </a:r>
            <a:r>
              <a:rPr lang="en" sz="1800" b="1" dirty="0"/>
              <a:t>create your own private space or network in the cloud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After setting your </a:t>
            </a:r>
            <a:r>
              <a:rPr lang="en" sz="1800" b="1" dirty="0"/>
              <a:t>VPC</a:t>
            </a:r>
            <a:r>
              <a:rPr lang="en" sz="1800" dirty="0"/>
              <a:t>, you can </a:t>
            </a:r>
            <a:r>
              <a:rPr lang="en" sz="1800" b="1" dirty="0">
                <a:solidFill>
                  <a:schemeClr val="accent1"/>
                </a:solidFill>
              </a:rPr>
              <a:t>launch your various instances inside of that secured network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Thus, this service can enable you to create a </a:t>
            </a:r>
            <a:r>
              <a:rPr lang="en" sz="1800" b="1" dirty="0">
                <a:solidFill>
                  <a:srgbClr val="FF9900"/>
                </a:solidFill>
              </a:rPr>
              <a:t>DMZ</a:t>
            </a:r>
            <a:r>
              <a:rPr lang="en" sz="1800" dirty="0"/>
              <a:t> in the Cloud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b="1" dirty="0">
                <a:solidFill>
                  <a:schemeClr val="accent1"/>
                </a:solidFill>
              </a:rPr>
              <a:t>DMZ stands for DeMilitarized Zone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In network security, a </a:t>
            </a:r>
            <a:r>
              <a:rPr lang="en" sz="1800" b="1" dirty="0"/>
              <a:t>DMZ</a:t>
            </a:r>
            <a:r>
              <a:rPr lang="en" sz="1800" dirty="0"/>
              <a:t> is like a </a:t>
            </a:r>
            <a:r>
              <a:rPr lang="en" sz="1800" b="1" dirty="0">
                <a:solidFill>
                  <a:schemeClr val="accent1"/>
                </a:solidFill>
              </a:rPr>
              <a:t>subnet that sits between the public internet and the private network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80" name="Google Shape;780;p33"/>
          <p:cNvSpPr txBox="1">
            <a:spLocks noGrp="1"/>
          </p:cNvSpPr>
          <p:nvPr>
            <p:ph type="title" idx="4294967295"/>
          </p:nvPr>
        </p:nvSpPr>
        <p:spPr>
          <a:xfrm>
            <a:off x="2736109" y="222275"/>
            <a:ext cx="2487401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81" name="Google Shape;781;p33"/>
          <p:cNvSpPr txBox="1">
            <a:spLocks noGrp="1"/>
          </p:cNvSpPr>
          <p:nvPr>
            <p:ph type="body" idx="4294967295"/>
          </p:nvPr>
        </p:nvSpPr>
        <p:spPr>
          <a:xfrm>
            <a:off x="1395730" y="1253525"/>
            <a:ext cx="7098665" cy="73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The </a:t>
            </a:r>
            <a:r>
              <a:rPr lang="en" sz="1800" b="1" dirty="0">
                <a:solidFill>
                  <a:srgbClr val="FF9900"/>
                </a:solidFill>
              </a:rPr>
              <a:t>DMZ</a:t>
            </a:r>
            <a:r>
              <a:rPr lang="en" sz="1800" dirty="0"/>
              <a:t> </a:t>
            </a:r>
            <a:r>
              <a:rPr lang="en" sz="1800" b="1" dirty="0"/>
              <a:t>protects the organization’s internal Local Area Network</a:t>
            </a:r>
            <a:r>
              <a:rPr lang="en" sz="1800" dirty="0"/>
              <a:t> from </a:t>
            </a:r>
            <a:r>
              <a:rPr lang="en" sz="1800" b="1" dirty="0">
                <a:solidFill>
                  <a:srgbClr val="FF9900"/>
                </a:solidFill>
              </a:rPr>
              <a:t>untrusted traffic </a:t>
            </a:r>
            <a:endParaRPr sz="1800" b="1" dirty="0">
              <a:solidFill>
                <a:srgbClr val="FF9900"/>
              </a:solidFill>
            </a:endParaRPr>
          </a:p>
        </p:txBody>
      </p:sp>
      <p:sp>
        <p:nvSpPr>
          <p:cNvPr id="783" name="Google Shape;783;p33"/>
          <p:cNvSpPr/>
          <p:nvPr/>
        </p:nvSpPr>
        <p:spPr>
          <a:xfrm>
            <a:off x="2736224" y="2614027"/>
            <a:ext cx="746400" cy="1418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784" name="Google Shape;784;p33"/>
          <p:cNvSpPr/>
          <p:nvPr/>
        </p:nvSpPr>
        <p:spPr>
          <a:xfrm>
            <a:off x="755450" y="2834817"/>
            <a:ext cx="1383912" cy="97664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785" name="Google Shape;785;p33"/>
          <p:cNvSpPr/>
          <p:nvPr/>
        </p:nvSpPr>
        <p:spPr>
          <a:xfrm>
            <a:off x="4539695" y="2580050"/>
            <a:ext cx="1132200" cy="475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1</a:t>
            </a:r>
            <a:endParaRPr/>
          </a:p>
        </p:txBody>
      </p:sp>
      <p:sp>
        <p:nvSpPr>
          <p:cNvPr id="786" name="Google Shape;786;p33"/>
          <p:cNvSpPr/>
          <p:nvPr/>
        </p:nvSpPr>
        <p:spPr>
          <a:xfrm>
            <a:off x="4539695" y="3556551"/>
            <a:ext cx="1132200" cy="475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 2</a:t>
            </a:r>
            <a:endParaRPr/>
          </a:p>
        </p:txBody>
      </p:sp>
      <p:sp>
        <p:nvSpPr>
          <p:cNvPr id="787" name="Google Shape;787;p33"/>
          <p:cNvSpPr/>
          <p:nvPr/>
        </p:nvSpPr>
        <p:spPr>
          <a:xfrm>
            <a:off x="6619951" y="2355050"/>
            <a:ext cx="993500" cy="925650"/>
          </a:xfrm>
          <a:prstGeom prst="flowChartMagneticDisk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server</a:t>
            </a:r>
            <a:endParaRPr/>
          </a:p>
        </p:txBody>
      </p:sp>
      <p:sp>
        <p:nvSpPr>
          <p:cNvPr id="788" name="Google Shape;788;p33"/>
          <p:cNvSpPr/>
          <p:nvPr/>
        </p:nvSpPr>
        <p:spPr>
          <a:xfrm>
            <a:off x="6619952" y="3365550"/>
            <a:ext cx="1056900" cy="925650"/>
          </a:xfrm>
          <a:prstGeom prst="flowChartMagneticDisk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server</a:t>
            </a:r>
            <a:endParaRPr/>
          </a:p>
        </p:txBody>
      </p:sp>
      <p:cxnSp>
        <p:nvCxnSpPr>
          <p:cNvPr id="789" name="Google Shape;789;p33"/>
          <p:cNvCxnSpPr>
            <a:stCxn id="784" idx="0"/>
            <a:endCxn id="783" idx="1"/>
          </p:cNvCxnSpPr>
          <p:nvPr/>
        </p:nvCxnSpPr>
        <p:spPr>
          <a:xfrm>
            <a:off x="2138209" y="3323139"/>
            <a:ext cx="597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0" name="Google Shape;790;p33"/>
          <p:cNvCxnSpPr>
            <a:stCxn id="783" idx="3"/>
            <a:endCxn id="785" idx="1"/>
          </p:cNvCxnSpPr>
          <p:nvPr/>
        </p:nvCxnSpPr>
        <p:spPr>
          <a:xfrm rot="10800000" flipH="1">
            <a:off x="3482624" y="2817877"/>
            <a:ext cx="1057200" cy="50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1" name="Google Shape;791;p33"/>
          <p:cNvCxnSpPr>
            <a:stCxn id="783" idx="3"/>
            <a:endCxn id="786" idx="1"/>
          </p:cNvCxnSpPr>
          <p:nvPr/>
        </p:nvCxnSpPr>
        <p:spPr>
          <a:xfrm>
            <a:off x="3482624" y="3323077"/>
            <a:ext cx="1057200" cy="471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2" name="Google Shape;792;p33"/>
          <p:cNvCxnSpPr>
            <a:stCxn id="785" idx="3"/>
            <a:endCxn id="787" idx="2"/>
          </p:cNvCxnSpPr>
          <p:nvPr/>
        </p:nvCxnSpPr>
        <p:spPr>
          <a:xfrm>
            <a:off x="5671895" y="2817950"/>
            <a:ext cx="948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93" name="Google Shape;793;p33"/>
          <p:cNvCxnSpPr>
            <a:stCxn id="786" idx="3"/>
            <a:endCxn id="788" idx="2"/>
          </p:cNvCxnSpPr>
          <p:nvPr/>
        </p:nvCxnSpPr>
        <p:spPr>
          <a:xfrm>
            <a:off x="5671895" y="3794451"/>
            <a:ext cx="948000" cy="33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94" name="Google Shape;794;p33"/>
          <p:cNvSpPr/>
          <p:nvPr/>
        </p:nvSpPr>
        <p:spPr>
          <a:xfrm>
            <a:off x="6009900" y="2072675"/>
            <a:ext cx="2138100" cy="2712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DMZ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71C1F-6869-4F65-A7FB-927BFEA3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1B8C8-4C29-4799-87F3-8A45DA314C79}"/>
              </a:ext>
            </a:extLst>
          </p:cNvPr>
          <p:cNvSpPr txBox="1"/>
          <p:nvPr/>
        </p:nvSpPr>
        <p:spPr>
          <a:xfrm>
            <a:off x="582930" y="664905"/>
            <a:ext cx="840105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Perimeter (DMZ) VPC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Perimeter, or DMZ, VPC contains the necessary resources for AMS Operations engineers to access AMS networks.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It contains public subnets across 2-3 AZs, with SSH Bastions hosts in an Auto Scaling group (ASG) for AMS Operations engineers to log into or tunnel through.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The security groups attached to the DMZ bastions contain port 22 inbound rules from Amazon Corp Networks.</a:t>
            </a:r>
          </a:p>
        </p:txBody>
      </p:sp>
    </p:spTree>
    <p:extLst>
      <p:ext uri="{BB962C8B-B14F-4D97-AF65-F5344CB8AC3E}">
        <p14:creationId xmlns:p14="http://schemas.microsoft.com/office/powerpoint/2010/main" val="370512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4870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AWS console</a:t>
            </a:r>
            <a:endParaRPr/>
          </a:p>
        </p:txBody>
      </p:sp>
      <p:sp>
        <p:nvSpPr>
          <p:cNvPr id="800" name="Google Shape;800;p3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AWS console</a:t>
            </a:r>
            <a:endParaRPr/>
          </a:p>
        </p:txBody>
      </p:sp>
      <p:sp>
        <p:nvSpPr>
          <p:cNvPr id="801" name="Google Shape;801;p3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06" name="Google Shape;806;p35"/>
          <p:cNvSpPr txBox="1">
            <a:spLocks noGrp="1"/>
          </p:cNvSpPr>
          <p:nvPr>
            <p:ph type="title" idx="4294967295"/>
          </p:nvPr>
        </p:nvSpPr>
        <p:spPr>
          <a:xfrm>
            <a:off x="3657601" y="271471"/>
            <a:ext cx="25146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console</a:t>
            </a:r>
            <a:endParaRPr dirty="0"/>
          </a:p>
        </p:txBody>
      </p:sp>
      <p:sp>
        <p:nvSpPr>
          <p:cNvPr id="807" name="Google Shape;807;p35"/>
          <p:cNvSpPr txBox="1">
            <a:spLocks noGrp="1"/>
          </p:cNvSpPr>
          <p:nvPr>
            <p:ph type="body" idx="4294967295"/>
          </p:nvPr>
        </p:nvSpPr>
        <p:spPr>
          <a:xfrm>
            <a:off x="840581" y="1010445"/>
            <a:ext cx="7949089" cy="2681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Sign in to your aws account using your credentials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You can </a:t>
            </a:r>
            <a:r>
              <a:rPr lang="en" sz="1800" b="1" dirty="0"/>
              <a:t>save the credentials</a:t>
            </a:r>
            <a:r>
              <a:rPr lang="en" sz="1800" dirty="0"/>
              <a:t> for the page to remember you when signing in the next time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To check the various services provided by aws, click on </a:t>
            </a:r>
            <a:r>
              <a:rPr lang="en" sz="1800" b="1" dirty="0">
                <a:solidFill>
                  <a:schemeClr val="accent1"/>
                </a:solidFill>
              </a:rPr>
              <a:t>Services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The services are </a:t>
            </a:r>
            <a:r>
              <a:rPr lang="en" sz="1800" b="1" dirty="0">
                <a:solidFill>
                  <a:schemeClr val="accent1"/>
                </a:solidFill>
              </a:rPr>
              <a:t>grouped by category</a:t>
            </a:r>
            <a:r>
              <a:rPr lang="en" sz="1800" dirty="0"/>
              <a:t> but you can display in alphabetical order using the </a:t>
            </a:r>
            <a:r>
              <a:rPr lang="en" sz="1800" b="1" dirty="0">
                <a:solidFill>
                  <a:schemeClr val="accent1"/>
                </a:solidFill>
              </a:rPr>
              <a:t>(A-Z) button</a:t>
            </a:r>
            <a:r>
              <a:rPr lang="en" sz="1800" dirty="0"/>
              <a:t> at the right:</a:t>
            </a:r>
            <a:endParaRPr sz="1800" dirty="0"/>
          </a:p>
        </p:txBody>
      </p:sp>
      <p:pic>
        <p:nvPicPr>
          <p:cNvPr id="809" name="Google Shape;8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383" y="4226729"/>
            <a:ext cx="1435234" cy="6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14" name="Google Shape;814;p36"/>
          <p:cNvSpPr txBox="1">
            <a:spLocks noGrp="1"/>
          </p:cNvSpPr>
          <p:nvPr>
            <p:ph type="title" idx="4294967295"/>
          </p:nvPr>
        </p:nvSpPr>
        <p:spPr>
          <a:xfrm>
            <a:off x="2968570" y="205737"/>
            <a:ext cx="2697480" cy="6461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console</a:t>
            </a:r>
            <a:endParaRPr dirty="0"/>
          </a:p>
        </p:txBody>
      </p:sp>
      <p:sp>
        <p:nvSpPr>
          <p:cNvPr id="815" name="Google Shape;815;p36"/>
          <p:cNvSpPr txBox="1">
            <a:spLocks noGrp="1"/>
          </p:cNvSpPr>
          <p:nvPr>
            <p:ph type="body" idx="4294967295"/>
          </p:nvPr>
        </p:nvSpPr>
        <p:spPr>
          <a:xfrm>
            <a:off x="0" y="1163638"/>
            <a:ext cx="34925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SzPts val="1800"/>
              <a:buChar char="◇"/>
            </a:pPr>
            <a:r>
              <a:rPr lang="en" sz="1800"/>
              <a:t>The History will display all the services that you used lately</a:t>
            </a:r>
            <a:endParaRPr sz="1800"/>
          </a:p>
        </p:txBody>
      </p:sp>
      <p:sp>
        <p:nvSpPr>
          <p:cNvPr id="818" name="Google Shape;818;p36"/>
          <p:cNvSpPr txBox="1">
            <a:spLocks noGrp="1"/>
          </p:cNvSpPr>
          <p:nvPr>
            <p:ph type="body" idx="4294967295"/>
          </p:nvPr>
        </p:nvSpPr>
        <p:spPr>
          <a:xfrm>
            <a:off x="5481638" y="1163638"/>
            <a:ext cx="3662362" cy="362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You can also</a:t>
            </a:r>
            <a:r>
              <a:rPr lang="en" sz="1800" b="1">
                <a:solidFill>
                  <a:schemeClr val="accent1"/>
                </a:solidFill>
              </a:rPr>
              <a:t> pin some services you will mostly use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To do that: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/>
              <a:t>Click on the </a:t>
            </a:r>
            <a:r>
              <a:rPr lang="en" sz="1800" b="1">
                <a:solidFill>
                  <a:schemeClr val="accent1"/>
                </a:solidFill>
              </a:rPr>
              <a:t>pin symbol</a:t>
            </a: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b="1">
                <a:solidFill>
                  <a:schemeClr val="accent1"/>
                </a:solidFill>
              </a:rPr>
              <a:t>Drag</a:t>
            </a:r>
            <a:r>
              <a:rPr lang="en" sz="1800"/>
              <a:t> a specific service 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b="1">
                <a:solidFill>
                  <a:schemeClr val="accent1"/>
                </a:solidFill>
              </a:rPr>
              <a:t>Drop</a:t>
            </a:r>
            <a:r>
              <a:rPr lang="en" sz="1800"/>
              <a:t> it in the panel beside the pin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/>
              <a:t>Pin the </a:t>
            </a:r>
            <a:r>
              <a:rPr lang="en" sz="1800" b="1">
                <a:solidFill>
                  <a:srgbClr val="FF9900"/>
                </a:solidFill>
              </a:rPr>
              <a:t>IAM </a:t>
            </a:r>
            <a:r>
              <a:rPr lang="en" sz="1800"/>
              <a:t>service</a:t>
            </a:r>
            <a:endParaRPr sz="1800"/>
          </a:p>
        </p:txBody>
      </p:sp>
      <p:pic>
        <p:nvPicPr>
          <p:cNvPr id="817" name="Google Shape;8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150" y="2433327"/>
            <a:ext cx="1192000" cy="228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6050" y="2068700"/>
            <a:ext cx="1796445" cy="3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24" name="Google Shape;824;p37"/>
          <p:cNvSpPr txBox="1">
            <a:spLocks noGrp="1"/>
          </p:cNvSpPr>
          <p:nvPr>
            <p:ph type="title" idx="4294967295"/>
          </p:nvPr>
        </p:nvSpPr>
        <p:spPr>
          <a:xfrm>
            <a:off x="3417571" y="126683"/>
            <a:ext cx="2503170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console</a:t>
            </a:r>
            <a:endParaRPr dirty="0"/>
          </a:p>
        </p:txBody>
      </p:sp>
      <p:sp>
        <p:nvSpPr>
          <p:cNvPr id="825" name="Google Shape;825;p37"/>
          <p:cNvSpPr txBox="1">
            <a:spLocks noGrp="1"/>
          </p:cNvSpPr>
          <p:nvPr>
            <p:ph type="body" idx="4294967295"/>
          </p:nvPr>
        </p:nvSpPr>
        <p:spPr>
          <a:xfrm>
            <a:off x="0" y="1012825"/>
            <a:ext cx="5508625" cy="3773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Clicking on the </a:t>
            </a:r>
            <a:r>
              <a:rPr lang="en" sz="1800" b="1">
                <a:solidFill>
                  <a:srgbClr val="FF9900"/>
                </a:solidFill>
              </a:rPr>
              <a:t>bell</a:t>
            </a:r>
            <a:r>
              <a:rPr lang="en" sz="1800"/>
              <a:t> symbol, will display all the </a:t>
            </a:r>
            <a:r>
              <a:rPr lang="en" sz="1800" b="1">
                <a:solidFill>
                  <a:schemeClr val="accent1"/>
                </a:solidFill>
              </a:rPr>
              <a:t>notifications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You can click on </a:t>
            </a:r>
            <a:r>
              <a:rPr lang="en" sz="1800" b="1">
                <a:solidFill>
                  <a:schemeClr val="accent1"/>
                </a:solidFill>
              </a:rPr>
              <a:t>View all alerts </a:t>
            </a:r>
            <a:r>
              <a:rPr lang="en" sz="1800"/>
              <a:t>to check the alerts that the system sends to your account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/>
              <a:t>Alerts can concern: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￭"/>
            </a:pPr>
            <a:r>
              <a:rPr lang="en" sz="1800" b="1">
                <a:solidFill>
                  <a:schemeClr val="accent1"/>
                </a:solidFill>
              </a:rPr>
              <a:t>Problems with availability zones</a:t>
            </a: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￭"/>
            </a:pPr>
            <a:r>
              <a:rPr lang="en" sz="1800" b="1">
                <a:solidFill>
                  <a:schemeClr val="accent1"/>
                </a:solidFill>
              </a:rPr>
              <a:t>Problem with your data center</a:t>
            </a: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￭"/>
            </a:pPr>
            <a:r>
              <a:rPr lang="en" sz="1800" b="1">
                <a:solidFill>
                  <a:schemeClr val="accent1"/>
                </a:solidFill>
              </a:rPr>
              <a:t>Announcements</a:t>
            </a:r>
            <a:endParaRPr sz="1800" b="1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Char char="￭"/>
            </a:pPr>
            <a:r>
              <a:rPr lang="en" sz="1800" b="1">
                <a:solidFill>
                  <a:schemeClr val="accent1"/>
                </a:solidFill>
              </a:rPr>
              <a:t>Your servers issues etc.</a:t>
            </a:r>
            <a:endParaRPr sz="1800" b="1">
              <a:solidFill>
                <a:schemeClr val="accent1"/>
              </a:solidFill>
            </a:endParaRPr>
          </a:p>
        </p:txBody>
      </p:sp>
      <p:pic>
        <p:nvPicPr>
          <p:cNvPr id="827" name="Google Shape;8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825" y="1497800"/>
            <a:ext cx="2349225" cy="22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32" name="Google Shape;832;p38"/>
          <p:cNvSpPr txBox="1">
            <a:spLocks noGrp="1"/>
          </p:cNvSpPr>
          <p:nvPr>
            <p:ph type="title" idx="4294967295"/>
          </p:nvPr>
        </p:nvSpPr>
        <p:spPr>
          <a:xfrm>
            <a:off x="3474721" y="104774"/>
            <a:ext cx="244602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AWS console</a:t>
            </a:r>
            <a:endParaRPr dirty="0"/>
          </a:p>
        </p:txBody>
      </p:sp>
      <p:sp>
        <p:nvSpPr>
          <p:cNvPr id="833" name="Google Shape;833;p38"/>
          <p:cNvSpPr txBox="1">
            <a:spLocks noGrp="1"/>
          </p:cNvSpPr>
          <p:nvPr>
            <p:ph type="body" idx="4294967295"/>
          </p:nvPr>
        </p:nvSpPr>
        <p:spPr>
          <a:xfrm>
            <a:off x="685331" y="890588"/>
            <a:ext cx="8458670" cy="4148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In the </a:t>
            </a:r>
            <a:r>
              <a:rPr lang="en" sz="1800" b="1" dirty="0">
                <a:solidFill>
                  <a:schemeClr val="accent1"/>
                </a:solidFill>
              </a:rPr>
              <a:t>Support</a:t>
            </a:r>
            <a:r>
              <a:rPr lang="en" sz="1800" dirty="0"/>
              <a:t> button, you can find the </a:t>
            </a:r>
            <a:r>
              <a:rPr lang="en" sz="1800" b="1" dirty="0">
                <a:solidFill>
                  <a:srgbClr val="FF9900"/>
                </a:solidFill>
              </a:rPr>
              <a:t>aws Documentation</a:t>
            </a:r>
            <a:r>
              <a:rPr lang="en" sz="1800" dirty="0"/>
              <a:t> on all aws services and how to use them</a:t>
            </a:r>
            <a:endParaRPr sz="1800" dirty="0"/>
          </a:p>
        </p:txBody>
      </p:sp>
      <p:pic>
        <p:nvPicPr>
          <p:cNvPr id="835" name="Google Shape;8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875" y="1748575"/>
            <a:ext cx="6381650" cy="31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9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4870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VPC</a:t>
            </a:r>
            <a:endParaRPr/>
          </a:p>
        </p:txBody>
      </p:sp>
      <p:sp>
        <p:nvSpPr>
          <p:cNvPr id="841" name="Google Shape;841;p3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Private Cloud</a:t>
            </a:r>
            <a:endParaRPr/>
          </a:p>
        </p:txBody>
      </p:sp>
      <p:sp>
        <p:nvSpPr>
          <p:cNvPr id="842" name="Google Shape;842;p3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848" name="Google Shape;8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40" y="299030"/>
            <a:ext cx="8460926" cy="454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53" name="Google Shape;853;p41"/>
          <p:cNvSpPr txBox="1">
            <a:spLocks noGrp="1"/>
          </p:cNvSpPr>
          <p:nvPr>
            <p:ph type="title" idx="4294967295"/>
          </p:nvPr>
        </p:nvSpPr>
        <p:spPr>
          <a:xfrm>
            <a:off x="3949541" y="0"/>
            <a:ext cx="146304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854" name="Google Shape;854;p41"/>
          <p:cNvSpPr txBox="1">
            <a:spLocks noGrp="1"/>
          </p:cNvSpPr>
          <p:nvPr>
            <p:ph type="body" idx="4294967295"/>
          </p:nvPr>
        </p:nvSpPr>
        <p:spPr>
          <a:xfrm>
            <a:off x="537210" y="993458"/>
            <a:ext cx="8606790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When you create a server (EC2 instance) on aws, </a:t>
            </a:r>
            <a:r>
              <a:rPr lang="en" sz="1800" b="1" dirty="0">
                <a:solidFill>
                  <a:schemeClr val="accent1"/>
                </a:solidFill>
              </a:rPr>
              <a:t>it must belong to a VPC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If you don’t provide one at the server’s creation,</a:t>
            </a:r>
            <a:r>
              <a:rPr lang="en" sz="1800" b="1" dirty="0">
                <a:solidFill>
                  <a:schemeClr val="accent1"/>
                </a:solidFill>
              </a:rPr>
              <a:t> aws will provide a default VPC for your instance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dirty="0"/>
              <a:t>Let’s take a look at the instance we created in the first lesson: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Open the </a:t>
            </a:r>
            <a:r>
              <a:rPr lang="en" sz="1800" b="1" dirty="0">
                <a:solidFill>
                  <a:schemeClr val="accent1"/>
                </a:solidFill>
              </a:rPr>
              <a:t>EC2 service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Services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 dirty="0"/>
              <a:t>Click on </a:t>
            </a:r>
            <a:r>
              <a:rPr lang="en" sz="1800" b="1" dirty="0">
                <a:solidFill>
                  <a:srgbClr val="FF9900"/>
                </a:solidFill>
              </a:rPr>
              <a:t>EC2</a:t>
            </a:r>
            <a:r>
              <a:rPr lang="en" sz="1800" dirty="0"/>
              <a:t> in the </a:t>
            </a:r>
            <a:r>
              <a:rPr lang="en" sz="1800" b="1" dirty="0">
                <a:solidFill>
                  <a:schemeClr val="accent1"/>
                </a:solidFill>
              </a:rPr>
              <a:t>Compute category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60" name="Google Shape;860;p42"/>
          <p:cNvSpPr txBox="1">
            <a:spLocks noGrp="1"/>
          </p:cNvSpPr>
          <p:nvPr>
            <p:ph type="title" idx="4294967295"/>
          </p:nvPr>
        </p:nvSpPr>
        <p:spPr>
          <a:xfrm>
            <a:off x="4080510" y="104774"/>
            <a:ext cx="1681163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861" name="Google Shape;861;p42"/>
          <p:cNvSpPr txBox="1">
            <a:spLocks noGrp="1"/>
          </p:cNvSpPr>
          <p:nvPr>
            <p:ph type="body" idx="4294967295"/>
          </p:nvPr>
        </p:nvSpPr>
        <p:spPr>
          <a:xfrm>
            <a:off x="685331" y="890588"/>
            <a:ext cx="8458670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rgbClr val="FF9900"/>
                </a:solidFill>
              </a:rPr>
              <a:t>Instances</a:t>
            </a:r>
            <a:r>
              <a:rPr lang="en" sz="1800" dirty="0"/>
              <a:t> in the left panel to check all the instances running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the instance </a:t>
            </a:r>
            <a:r>
              <a:rPr lang="en" sz="1800" b="1" dirty="0">
                <a:solidFill>
                  <a:srgbClr val="FF9900"/>
                </a:solidFill>
              </a:rPr>
              <a:t>firstinstance</a:t>
            </a:r>
            <a:r>
              <a:rPr lang="en" sz="1800" dirty="0"/>
              <a:t> we created previously and check the description below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In the </a:t>
            </a:r>
            <a:r>
              <a:rPr lang="en" sz="1800" b="1" dirty="0">
                <a:solidFill>
                  <a:schemeClr val="accent1"/>
                </a:solidFill>
              </a:rPr>
              <a:t>Description</a:t>
            </a:r>
            <a:r>
              <a:rPr lang="en" sz="1800" dirty="0"/>
              <a:t>, you can see </a:t>
            </a:r>
            <a:r>
              <a:rPr lang="en" sz="1800" b="1" dirty="0">
                <a:solidFill>
                  <a:schemeClr val="accent1"/>
                </a:solidFill>
              </a:rPr>
              <a:t>VPC ID, subnet ID</a:t>
            </a:r>
            <a:r>
              <a:rPr lang="en" sz="1800" dirty="0"/>
              <a:t> …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These are the </a:t>
            </a:r>
            <a:r>
              <a:rPr lang="en" sz="1800" b="1" dirty="0">
                <a:solidFill>
                  <a:schemeClr val="accent1"/>
                </a:solidFill>
              </a:rPr>
              <a:t>default VPC and the default subnet</a:t>
            </a:r>
            <a:r>
              <a:rPr lang="en" sz="1800" dirty="0"/>
              <a:t> that were provided when you launched the instance</a:t>
            </a:r>
            <a:endParaRPr sz="1800" dirty="0"/>
          </a:p>
        </p:txBody>
      </p:sp>
      <p:pic>
        <p:nvPicPr>
          <p:cNvPr id="863" name="Google Shape;8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705" y="2704475"/>
            <a:ext cx="2949550" cy="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68" name="Google Shape;868;p43"/>
          <p:cNvSpPr txBox="1">
            <a:spLocks noGrp="1"/>
          </p:cNvSpPr>
          <p:nvPr>
            <p:ph type="title" idx="4294967295"/>
          </p:nvPr>
        </p:nvSpPr>
        <p:spPr>
          <a:xfrm>
            <a:off x="3760470" y="104774"/>
            <a:ext cx="162306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869" name="Google Shape;869;p43"/>
          <p:cNvSpPr txBox="1">
            <a:spLocks noGrp="1"/>
          </p:cNvSpPr>
          <p:nvPr>
            <p:ph type="body" idx="4294967295"/>
          </p:nvPr>
        </p:nvSpPr>
        <p:spPr>
          <a:xfrm>
            <a:off x="161100" y="1113174"/>
            <a:ext cx="5875020" cy="3458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In the left panel, click on the </a:t>
            </a:r>
            <a:r>
              <a:rPr lang="en" sz="1800" b="1" dirty="0">
                <a:solidFill>
                  <a:schemeClr val="accent1"/>
                </a:solidFill>
              </a:rPr>
              <a:t>EC2 Dashboard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Default VPC</a:t>
            </a:r>
            <a:r>
              <a:rPr lang="en" sz="1800" dirty="0"/>
              <a:t> in </a:t>
            </a:r>
            <a:r>
              <a:rPr lang="en" sz="1800" b="1" dirty="0"/>
              <a:t>Account attributes</a:t>
            </a:r>
            <a:r>
              <a:rPr lang="en" sz="1800" dirty="0"/>
              <a:t> in the right panel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You can see</a:t>
            </a:r>
            <a:r>
              <a:rPr lang="en" sz="1800" b="1" dirty="0">
                <a:solidFill>
                  <a:schemeClr val="accent1"/>
                </a:solidFill>
              </a:rPr>
              <a:t> VPC 1 and subnets 6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We have 6 subnets because in the Region </a:t>
            </a:r>
            <a:r>
              <a:rPr lang="en" sz="1800" b="1" dirty="0"/>
              <a:t>N Virginia</a:t>
            </a:r>
            <a:r>
              <a:rPr lang="en" sz="1800" dirty="0"/>
              <a:t>, there are </a:t>
            </a:r>
            <a:r>
              <a:rPr lang="en" sz="1800" b="1" dirty="0">
                <a:solidFill>
                  <a:schemeClr val="accent1"/>
                </a:solidFill>
              </a:rPr>
              <a:t>6 Availability Zones (AZ)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Char char="￭"/>
            </a:pPr>
            <a:r>
              <a:rPr lang="en" sz="1800" b="1" dirty="0">
                <a:solidFill>
                  <a:schemeClr val="accent1"/>
                </a:solidFill>
              </a:rPr>
              <a:t>So, by default, a subnet will be created in each availability zone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871" name="Google Shape;87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950" y="891150"/>
            <a:ext cx="19431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075" y="3196738"/>
            <a:ext cx="27908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44"/>
          <p:cNvSpPr txBox="1">
            <a:spLocks noGrp="1"/>
          </p:cNvSpPr>
          <p:nvPr>
            <p:ph type="body" idx="1"/>
          </p:nvPr>
        </p:nvSpPr>
        <p:spPr>
          <a:xfrm>
            <a:off x="845820" y="1020730"/>
            <a:ext cx="7613410" cy="3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An </a:t>
            </a:r>
            <a:r>
              <a:rPr lang="en" sz="1800" b="1" dirty="0"/>
              <a:t>Availability Zone </a:t>
            </a:r>
            <a:r>
              <a:rPr lang="en" sz="1800" dirty="0"/>
              <a:t>(AZ) is an isolated location in a Region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It is like a </a:t>
            </a:r>
            <a:r>
              <a:rPr lang="en" sz="1800" b="1" dirty="0">
                <a:solidFill>
                  <a:schemeClr val="accent1"/>
                </a:solidFill>
              </a:rPr>
              <a:t>physical data center location in a specific Region 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The AZs are </a:t>
            </a:r>
            <a:r>
              <a:rPr lang="en" sz="1800" b="1" dirty="0">
                <a:solidFill>
                  <a:srgbClr val="FF9900"/>
                </a:solidFill>
              </a:rPr>
              <a:t>independent</a:t>
            </a:r>
            <a:r>
              <a:rPr lang="en" sz="1800" dirty="0"/>
              <a:t>: ie </a:t>
            </a:r>
            <a:r>
              <a:rPr lang="en" sz="1800" b="1" dirty="0"/>
              <a:t>if one is down, that does not affect the other.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In </a:t>
            </a:r>
            <a:r>
              <a:rPr lang="en" sz="1800" b="1" dirty="0"/>
              <a:t>N. Virginia Region</a:t>
            </a:r>
            <a:r>
              <a:rPr lang="en" sz="1800" dirty="0"/>
              <a:t>, we have </a:t>
            </a:r>
            <a:r>
              <a:rPr lang="en" sz="1800" b="1" dirty="0"/>
              <a:t>6 availability zones </a:t>
            </a:r>
            <a:r>
              <a:rPr lang="en" sz="1800" dirty="0"/>
              <a:t>ie. </a:t>
            </a:r>
            <a:r>
              <a:rPr lang="en" sz="1800" b="1" dirty="0"/>
              <a:t>if one zone is down, the other one takes the hand</a:t>
            </a:r>
            <a:endParaRPr sz="1800" b="1" dirty="0"/>
          </a:p>
        </p:txBody>
      </p:sp>
      <p:sp>
        <p:nvSpPr>
          <p:cNvPr id="879" name="Google Shape;879;p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77" name="Google Shape;877;p44"/>
          <p:cNvSpPr txBox="1">
            <a:spLocks noGrp="1"/>
          </p:cNvSpPr>
          <p:nvPr>
            <p:ph type="title" idx="4294967295"/>
          </p:nvPr>
        </p:nvSpPr>
        <p:spPr>
          <a:xfrm>
            <a:off x="2434590" y="257000"/>
            <a:ext cx="4945063" cy="6461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Availability Zone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84" name="Google Shape;884;p45"/>
          <p:cNvSpPr txBox="1">
            <a:spLocks noGrp="1"/>
          </p:cNvSpPr>
          <p:nvPr>
            <p:ph type="title" idx="4294967295"/>
          </p:nvPr>
        </p:nvSpPr>
        <p:spPr>
          <a:xfrm>
            <a:off x="4046221" y="57468"/>
            <a:ext cx="155448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885" name="Google Shape;885;p45"/>
          <p:cNvSpPr txBox="1">
            <a:spLocks noGrp="1"/>
          </p:cNvSpPr>
          <p:nvPr>
            <p:ph type="body" idx="4294967295"/>
          </p:nvPr>
        </p:nvSpPr>
        <p:spPr>
          <a:xfrm>
            <a:off x="411480" y="860426"/>
            <a:ext cx="8732520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Those parameters were the ones created by default. Let’s create our own </a:t>
            </a:r>
            <a:r>
              <a:rPr lang="en" sz="1800" b="1" dirty="0"/>
              <a:t>VPC and subnets</a:t>
            </a:r>
            <a:endParaRPr sz="1800" b="1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To creating a</a:t>
            </a:r>
            <a:r>
              <a:rPr lang="en" sz="1800" b="1" dirty="0"/>
              <a:t> VPC</a:t>
            </a:r>
            <a:r>
              <a:rPr lang="en" sz="1800" dirty="0"/>
              <a:t>, open the </a:t>
            </a:r>
            <a:r>
              <a:rPr lang="en" sz="1800" b="1" dirty="0">
                <a:solidFill>
                  <a:srgbClr val="FF9900"/>
                </a:solidFill>
              </a:rPr>
              <a:t>VPC </a:t>
            </a:r>
            <a:r>
              <a:rPr lang="en" sz="1800" dirty="0"/>
              <a:t>service  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Services</a:t>
            </a:r>
            <a:r>
              <a:rPr lang="en" sz="1800" dirty="0"/>
              <a:t> then go to the </a:t>
            </a:r>
            <a:r>
              <a:rPr lang="en" sz="1800" b="1" dirty="0">
                <a:solidFill>
                  <a:schemeClr val="accent1"/>
                </a:solidFill>
              </a:rPr>
              <a:t>Network and content Delivery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VPC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In the </a:t>
            </a:r>
            <a:r>
              <a:rPr lang="en" sz="1800" b="1" dirty="0">
                <a:solidFill>
                  <a:schemeClr val="accent1"/>
                </a:solidFill>
              </a:rPr>
              <a:t>VPC Dashboard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 dirty="0"/>
              <a:t>Click on</a:t>
            </a:r>
            <a:r>
              <a:rPr lang="en" sz="1800" b="1" dirty="0">
                <a:solidFill>
                  <a:schemeClr val="accent1"/>
                </a:solidFill>
              </a:rPr>
              <a:t> Launch VPC Wizard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887" name="Google Shape;8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130" y="4144566"/>
            <a:ext cx="50673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892" name="Google Shape;892;p46"/>
          <p:cNvSpPr txBox="1">
            <a:spLocks noGrp="1"/>
          </p:cNvSpPr>
          <p:nvPr>
            <p:ph type="title" idx="4294967295"/>
          </p:nvPr>
        </p:nvSpPr>
        <p:spPr>
          <a:xfrm>
            <a:off x="3611880" y="57006"/>
            <a:ext cx="1681163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893" name="Google Shape;893;p46"/>
          <p:cNvSpPr txBox="1">
            <a:spLocks noGrp="1"/>
          </p:cNvSpPr>
          <p:nvPr>
            <p:ph type="body" idx="4294967295"/>
          </p:nvPr>
        </p:nvSpPr>
        <p:spPr>
          <a:xfrm>
            <a:off x="1681163" y="890588"/>
            <a:ext cx="7462837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1: Select a VPC configuration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Allow </a:t>
            </a:r>
            <a:r>
              <a:rPr lang="en" sz="1800" b="1" dirty="0">
                <a:solidFill>
                  <a:schemeClr val="accent1"/>
                </a:solidFill>
              </a:rPr>
              <a:t>VPC with Single Public Subnet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Select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895" name="Google Shape;8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2392853"/>
            <a:ext cx="59245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900" name="Google Shape;900;p47"/>
          <p:cNvSpPr txBox="1">
            <a:spLocks noGrp="1"/>
          </p:cNvSpPr>
          <p:nvPr>
            <p:ph type="title" idx="4294967295"/>
          </p:nvPr>
        </p:nvSpPr>
        <p:spPr>
          <a:xfrm>
            <a:off x="3800475" y="0"/>
            <a:ext cx="154305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901" name="Google Shape;901;p47"/>
          <p:cNvSpPr txBox="1">
            <a:spLocks noGrp="1"/>
          </p:cNvSpPr>
          <p:nvPr>
            <p:ph type="body" idx="4294967295"/>
          </p:nvPr>
        </p:nvSpPr>
        <p:spPr>
          <a:xfrm>
            <a:off x="342900" y="960438"/>
            <a:ext cx="4397375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2: VPC with Single Public Subnet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IPV4 CIDR block : </a:t>
            </a:r>
            <a:r>
              <a:rPr lang="en" sz="1800" b="1" dirty="0">
                <a:solidFill>
                  <a:schemeClr val="accent1"/>
                </a:solidFill>
              </a:rPr>
              <a:t>10.0.0.0/16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VPC name: </a:t>
            </a:r>
            <a:r>
              <a:rPr lang="en" sz="1800" b="1" dirty="0">
                <a:solidFill>
                  <a:schemeClr val="accent1"/>
                </a:solidFill>
              </a:rPr>
              <a:t>project-vpc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Public subnet :</a:t>
            </a:r>
            <a:r>
              <a:rPr lang="en" sz="1800" b="1" dirty="0">
                <a:solidFill>
                  <a:schemeClr val="accent1"/>
                </a:solidFill>
              </a:rPr>
              <a:t> 10.0.1.0/16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Availability zone: </a:t>
            </a:r>
            <a:r>
              <a:rPr lang="en" sz="1800" b="1" dirty="0">
                <a:solidFill>
                  <a:schemeClr val="accent1"/>
                </a:solidFill>
              </a:rPr>
              <a:t>us-east-1a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Subnet name: </a:t>
            </a:r>
            <a:r>
              <a:rPr lang="en" sz="1800" b="1" dirty="0">
                <a:solidFill>
                  <a:schemeClr val="accent1"/>
                </a:solidFill>
              </a:rPr>
              <a:t>public-subnet-1a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 dirty="0"/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Create VPC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903" name="Google Shape;9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209" y="1164575"/>
            <a:ext cx="3896015" cy="30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3"/>
          <p:cNvSpPr txBox="1">
            <a:spLocks noGrp="1"/>
          </p:cNvSpPr>
          <p:nvPr>
            <p:ph type="body" idx="1"/>
          </p:nvPr>
        </p:nvSpPr>
        <p:spPr>
          <a:xfrm>
            <a:off x="779427" y="726975"/>
            <a:ext cx="8019343" cy="3689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This is the </a:t>
            </a:r>
            <a:r>
              <a:rPr lang="en" b="1" dirty="0">
                <a:solidFill>
                  <a:srgbClr val="FF9900"/>
                </a:solidFill>
              </a:rPr>
              <a:t>second part</a:t>
            </a:r>
            <a:r>
              <a:rPr lang="en" b="1" dirty="0"/>
              <a:t> of the lesson on AWS. Make sure you go through the first lesson before taking this lesson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FF9900"/>
                </a:solidFill>
              </a:rPr>
              <a:t>Note:</a:t>
            </a:r>
            <a:r>
              <a:rPr lang="en" b="1" dirty="0"/>
              <a:t> Make sure you can access your account created on aws platform (aws.amazon.com)</a:t>
            </a:r>
            <a:endParaRPr b="1" dirty="0"/>
          </a:p>
        </p:txBody>
      </p:sp>
      <p:sp>
        <p:nvSpPr>
          <p:cNvPr id="683" name="Google Shape;68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908" name="Google Shape;908;p48"/>
          <p:cNvSpPr txBox="1">
            <a:spLocks noGrp="1"/>
          </p:cNvSpPr>
          <p:nvPr>
            <p:ph type="title" idx="4294967295"/>
          </p:nvPr>
        </p:nvSpPr>
        <p:spPr>
          <a:xfrm>
            <a:off x="4229101" y="-23812"/>
            <a:ext cx="14859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909" name="Google Shape;909;p48"/>
          <p:cNvSpPr txBox="1">
            <a:spLocks noGrp="1"/>
          </p:cNvSpPr>
          <p:nvPr>
            <p:ph type="body" idx="4294967295"/>
          </p:nvPr>
        </p:nvSpPr>
        <p:spPr>
          <a:xfrm>
            <a:off x="342901" y="890589"/>
            <a:ext cx="8366759" cy="2755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You can see the </a:t>
            </a:r>
            <a:r>
              <a:rPr lang="en" sz="1800" b="1" dirty="0">
                <a:solidFill>
                  <a:schemeClr val="dk2"/>
                </a:solidFill>
              </a:rPr>
              <a:t>VPC successfully created</a:t>
            </a:r>
            <a:r>
              <a:rPr lang="en" sz="1800" dirty="0">
                <a:solidFill>
                  <a:schemeClr val="dk2"/>
                </a:solidFill>
              </a:rPr>
              <a:t>: click on </a:t>
            </a:r>
            <a:r>
              <a:rPr lang="en" sz="1800" b="1" dirty="0">
                <a:solidFill>
                  <a:schemeClr val="accent1"/>
                </a:solidFill>
              </a:rPr>
              <a:t>OK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You can see 2 VPCs: the </a:t>
            </a:r>
            <a:r>
              <a:rPr lang="en" sz="1800" b="1" dirty="0">
                <a:solidFill>
                  <a:schemeClr val="accent1"/>
                </a:solidFill>
              </a:rPr>
              <a:t>default and the project-vpc</a:t>
            </a:r>
            <a:r>
              <a:rPr lang="en" sz="1800" dirty="0">
                <a:solidFill>
                  <a:schemeClr val="dk2"/>
                </a:solidFill>
              </a:rPr>
              <a:t> we created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Since the </a:t>
            </a:r>
            <a:r>
              <a:rPr lang="en" sz="1800" b="1" dirty="0">
                <a:solidFill>
                  <a:schemeClr val="dk2"/>
                </a:solidFill>
              </a:rPr>
              <a:t>VPC was created with a public subnet </a:t>
            </a:r>
            <a:r>
              <a:rPr lang="en" sz="1800" dirty="0">
                <a:solidFill>
                  <a:schemeClr val="dk2"/>
                </a:solidFill>
              </a:rPr>
              <a:t>(</a:t>
            </a:r>
            <a:r>
              <a:rPr lang="en" sz="1800" b="1" dirty="0">
                <a:solidFill>
                  <a:srgbClr val="FF9900"/>
                </a:solidFill>
              </a:rPr>
              <a:t>public-subnet-1a</a:t>
            </a:r>
            <a:r>
              <a:rPr lang="en" sz="1800" dirty="0">
                <a:solidFill>
                  <a:schemeClr val="dk2"/>
                </a:solidFill>
              </a:rPr>
              <a:t>), let’s create a </a:t>
            </a:r>
            <a:r>
              <a:rPr lang="en" sz="1800" b="1" dirty="0">
                <a:solidFill>
                  <a:schemeClr val="dk2"/>
                </a:solidFill>
              </a:rPr>
              <a:t>private subnet: 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Subnets</a:t>
            </a:r>
            <a:r>
              <a:rPr lang="en" sz="1800" dirty="0">
                <a:solidFill>
                  <a:schemeClr val="dk2"/>
                </a:solidFill>
              </a:rPr>
              <a:t> in the left panel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Create a subnet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911" name="Google Shape;9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168" y="3850482"/>
            <a:ext cx="39719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916" name="Google Shape;916;p49"/>
          <p:cNvSpPr txBox="1">
            <a:spLocks noGrp="1"/>
          </p:cNvSpPr>
          <p:nvPr>
            <p:ph type="title" idx="4294967295"/>
          </p:nvPr>
        </p:nvSpPr>
        <p:spPr>
          <a:xfrm>
            <a:off x="3817620" y="-12382"/>
            <a:ext cx="150876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917" name="Google Shape;917;p49"/>
          <p:cNvSpPr txBox="1">
            <a:spLocks noGrp="1"/>
          </p:cNvSpPr>
          <p:nvPr>
            <p:ph type="body" idx="4294967295"/>
          </p:nvPr>
        </p:nvSpPr>
        <p:spPr>
          <a:xfrm>
            <a:off x="268605" y="1108234"/>
            <a:ext cx="8606790" cy="29270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Name tag: </a:t>
            </a:r>
            <a:r>
              <a:rPr lang="en" sz="1800" b="1" dirty="0">
                <a:solidFill>
                  <a:schemeClr val="accent1"/>
                </a:solidFill>
              </a:rPr>
              <a:t>private-subnet-1b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VPC: choose the </a:t>
            </a:r>
            <a:r>
              <a:rPr lang="en" sz="1800" b="1" dirty="0">
                <a:solidFill>
                  <a:schemeClr val="accent1"/>
                </a:solidFill>
              </a:rPr>
              <a:t>project-vpc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VPC CDIRs </a:t>
            </a:r>
            <a:r>
              <a:rPr lang="en" sz="1800" b="1" dirty="0">
                <a:solidFill>
                  <a:schemeClr val="dk2"/>
                </a:solidFill>
              </a:rPr>
              <a:t>will be associated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Availability zone: </a:t>
            </a:r>
            <a:r>
              <a:rPr lang="en" sz="1800" b="1" dirty="0">
                <a:solidFill>
                  <a:schemeClr val="accent1"/>
                </a:solidFill>
              </a:rPr>
              <a:t>us-east-1b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IPV4 CIDR block: </a:t>
            </a:r>
            <a:r>
              <a:rPr lang="en" sz="1800" b="1" dirty="0">
                <a:solidFill>
                  <a:schemeClr val="accent1"/>
                </a:solidFill>
              </a:rPr>
              <a:t>10.0.2.0/24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Create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919" name="Google Shape;91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48" y="1719008"/>
            <a:ext cx="4016776" cy="18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924" name="Google Shape;924;p50"/>
          <p:cNvSpPr txBox="1">
            <a:spLocks noGrp="1"/>
          </p:cNvSpPr>
          <p:nvPr>
            <p:ph type="title" idx="4294967295"/>
          </p:nvPr>
        </p:nvSpPr>
        <p:spPr>
          <a:xfrm>
            <a:off x="3909060" y="0"/>
            <a:ext cx="1681163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925" name="Google Shape;925;p50"/>
          <p:cNvSpPr txBox="1">
            <a:spLocks noGrp="1"/>
          </p:cNvSpPr>
          <p:nvPr>
            <p:ph type="body" idx="4294967295"/>
          </p:nvPr>
        </p:nvSpPr>
        <p:spPr>
          <a:xfrm>
            <a:off x="525781" y="890589"/>
            <a:ext cx="8275319" cy="3201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You will get the message: </a:t>
            </a:r>
            <a:r>
              <a:rPr lang="en" sz="1800" b="1" dirty="0">
                <a:solidFill>
                  <a:schemeClr val="accent1"/>
                </a:solidFill>
              </a:rPr>
              <a:t>The following subnet was created: 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Close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Now, we have a </a:t>
            </a:r>
            <a:r>
              <a:rPr lang="en" sz="1800" b="1" dirty="0">
                <a:solidFill>
                  <a:schemeClr val="dk2"/>
                </a:solidFill>
              </a:rPr>
              <a:t>private an a public subnet</a:t>
            </a:r>
            <a:r>
              <a:rPr lang="en" sz="1800" dirty="0">
                <a:solidFill>
                  <a:schemeClr val="dk2"/>
                </a:solidFill>
              </a:rPr>
              <a:t> in our </a:t>
            </a:r>
            <a:r>
              <a:rPr lang="en" sz="1800" b="1" dirty="0">
                <a:solidFill>
                  <a:schemeClr val="dk2"/>
                </a:solidFill>
              </a:rPr>
              <a:t>project-vpc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Note:</a:t>
            </a:r>
            <a:r>
              <a:rPr lang="en" sz="1800" b="1" dirty="0">
                <a:solidFill>
                  <a:schemeClr val="dk2"/>
                </a:solidFill>
              </a:rPr>
              <a:t> 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 sz="1800" b="1" dirty="0">
                <a:solidFill>
                  <a:schemeClr val="dk2"/>
                </a:solidFill>
              </a:rPr>
              <a:t>Every server created in a public subnet will have a public address 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 sz="1800" b="1" dirty="0">
                <a:solidFill>
                  <a:schemeClr val="dk2"/>
                </a:solidFill>
              </a:rPr>
              <a:t>Every server created in the private subnet will have a private IP address that is not accessible through the Internet</a:t>
            </a:r>
            <a:endParaRPr sz="18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931" name="Google Shape;931;p51"/>
          <p:cNvSpPr txBox="1">
            <a:spLocks noGrp="1"/>
          </p:cNvSpPr>
          <p:nvPr>
            <p:ph type="title" idx="4294967295"/>
          </p:nvPr>
        </p:nvSpPr>
        <p:spPr>
          <a:xfrm>
            <a:off x="3886275" y="0"/>
            <a:ext cx="152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932" name="Google Shape;932;p51"/>
          <p:cNvSpPr txBox="1">
            <a:spLocks noGrp="1"/>
          </p:cNvSpPr>
          <p:nvPr>
            <p:ph type="body" idx="4294967295"/>
          </p:nvPr>
        </p:nvSpPr>
        <p:spPr>
          <a:xfrm>
            <a:off x="400050" y="890588"/>
            <a:ext cx="8538210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Now, we need a </a:t>
            </a:r>
            <a:r>
              <a:rPr lang="en" sz="1800" b="1" dirty="0">
                <a:solidFill>
                  <a:srgbClr val="FF9900"/>
                </a:solidFill>
              </a:rPr>
              <a:t>Gateway </a:t>
            </a:r>
            <a:r>
              <a:rPr lang="en" sz="1800" dirty="0">
                <a:solidFill>
                  <a:schemeClr val="dk2"/>
                </a:solidFill>
              </a:rPr>
              <a:t>to </a:t>
            </a:r>
            <a:r>
              <a:rPr lang="en" sz="1800" b="1" dirty="0">
                <a:solidFill>
                  <a:schemeClr val="accent1"/>
                </a:solidFill>
              </a:rPr>
              <a:t>enable the VPC to communicate through the internet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In the left panel, click on </a:t>
            </a:r>
            <a:r>
              <a:rPr lang="en" sz="1800" b="1" dirty="0">
                <a:solidFill>
                  <a:schemeClr val="accent1"/>
                </a:solidFill>
              </a:rPr>
              <a:t>Internet Gateways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You can see a </a:t>
            </a:r>
            <a:r>
              <a:rPr lang="en" sz="1800" b="1" dirty="0">
                <a:solidFill>
                  <a:schemeClr val="accent1"/>
                </a:solidFill>
              </a:rPr>
              <a:t>default gateway</a:t>
            </a:r>
            <a:r>
              <a:rPr lang="en" sz="1800" dirty="0">
                <a:solidFill>
                  <a:schemeClr val="dk2"/>
                </a:solidFill>
              </a:rPr>
              <a:t> was provided for our </a:t>
            </a:r>
            <a:r>
              <a:rPr lang="en" sz="1800" b="1" dirty="0">
                <a:solidFill>
                  <a:schemeClr val="dk2"/>
                </a:solidFill>
              </a:rPr>
              <a:t>project-vpc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Let’s modify its name: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Name: </a:t>
            </a:r>
            <a:r>
              <a:rPr lang="en" sz="1800" b="1" dirty="0">
                <a:solidFill>
                  <a:srgbClr val="FF9900"/>
                </a:solidFill>
              </a:rPr>
              <a:t>IGW-projet</a:t>
            </a:r>
            <a:endParaRPr sz="1800" b="1" dirty="0">
              <a:solidFill>
                <a:srgbClr val="FF9900"/>
              </a:solidFill>
            </a:endParaRPr>
          </a:p>
        </p:txBody>
      </p:sp>
      <p:pic>
        <p:nvPicPr>
          <p:cNvPr id="934" name="Google Shape;93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55" y="3739754"/>
            <a:ext cx="76200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39" name="Google Shape;939;p52"/>
          <p:cNvSpPr txBox="1">
            <a:spLocks noGrp="1"/>
          </p:cNvSpPr>
          <p:nvPr>
            <p:ph type="title" idx="4294967295"/>
          </p:nvPr>
        </p:nvSpPr>
        <p:spPr>
          <a:xfrm>
            <a:off x="3810000" y="130525"/>
            <a:ext cx="152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940" name="Google Shape;940;p52"/>
          <p:cNvSpPr txBox="1">
            <a:spLocks noGrp="1"/>
          </p:cNvSpPr>
          <p:nvPr>
            <p:ph type="body" idx="4294967295"/>
          </p:nvPr>
        </p:nvSpPr>
        <p:spPr>
          <a:xfrm>
            <a:off x="604402" y="1027748"/>
            <a:ext cx="8392396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Now, let’s create the </a:t>
            </a:r>
            <a:r>
              <a:rPr lang="en" sz="1800" b="1" dirty="0">
                <a:solidFill>
                  <a:srgbClr val="FF9900"/>
                </a:solidFill>
              </a:rPr>
              <a:t>Route Tables</a:t>
            </a:r>
            <a:endParaRPr sz="1800" b="1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In the left panel, click on </a:t>
            </a:r>
            <a:r>
              <a:rPr lang="en" sz="1800" b="1" dirty="0">
                <a:solidFill>
                  <a:schemeClr val="accent1"/>
                </a:solidFill>
              </a:rPr>
              <a:t>Route Tables 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We can see </a:t>
            </a:r>
            <a:r>
              <a:rPr lang="en" sz="1800" b="1" dirty="0">
                <a:solidFill>
                  <a:schemeClr val="dk2"/>
                </a:solidFill>
              </a:rPr>
              <a:t>2 route tables</a:t>
            </a:r>
            <a:r>
              <a:rPr lang="en" sz="1800" dirty="0">
                <a:solidFill>
                  <a:schemeClr val="dk2"/>
                </a:solidFill>
              </a:rPr>
              <a:t> attached to our project-vpc: 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A main table (</a:t>
            </a:r>
            <a:r>
              <a:rPr lang="en" sz="1800" b="1" dirty="0">
                <a:solidFill>
                  <a:schemeClr val="accent1"/>
                </a:solidFill>
              </a:rPr>
              <a:t>Main=yes</a:t>
            </a:r>
            <a:r>
              <a:rPr lang="en" sz="1800" dirty="0">
                <a:solidFill>
                  <a:schemeClr val="dk2"/>
                </a:solidFill>
              </a:rPr>
              <a:t>) and another Route Table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942" name="Google Shape;942;p52"/>
          <p:cNvPicPr preferRelativeResize="0"/>
          <p:nvPr/>
        </p:nvPicPr>
        <p:blipFill rotWithShape="1">
          <a:blip r:embed="rId3">
            <a:alphaModFix/>
          </a:blip>
          <a:srcRect r="15909"/>
          <a:stretch/>
        </p:blipFill>
        <p:spPr>
          <a:xfrm>
            <a:off x="604402" y="3594332"/>
            <a:ext cx="8298125" cy="8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947" name="Google Shape;947;p53"/>
          <p:cNvSpPr txBox="1">
            <a:spLocks noGrp="1"/>
          </p:cNvSpPr>
          <p:nvPr>
            <p:ph type="title" idx="4294967295"/>
          </p:nvPr>
        </p:nvSpPr>
        <p:spPr>
          <a:xfrm>
            <a:off x="3810000" y="153201"/>
            <a:ext cx="152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948" name="Google Shape;948;p53"/>
          <p:cNvSpPr txBox="1">
            <a:spLocks noGrp="1"/>
          </p:cNvSpPr>
          <p:nvPr>
            <p:ph type="body" idx="4294967295"/>
          </p:nvPr>
        </p:nvSpPr>
        <p:spPr>
          <a:xfrm>
            <a:off x="434340" y="890588"/>
            <a:ext cx="8709660" cy="4099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If you select the </a:t>
            </a:r>
            <a:r>
              <a:rPr lang="en" sz="1800" b="1" dirty="0">
                <a:solidFill>
                  <a:schemeClr val="dk2"/>
                </a:solidFill>
              </a:rPr>
              <a:t>main table</a:t>
            </a:r>
            <a:r>
              <a:rPr lang="en" sz="1800" dirty="0">
                <a:solidFill>
                  <a:schemeClr val="dk2"/>
                </a:solidFill>
              </a:rPr>
              <a:t> and click on the </a:t>
            </a:r>
            <a:r>
              <a:rPr lang="en" sz="1800" b="1" dirty="0">
                <a:solidFill>
                  <a:srgbClr val="FF9900"/>
                </a:solidFill>
              </a:rPr>
              <a:t>Routes </a:t>
            </a:r>
            <a:r>
              <a:rPr lang="en" sz="1800" b="1" dirty="0">
                <a:solidFill>
                  <a:schemeClr val="dk2"/>
                </a:solidFill>
              </a:rPr>
              <a:t>tab in the description below</a:t>
            </a:r>
            <a:r>
              <a:rPr lang="en" sz="1800" dirty="0">
                <a:solidFill>
                  <a:schemeClr val="dk2"/>
                </a:solidFill>
              </a:rPr>
              <a:t>, you will see that it accepts only </a:t>
            </a:r>
            <a:r>
              <a:rPr lang="en" sz="1800" b="1" dirty="0">
                <a:solidFill>
                  <a:schemeClr val="accent1"/>
                </a:solidFill>
              </a:rPr>
              <a:t>local traffic 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If you select the </a:t>
            </a:r>
            <a:r>
              <a:rPr lang="en" sz="1800" b="1" dirty="0">
                <a:solidFill>
                  <a:schemeClr val="dk2"/>
                </a:solidFill>
              </a:rPr>
              <a:t>other table</a:t>
            </a:r>
            <a:r>
              <a:rPr lang="en" sz="1800" dirty="0">
                <a:solidFill>
                  <a:schemeClr val="dk2"/>
                </a:solidFill>
              </a:rPr>
              <a:t> and click on the </a:t>
            </a:r>
            <a:r>
              <a:rPr lang="en" sz="1800" b="1" dirty="0">
                <a:solidFill>
                  <a:srgbClr val="FF9900"/>
                </a:solidFill>
              </a:rPr>
              <a:t>Routes </a:t>
            </a:r>
            <a:r>
              <a:rPr lang="en" sz="1800" b="1" dirty="0">
                <a:solidFill>
                  <a:schemeClr val="dk2"/>
                </a:solidFill>
              </a:rPr>
              <a:t>tab in the description below,</a:t>
            </a:r>
            <a:r>
              <a:rPr lang="en" sz="1800" dirty="0">
                <a:solidFill>
                  <a:schemeClr val="dk2"/>
                </a:solidFill>
              </a:rPr>
              <a:t> you will see that: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 It accepts </a:t>
            </a:r>
            <a:r>
              <a:rPr lang="en" sz="1800" b="1" dirty="0">
                <a:solidFill>
                  <a:schemeClr val="accent1"/>
                </a:solidFill>
              </a:rPr>
              <a:t>local traffic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And also </a:t>
            </a:r>
            <a:r>
              <a:rPr lang="en" sz="1800" b="1" dirty="0">
                <a:solidFill>
                  <a:schemeClr val="accent1"/>
                </a:solidFill>
              </a:rPr>
              <a:t>traffic from the internet (public 0.0.0.0/0) through our gateway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950" name="Google Shape;9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4910" y="3874294"/>
            <a:ext cx="7334250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955" name="Google Shape;955;p54"/>
          <p:cNvSpPr txBox="1">
            <a:spLocks noGrp="1"/>
          </p:cNvSpPr>
          <p:nvPr>
            <p:ph type="title" idx="4294967295"/>
          </p:nvPr>
        </p:nvSpPr>
        <p:spPr>
          <a:xfrm>
            <a:off x="3966211" y="104774"/>
            <a:ext cx="15240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VPC</a:t>
            </a:r>
            <a:endParaRPr dirty="0"/>
          </a:p>
        </p:txBody>
      </p:sp>
      <p:sp>
        <p:nvSpPr>
          <p:cNvPr id="956" name="Google Shape;956;p54"/>
          <p:cNvSpPr txBox="1">
            <a:spLocks noGrp="1"/>
          </p:cNvSpPr>
          <p:nvPr>
            <p:ph type="body" idx="4294967295"/>
          </p:nvPr>
        </p:nvSpPr>
        <p:spPr>
          <a:xfrm>
            <a:off x="685330" y="890588"/>
            <a:ext cx="8458670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Thus, we can choose the main Route as our </a:t>
            </a:r>
            <a:r>
              <a:rPr lang="en" sz="1800" b="1" dirty="0">
                <a:solidFill>
                  <a:schemeClr val="accent1"/>
                </a:solidFill>
              </a:rPr>
              <a:t>Private-route</a:t>
            </a:r>
            <a:r>
              <a:rPr lang="en" sz="1800" dirty="0">
                <a:solidFill>
                  <a:schemeClr val="dk2"/>
                </a:solidFill>
              </a:rPr>
              <a:t> and the other one as the </a:t>
            </a:r>
            <a:r>
              <a:rPr lang="en" sz="1800" b="1" dirty="0">
                <a:solidFill>
                  <a:schemeClr val="accent1"/>
                </a:solidFill>
              </a:rPr>
              <a:t>Public-route</a:t>
            </a:r>
            <a:r>
              <a:rPr lang="en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Modify the names accordingly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958" name="Google Shape;95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48" y="2803525"/>
            <a:ext cx="6154103" cy="158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5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4870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servers in a VPC</a:t>
            </a:r>
            <a:endParaRPr/>
          </a:p>
        </p:txBody>
      </p:sp>
      <p:sp>
        <p:nvSpPr>
          <p:cNvPr id="964" name="Google Shape;964;p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Private Cloud</a:t>
            </a:r>
            <a:endParaRPr/>
          </a:p>
        </p:txBody>
      </p:sp>
      <p:sp>
        <p:nvSpPr>
          <p:cNvPr id="965" name="Google Shape;965;p5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970" name="Google Shape;970;p56"/>
          <p:cNvSpPr txBox="1">
            <a:spLocks noGrp="1"/>
          </p:cNvSpPr>
          <p:nvPr>
            <p:ph type="title" idx="4294967295"/>
          </p:nvPr>
        </p:nvSpPr>
        <p:spPr>
          <a:xfrm>
            <a:off x="3040381" y="10478"/>
            <a:ext cx="28575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Servers in a VPC</a:t>
            </a:r>
            <a:endParaRPr dirty="0"/>
          </a:p>
        </p:txBody>
      </p:sp>
      <p:sp>
        <p:nvSpPr>
          <p:cNvPr id="971" name="Google Shape;971;p56"/>
          <p:cNvSpPr txBox="1">
            <a:spLocks noGrp="1"/>
          </p:cNvSpPr>
          <p:nvPr>
            <p:ph type="body" idx="4294967295"/>
          </p:nvPr>
        </p:nvSpPr>
        <p:spPr>
          <a:xfrm>
            <a:off x="422910" y="890588"/>
            <a:ext cx="8332470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In a company, </a:t>
            </a:r>
            <a:r>
              <a:rPr lang="en" sz="1800" b="1" dirty="0">
                <a:solidFill>
                  <a:schemeClr val="accent1"/>
                </a:solidFill>
              </a:rPr>
              <a:t>you cannot create a server without knowing to which VPC it must belong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Let’s launch an </a:t>
            </a:r>
            <a:r>
              <a:rPr lang="en" sz="1800" b="1" dirty="0">
                <a:solidFill>
                  <a:schemeClr val="dk2"/>
                </a:solidFill>
              </a:rPr>
              <a:t>EC2 instance in our VPC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Open the</a:t>
            </a:r>
            <a:r>
              <a:rPr lang="en" sz="1800" b="1" dirty="0">
                <a:solidFill>
                  <a:schemeClr val="accent1"/>
                </a:solidFill>
              </a:rPr>
              <a:t> EC2 service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In the </a:t>
            </a:r>
            <a:r>
              <a:rPr lang="en" sz="1800" b="1" dirty="0">
                <a:solidFill>
                  <a:schemeClr val="accent1"/>
                </a:solidFill>
              </a:rPr>
              <a:t>EC2 Dashboard</a:t>
            </a:r>
            <a:r>
              <a:rPr lang="en" sz="1800" dirty="0">
                <a:solidFill>
                  <a:schemeClr val="dk2"/>
                </a:solidFill>
              </a:rPr>
              <a:t>, click on </a:t>
            </a:r>
            <a:r>
              <a:rPr lang="en" sz="1800" b="1" dirty="0">
                <a:solidFill>
                  <a:schemeClr val="accent1"/>
                </a:solidFill>
              </a:rPr>
              <a:t>Launch instance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b="1" u="sng" dirty="0">
                <a:solidFill>
                  <a:srgbClr val="FF9900"/>
                </a:solidFill>
              </a:rPr>
              <a:t>Step1: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r>
              <a:rPr lang="en" sz="1800" b="1" dirty="0">
                <a:solidFill>
                  <a:schemeClr val="dk2"/>
                </a:solidFill>
              </a:rPr>
              <a:t>Select the Amazon Linux 2 AMI (HVM) SSD volume type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b="1" u="sng" dirty="0">
                <a:solidFill>
                  <a:srgbClr val="FF9900"/>
                </a:solidFill>
              </a:rPr>
              <a:t>Step 2:</a:t>
            </a:r>
            <a:r>
              <a:rPr lang="en" sz="1800" b="1" dirty="0">
                <a:solidFill>
                  <a:schemeClr val="dk2"/>
                </a:solidFill>
              </a:rPr>
              <a:t> Allow the t2.micro Free tier Eligible</a:t>
            </a:r>
            <a:endParaRPr sz="18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5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977" name="Google Shape;977;p57"/>
          <p:cNvSpPr txBox="1">
            <a:spLocks noGrp="1"/>
          </p:cNvSpPr>
          <p:nvPr>
            <p:ph type="title" idx="4294967295"/>
          </p:nvPr>
        </p:nvSpPr>
        <p:spPr>
          <a:xfrm>
            <a:off x="2983231" y="246063"/>
            <a:ext cx="275463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Servers in a VPC</a:t>
            </a:r>
            <a:endParaRPr dirty="0"/>
          </a:p>
        </p:txBody>
      </p:sp>
      <p:sp>
        <p:nvSpPr>
          <p:cNvPr id="978" name="Google Shape;978;p57"/>
          <p:cNvSpPr txBox="1">
            <a:spLocks noGrp="1"/>
          </p:cNvSpPr>
          <p:nvPr>
            <p:ph type="body" idx="4294967295"/>
          </p:nvPr>
        </p:nvSpPr>
        <p:spPr>
          <a:xfrm>
            <a:off x="685330" y="935357"/>
            <a:ext cx="7773340" cy="33966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3: Configure Instance details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Number of instances: </a:t>
            </a:r>
            <a:r>
              <a:rPr lang="en" sz="1800" b="1" dirty="0">
                <a:solidFill>
                  <a:schemeClr val="accent1"/>
                </a:solidFill>
              </a:rPr>
              <a:t>1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Network: choose the </a:t>
            </a:r>
            <a:r>
              <a:rPr lang="en" sz="1800" b="1" dirty="0">
                <a:solidFill>
                  <a:schemeClr val="accent1"/>
                </a:solidFill>
              </a:rPr>
              <a:t>project-vpc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Subnet: choose the</a:t>
            </a:r>
            <a:r>
              <a:rPr lang="en" sz="1800" b="1" dirty="0">
                <a:solidFill>
                  <a:schemeClr val="accent1"/>
                </a:solidFill>
              </a:rPr>
              <a:t> private-subnet-1b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Scroll down to </a:t>
            </a:r>
            <a:r>
              <a:rPr lang="en" sz="1800" b="1" dirty="0">
                <a:solidFill>
                  <a:schemeClr val="accent2"/>
                </a:solidFill>
              </a:rPr>
              <a:t>Advanced Details</a:t>
            </a:r>
            <a:endParaRPr sz="1800" b="1" dirty="0">
              <a:solidFill>
                <a:schemeClr val="accen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b="1" dirty="0">
                <a:solidFill>
                  <a:schemeClr val="dk2"/>
                </a:solidFill>
              </a:rPr>
              <a:t>User data</a:t>
            </a:r>
            <a:r>
              <a:rPr lang="en" sz="1800" dirty="0">
                <a:solidFill>
                  <a:schemeClr val="dk2"/>
                </a:solidFill>
              </a:rPr>
              <a:t>: check thee </a:t>
            </a:r>
            <a:r>
              <a:rPr lang="en" sz="1800" b="1" dirty="0">
                <a:solidFill>
                  <a:schemeClr val="accent1"/>
                </a:solidFill>
              </a:rPr>
              <a:t>As text</a:t>
            </a:r>
            <a:r>
              <a:rPr lang="en" sz="1800" dirty="0">
                <a:solidFill>
                  <a:schemeClr val="dk2"/>
                </a:solidFill>
              </a:rPr>
              <a:t> radio Button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b="1" dirty="0">
                <a:solidFill>
                  <a:schemeClr val="dk2"/>
                </a:solidFill>
              </a:rPr>
              <a:t>Enter the following commands in the text field provided</a:t>
            </a:r>
            <a:endParaRPr sz="1800" b="1"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>
            <a:spLocks noGrp="1"/>
          </p:cNvSpPr>
          <p:nvPr>
            <p:ph type="title"/>
          </p:nvPr>
        </p:nvSpPr>
        <p:spPr>
          <a:xfrm>
            <a:off x="2814295" y="262500"/>
            <a:ext cx="3220745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690" name="Google Shape;690;p24"/>
          <p:cNvSpPr txBox="1">
            <a:spLocks noGrp="1"/>
          </p:cNvSpPr>
          <p:nvPr>
            <p:ph type="body" idx="1"/>
          </p:nvPr>
        </p:nvSpPr>
        <p:spPr>
          <a:xfrm>
            <a:off x="710846" y="1324800"/>
            <a:ext cx="8147403" cy="24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 dirty="0"/>
              <a:t>Introduction 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 dirty="0"/>
              <a:t>Exploring the AWS console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 dirty="0"/>
              <a:t>The VPC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b="1" dirty="0"/>
              <a:t>Creating servers in a VPC</a:t>
            </a:r>
            <a:endParaRPr sz="2000" b="1" dirty="0"/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en" sz="2000" b="1" dirty="0"/>
              <a:t>Access management in AWS</a:t>
            </a:r>
            <a:endParaRPr sz="2000" b="1" dirty="0"/>
          </a:p>
        </p:txBody>
      </p:sp>
      <p:sp>
        <p:nvSpPr>
          <p:cNvPr id="691" name="Google Shape;691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984" name="Google Shape;984;p58"/>
          <p:cNvSpPr txBox="1">
            <a:spLocks noGrp="1"/>
          </p:cNvSpPr>
          <p:nvPr>
            <p:ph type="title" idx="4294967295"/>
          </p:nvPr>
        </p:nvSpPr>
        <p:spPr>
          <a:xfrm>
            <a:off x="3463291" y="0"/>
            <a:ext cx="278892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Servers in a VPC</a:t>
            </a:r>
            <a:endParaRPr dirty="0"/>
          </a:p>
        </p:txBody>
      </p:sp>
      <p:sp>
        <p:nvSpPr>
          <p:cNvPr id="985" name="Google Shape;985;p58"/>
          <p:cNvSpPr txBox="1">
            <a:spLocks noGrp="1"/>
          </p:cNvSpPr>
          <p:nvPr>
            <p:ph type="body" idx="4294967295"/>
          </p:nvPr>
        </p:nvSpPr>
        <p:spPr>
          <a:xfrm>
            <a:off x="381725" y="1317625"/>
            <a:ext cx="3825875" cy="3460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3: Configure Instance details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dk2"/>
                </a:solidFill>
              </a:rPr>
              <a:t>#!/bin/bash</a:t>
            </a:r>
            <a:endParaRPr sz="1800" b="1" i="1"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dk2"/>
                </a:solidFill>
              </a:rPr>
              <a:t>yum update -y</a:t>
            </a:r>
            <a:endParaRPr sz="1800" b="1" i="1"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dk2"/>
                </a:solidFill>
              </a:rPr>
              <a:t>yum install httpd -y</a:t>
            </a:r>
            <a:endParaRPr sz="1800" b="1" i="1"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dk2"/>
                </a:solidFill>
              </a:rPr>
              <a:t>service httpd start</a:t>
            </a:r>
            <a:endParaRPr sz="1800" b="1" i="1"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dk2"/>
                </a:solidFill>
              </a:rPr>
              <a:t>chkconfig httpd on</a:t>
            </a:r>
            <a:endParaRPr sz="1800" b="1" i="1" dirty="0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987" name="Google Shape;987;p58"/>
          <p:cNvSpPr/>
          <p:nvPr/>
        </p:nvSpPr>
        <p:spPr>
          <a:xfrm>
            <a:off x="4592575" y="1483650"/>
            <a:ext cx="4169700" cy="2531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exend Deca"/>
                <a:ea typeface="Lexend Deca"/>
                <a:cs typeface="Lexend Deca"/>
                <a:sym typeface="Lexend Deca"/>
              </a:rPr>
              <a:t>This </a:t>
            </a:r>
            <a:r>
              <a:rPr lang="en" b="1" dirty="0">
                <a:solidFill>
                  <a:schemeClr val="accent4"/>
                </a:solidFill>
                <a:latin typeface="Lexend Deca"/>
                <a:ea typeface="Lexend Deca"/>
                <a:cs typeface="Lexend Deca"/>
                <a:sym typeface="Lexend Deca"/>
              </a:rPr>
              <a:t>User data</a:t>
            </a:r>
            <a:r>
              <a:rPr lang="en" b="1" dirty="0">
                <a:latin typeface="Lexend Deca"/>
                <a:ea typeface="Lexend Deca"/>
                <a:cs typeface="Lexend Deca"/>
                <a:sym typeface="Lexend Deca"/>
              </a:rPr>
              <a:t> is the place where you can specify user data to configure an instance or run a configuration script </a:t>
            </a:r>
            <a:r>
              <a:rPr lang="en" b="1" dirty="0">
                <a:solidFill>
                  <a:schemeClr val="accent4"/>
                </a:solidFill>
                <a:latin typeface="Lexend Deca"/>
                <a:ea typeface="Lexend Deca"/>
                <a:cs typeface="Lexend Deca"/>
                <a:sym typeface="Lexend Deca"/>
              </a:rPr>
              <a:t>during the instance launch</a:t>
            </a:r>
            <a:endParaRPr b="1" dirty="0">
              <a:solidFill>
                <a:schemeClr val="accent4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4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exend Deca"/>
                <a:ea typeface="Lexend Deca"/>
                <a:cs typeface="Lexend Deca"/>
                <a:sym typeface="Lexend Deca"/>
              </a:rPr>
              <a:t>This means, when the server is launching, let it run these commands in the bash shell</a:t>
            </a:r>
            <a:endParaRPr b="1" dirty="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992" name="Google Shape;992;p59"/>
          <p:cNvSpPr txBox="1">
            <a:spLocks noGrp="1"/>
          </p:cNvSpPr>
          <p:nvPr>
            <p:ph type="title" idx="4294967295"/>
          </p:nvPr>
        </p:nvSpPr>
        <p:spPr>
          <a:xfrm>
            <a:off x="3486151" y="104774"/>
            <a:ext cx="286893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Servers in a VPC</a:t>
            </a:r>
            <a:endParaRPr dirty="0"/>
          </a:p>
        </p:txBody>
      </p:sp>
      <p:sp>
        <p:nvSpPr>
          <p:cNvPr id="993" name="Google Shape;993;p59"/>
          <p:cNvSpPr txBox="1">
            <a:spLocks noGrp="1"/>
          </p:cNvSpPr>
          <p:nvPr>
            <p:ph type="body" idx="4294967295"/>
          </p:nvPr>
        </p:nvSpPr>
        <p:spPr>
          <a:xfrm>
            <a:off x="765810" y="890588"/>
            <a:ext cx="7692860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4: Add storage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b="1" dirty="0">
                <a:solidFill>
                  <a:schemeClr val="dk2"/>
                </a:solidFill>
              </a:rPr>
              <a:t>Increase the storage capacity to 20 Gib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5: Add Tag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b="1" dirty="0">
                <a:solidFill>
                  <a:schemeClr val="dk2"/>
                </a:solidFill>
              </a:rPr>
              <a:t>Key = name and Value = secondserver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6: Configure security group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In </a:t>
            </a:r>
            <a:r>
              <a:rPr lang="en" sz="1800" b="1" dirty="0">
                <a:solidFill>
                  <a:schemeClr val="accent1"/>
                </a:solidFill>
              </a:rPr>
              <a:t>Assign a security group</a:t>
            </a:r>
            <a:r>
              <a:rPr lang="en" sz="1800" dirty="0">
                <a:solidFill>
                  <a:schemeClr val="dk2"/>
                </a:solidFill>
              </a:rPr>
              <a:t>, choose </a:t>
            </a:r>
            <a:r>
              <a:rPr lang="en" sz="1800" b="1" dirty="0">
                <a:solidFill>
                  <a:schemeClr val="accent2"/>
                </a:solidFill>
              </a:rPr>
              <a:t>Create a new security group </a:t>
            </a:r>
            <a:r>
              <a:rPr lang="en" sz="1800" dirty="0">
                <a:solidFill>
                  <a:schemeClr val="dk2"/>
                </a:solidFill>
              </a:rPr>
              <a:t>radio button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Security group name: </a:t>
            </a:r>
            <a:r>
              <a:rPr lang="en" sz="1800" b="1" dirty="0">
                <a:solidFill>
                  <a:schemeClr val="accent1"/>
                </a:solidFill>
              </a:rPr>
              <a:t>DB-SG</a:t>
            </a:r>
            <a:r>
              <a:rPr lang="en" sz="1800" dirty="0">
                <a:solidFill>
                  <a:schemeClr val="dk2"/>
                </a:solidFill>
              </a:rPr>
              <a:t> (for Database Security Group)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Add rule:</a:t>
            </a:r>
            <a:r>
              <a:rPr lang="en" sz="1800" b="1" dirty="0">
                <a:solidFill>
                  <a:schemeClr val="dk2"/>
                </a:solidFill>
              </a:rPr>
              <a:t> Type: 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r>
              <a:rPr lang="en" sz="1800" b="1" dirty="0">
                <a:solidFill>
                  <a:schemeClr val="accent1"/>
                </a:solidFill>
              </a:rPr>
              <a:t>MYSQL/Aurora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6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999" name="Google Shape;999;p60"/>
          <p:cNvSpPr txBox="1">
            <a:spLocks noGrp="1"/>
          </p:cNvSpPr>
          <p:nvPr>
            <p:ph type="title" idx="4294967295"/>
          </p:nvPr>
        </p:nvSpPr>
        <p:spPr>
          <a:xfrm>
            <a:off x="2937511" y="120333"/>
            <a:ext cx="293751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Servers in a VPC</a:t>
            </a:r>
            <a:endParaRPr dirty="0"/>
          </a:p>
        </p:txBody>
      </p:sp>
      <p:sp>
        <p:nvSpPr>
          <p:cNvPr id="1000" name="Google Shape;1000;p60"/>
          <p:cNvSpPr txBox="1">
            <a:spLocks noGrp="1"/>
          </p:cNvSpPr>
          <p:nvPr>
            <p:ph type="body" idx="4294967295"/>
          </p:nvPr>
        </p:nvSpPr>
        <p:spPr>
          <a:xfrm>
            <a:off x="519830" y="1071562"/>
            <a:ext cx="8104340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6: Configure security group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Review and launch </a:t>
            </a:r>
            <a:endParaRPr sz="1800" b="1" dirty="0">
              <a:solidFill>
                <a:schemeClr val="accen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Launch</a:t>
            </a:r>
            <a:endParaRPr sz="1800" b="1" dirty="0">
              <a:solidFill>
                <a:schemeClr val="accen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Use an existing key pair </a:t>
            </a:r>
            <a:r>
              <a:rPr lang="en" sz="1800" dirty="0">
                <a:solidFill>
                  <a:schemeClr val="dk2"/>
                </a:solidFill>
              </a:rPr>
              <a:t>then choose the </a:t>
            </a:r>
            <a:r>
              <a:rPr lang="en" sz="1800" b="1" dirty="0">
                <a:solidFill>
                  <a:srgbClr val="FF9900"/>
                </a:solidFill>
              </a:rPr>
              <a:t>awskeypair</a:t>
            </a:r>
            <a:endParaRPr sz="1800" b="1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Launch instances</a:t>
            </a:r>
            <a:endParaRPr sz="1800" b="1" dirty="0">
              <a:solidFill>
                <a:schemeClr val="accen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Now you can check the instances in the </a:t>
            </a:r>
            <a:r>
              <a:rPr lang="en" sz="1800" b="1" dirty="0">
                <a:solidFill>
                  <a:schemeClr val="accent2"/>
                </a:solidFill>
              </a:rPr>
              <a:t>EC2 service</a:t>
            </a:r>
            <a:r>
              <a:rPr lang="en" sz="1800" dirty="0">
                <a:solidFill>
                  <a:schemeClr val="dk2"/>
                </a:solidFill>
              </a:rPr>
              <a:t>  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You can see that there is </a:t>
            </a:r>
            <a:r>
              <a:rPr lang="en" sz="1800" b="1" dirty="0">
                <a:solidFill>
                  <a:schemeClr val="accent1"/>
                </a:solidFill>
              </a:rPr>
              <a:t>no Public IP address </a:t>
            </a:r>
            <a:r>
              <a:rPr lang="en" sz="1800" b="1" dirty="0">
                <a:solidFill>
                  <a:schemeClr val="dk2"/>
                </a:solidFill>
              </a:rPr>
              <a:t>in the description</a:t>
            </a:r>
            <a:endParaRPr sz="18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61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297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 in AWS</a:t>
            </a:r>
            <a:endParaRPr/>
          </a:p>
        </p:txBody>
      </p:sp>
      <p:sp>
        <p:nvSpPr>
          <p:cNvPr id="1007" name="Google Shape;1007;p6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IAM Identity Access Management</a:t>
            </a:r>
            <a:endParaRPr/>
          </a:p>
        </p:txBody>
      </p:sp>
      <p:sp>
        <p:nvSpPr>
          <p:cNvPr id="1008" name="Google Shape;1008;p6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1013" name="Google Shape;1013;p62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014" name="Google Shape;1014;p62"/>
          <p:cNvSpPr txBox="1">
            <a:spLocks noGrp="1"/>
          </p:cNvSpPr>
          <p:nvPr>
            <p:ph type="body" idx="4294967295"/>
          </p:nvPr>
        </p:nvSpPr>
        <p:spPr>
          <a:xfrm>
            <a:off x="685330" y="890588"/>
            <a:ext cx="7773340" cy="38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In the company, there are </a:t>
            </a:r>
            <a:r>
              <a:rPr lang="en" sz="1800" b="1" dirty="0">
                <a:solidFill>
                  <a:schemeClr val="dk2"/>
                </a:solidFill>
              </a:rPr>
              <a:t>some people that need to access the resources or the instances you create in aws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AWS </a:t>
            </a:r>
            <a:r>
              <a:rPr lang="en" sz="1800" b="1" dirty="0">
                <a:solidFill>
                  <a:schemeClr val="dk2"/>
                </a:solidFill>
              </a:rPr>
              <a:t>provides a service for Access Management: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r>
              <a:rPr lang="en" sz="1800" b="1" dirty="0">
                <a:solidFill>
                  <a:srgbClr val="FF9900"/>
                </a:solidFill>
              </a:rPr>
              <a:t>IAM</a:t>
            </a:r>
            <a:endParaRPr sz="1800" b="1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b="1" dirty="0">
                <a:solidFill>
                  <a:srgbClr val="FF9900"/>
                </a:solidFill>
              </a:rPr>
              <a:t>IAM</a:t>
            </a:r>
            <a:r>
              <a:rPr lang="en" sz="1800" dirty="0">
                <a:solidFill>
                  <a:schemeClr val="dk2"/>
                </a:solidFill>
              </a:rPr>
              <a:t> stands for </a:t>
            </a:r>
            <a:r>
              <a:rPr lang="en" sz="1800" b="1" dirty="0">
                <a:solidFill>
                  <a:schemeClr val="accent1"/>
                </a:solidFill>
              </a:rPr>
              <a:t>Identity Access Management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To open that service: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Services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Go to the </a:t>
            </a:r>
            <a:r>
              <a:rPr lang="en" sz="1800" b="1" dirty="0">
                <a:solidFill>
                  <a:schemeClr val="accent1"/>
                </a:solidFill>
              </a:rPr>
              <a:t>Security, Identity &amp; Compliance group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IAM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6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1020" name="Google Shape;1020;p63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021" name="Google Shape;1021;p63"/>
          <p:cNvSpPr txBox="1">
            <a:spLocks noGrp="1"/>
          </p:cNvSpPr>
          <p:nvPr>
            <p:ph type="body" idx="4294967295"/>
          </p:nvPr>
        </p:nvSpPr>
        <p:spPr>
          <a:xfrm>
            <a:off x="868210" y="1085374"/>
            <a:ext cx="7955750" cy="2972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This service enables you to </a:t>
            </a:r>
            <a:r>
              <a:rPr lang="en" sz="1800" b="1" dirty="0">
                <a:solidFill>
                  <a:schemeClr val="accent1"/>
                </a:solidFill>
              </a:rPr>
              <a:t>create users accounts, groups, roles </a:t>
            </a:r>
            <a:r>
              <a:rPr lang="en" sz="1800" dirty="0">
                <a:solidFill>
                  <a:schemeClr val="dk2"/>
                </a:solidFill>
              </a:rPr>
              <a:t>etc. 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To create a </a:t>
            </a:r>
            <a:r>
              <a:rPr lang="en" sz="1800" b="1" dirty="0">
                <a:solidFill>
                  <a:schemeClr val="accent2"/>
                </a:solidFill>
              </a:rPr>
              <a:t>user account</a:t>
            </a:r>
            <a:r>
              <a:rPr lang="en" sz="1800" dirty="0">
                <a:solidFill>
                  <a:schemeClr val="dk2"/>
                </a:solidFill>
              </a:rPr>
              <a:t>, click on </a:t>
            </a:r>
            <a:r>
              <a:rPr lang="en" sz="1800" b="1" dirty="0">
                <a:solidFill>
                  <a:schemeClr val="accent1"/>
                </a:solidFill>
              </a:rPr>
              <a:t>Users</a:t>
            </a:r>
            <a:r>
              <a:rPr lang="en" sz="1800" dirty="0">
                <a:solidFill>
                  <a:schemeClr val="dk2"/>
                </a:solidFill>
              </a:rPr>
              <a:t> in the left panel: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Add user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◇"/>
            </a:pPr>
            <a:r>
              <a:rPr lang="en" sz="1800" b="1" u="sng" dirty="0">
                <a:solidFill>
                  <a:srgbClr val="FF9900"/>
                </a:solidFill>
              </a:rPr>
              <a:t>Step 1: Create User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Username: </a:t>
            </a:r>
            <a:r>
              <a:rPr lang="en" sz="1800" b="1" dirty="0">
                <a:solidFill>
                  <a:schemeClr val="accent1"/>
                </a:solidFill>
              </a:rPr>
              <a:t>john</a:t>
            </a:r>
            <a:endParaRPr sz="1800" b="1" dirty="0">
              <a:solidFill>
                <a:schemeClr val="accen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Select as Access type </a:t>
            </a:r>
            <a:r>
              <a:rPr lang="en" sz="1800" b="1" dirty="0">
                <a:solidFill>
                  <a:schemeClr val="accent1"/>
                </a:solidFill>
              </a:rPr>
              <a:t>Aws Management Console Access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6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1027" name="Google Shape;1027;p64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028" name="Google Shape;1028;p64"/>
          <p:cNvSpPr txBox="1">
            <a:spLocks noGrp="1"/>
          </p:cNvSpPr>
          <p:nvPr>
            <p:ph type="body" idx="4294967295"/>
          </p:nvPr>
        </p:nvSpPr>
        <p:spPr>
          <a:xfrm>
            <a:off x="605790" y="1462564"/>
            <a:ext cx="8355330" cy="2218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There are two</a:t>
            </a:r>
            <a:r>
              <a:rPr lang="en" sz="1800" b="1" dirty="0">
                <a:solidFill>
                  <a:schemeClr val="accent1"/>
                </a:solidFill>
              </a:rPr>
              <a:t> access types</a:t>
            </a:r>
            <a:r>
              <a:rPr lang="en" sz="1800" dirty="0">
                <a:solidFill>
                  <a:schemeClr val="dk2"/>
                </a:solidFill>
              </a:rPr>
              <a:t>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The </a:t>
            </a:r>
            <a:r>
              <a:rPr lang="en" sz="1800" b="1" dirty="0">
                <a:solidFill>
                  <a:schemeClr val="accent1"/>
                </a:solidFill>
              </a:rPr>
              <a:t>Programmatic Access</a:t>
            </a:r>
            <a:r>
              <a:rPr lang="en" sz="1800" dirty="0">
                <a:solidFill>
                  <a:schemeClr val="dk2"/>
                </a:solidFill>
              </a:rPr>
              <a:t> that enables </a:t>
            </a:r>
            <a:r>
              <a:rPr lang="en" sz="1800" b="1" dirty="0">
                <a:solidFill>
                  <a:schemeClr val="dk2"/>
                </a:solidFill>
              </a:rPr>
              <a:t>access for development tools</a:t>
            </a:r>
            <a:r>
              <a:rPr lang="en" sz="1800" dirty="0">
                <a:solidFill>
                  <a:schemeClr val="dk2"/>
                </a:solidFill>
              </a:rPr>
              <a:t> (especially for programmers or developers)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The </a:t>
            </a:r>
            <a:r>
              <a:rPr lang="en" sz="1800" b="1" dirty="0">
                <a:solidFill>
                  <a:schemeClr val="accent1"/>
                </a:solidFill>
              </a:rPr>
              <a:t>Aws management console access</a:t>
            </a:r>
            <a:r>
              <a:rPr lang="en" sz="1800" dirty="0">
                <a:solidFill>
                  <a:schemeClr val="dk2"/>
                </a:solidFill>
              </a:rPr>
              <a:t> that enables the user to </a:t>
            </a:r>
            <a:r>
              <a:rPr lang="en" sz="1800" b="1" dirty="0">
                <a:solidFill>
                  <a:schemeClr val="dk2"/>
                </a:solidFill>
              </a:rPr>
              <a:t>sign in to the aws console using credentials. </a:t>
            </a:r>
            <a:endParaRPr sz="18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1034" name="Google Shape;1034;p65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035" name="Google Shape;1035;p65"/>
          <p:cNvSpPr txBox="1">
            <a:spLocks noGrp="1"/>
          </p:cNvSpPr>
          <p:nvPr>
            <p:ph type="body" idx="4294967295"/>
          </p:nvPr>
        </p:nvSpPr>
        <p:spPr>
          <a:xfrm>
            <a:off x="388620" y="890589"/>
            <a:ext cx="8755380" cy="4006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If you check the </a:t>
            </a:r>
            <a:r>
              <a:rPr lang="en" sz="1800" b="1" dirty="0">
                <a:solidFill>
                  <a:schemeClr val="accent1"/>
                </a:solidFill>
              </a:rPr>
              <a:t>Require password reset</a:t>
            </a:r>
            <a:r>
              <a:rPr lang="en" sz="1800" dirty="0">
                <a:solidFill>
                  <a:schemeClr val="dk2"/>
                </a:solidFill>
              </a:rPr>
              <a:t>, it will </a:t>
            </a:r>
            <a:r>
              <a:rPr lang="en" sz="1800" b="1" dirty="0">
                <a:solidFill>
                  <a:schemeClr val="dk2"/>
                </a:solidFill>
              </a:rPr>
              <a:t>enable the user to create a new password at next sign in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</a:t>
            </a:r>
            <a:r>
              <a:rPr lang="en" sz="1800" b="1" dirty="0">
                <a:solidFill>
                  <a:schemeClr val="accent1"/>
                </a:solidFill>
              </a:rPr>
              <a:t> Next: Permissions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2: Permissions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</a:t>
            </a:r>
            <a:r>
              <a:rPr lang="en" sz="1800" b="1" dirty="0">
                <a:solidFill>
                  <a:schemeClr val="dk2"/>
                </a:solidFill>
              </a:rPr>
              <a:t> </a:t>
            </a:r>
            <a:r>
              <a:rPr lang="en" sz="1800" b="1" dirty="0">
                <a:solidFill>
                  <a:schemeClr val="accent1"/>
                </a:solidFill>
              </a:rPr>
              <a:t>Attach existing policies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Choose the </a:t>
            </a:r>
            <a:r>
              <a:rPr lang="en" sz="1800" b="1" dirty="0">
                <a:solidFill>
                  <a:schemeClr val="accent1"/>
                </a:solidFill>
              </a:rPr>
              <a:t>AdministratorAccess </a:t>
            </a:r>
            <a:r>
              <a:rPr lang="en" sz="1800" dirty="0">
                <a:solidFill>
                  <a:schemeClr val="dk2"/>
                </a:solidFill>
              </a:rPr>
              <a:t>for the test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Next: Tags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3: Add Tags(optional)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b="1" dirty="0">
                <a:solidFill>
                  <a:schemeClr val="dk2"/>
                </a:solidFill>
              </a:rPr>
              <a:t>Click</a:t>
            </a:r>
            <a:r>
              <a:rPr lang="en" sz="1800" b="1" dirty="0">
                <a:solidFill>
                  <a:schemeClr val="accent2"/>
                </a:solidFill>
              </a:rPr>
              <a:t> </a:t>
            </a:r>
            <a:r>
              <a:rPr lang="en" sz="1800" b="1" dirty="0">
                <a:solidFill>
                  <a:schemeClr val="accent1"/>
                </a:solidFill>
              </a:rPr>
              <a:t>Next: Review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1041" name="Google Shape;1041;p66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042" name="Google Shape;1042;p66"/>
          <p:cNvSpPr txBox="1">
            <a:spLocks noGrp="1"/>
          </p:cNvSpPr>
          <p:nvPr>
            <p:ph type="body" idx="4294967295"/>
          </p:nvPr>
        </p:nvSpPr>
        <p:spPr>
          <a:xfrm>
            <a:off x="1074420" y="890588"/>
            <a:ext cx="7555230" cy="399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4: Review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create user</a:t>
            </a:r>
            <a:endParaRPr sz="1800" b="1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5: Success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b="1" dirty="0">
                <a:solidFill>
                  <a:schemeClr val="dk2"/>
                </a:solidFill>
              </a:rPr>
              <a:t>You can click on </a:t>
            </a:r>
            <a:r>
              <a:rPr lang="en" sz="1800" b="1" dirty="0">
                <a:solidFill>
                  <a:schemeClr val="accent1"/>
                </a:solidFill>
              </a:rPr>
              <a:t>Send email</a:t>
            </a:r>
            <a:r>
              <a:rPr lang="en" sz="1800" b="1" dirty="0">
                <a:solidFill>
                  <a:schemeClr val="dk2"/>
                </a:solidFill>
              </a:rPr>
              <a:t> to send an email to user john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1044" name="Google Shape;10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039" y="2763135"/>
            <a:ext cx="6510050" cy="2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3" name="Google Shape;1063;p6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1050" name="Google Shape;1050;p67"/>
          <p:cNvSpPr txBox="1">
            <a:spLocks noGrp="1"/>
          </p:cNvSpPr>
          <p:nvPr>
            <p:ph type="ctrTitle" idx="4294967295"/>
          </p:nvPr>
        </p:nvSpPr>
        <p:spPr>
          <a:xfrm>
            <a:off x="4152900" y="1050925"/>
            <a:ext cx="4991100" cy="1160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Creating a Group</a:t>
            </a:r>
            <a:endParaRPr sz="6000"/>
          </a:p>
        </p:txBody>
      </p:sp>
      <p:sp>
        <p:nvSpPr>
          <p:cNvPr id="1051" name="Google Shape;1051;p67"/>
          <p:cNvSpPr txBox="1">
            <a:spLocks noGrp="1"/>
          </p:cNvSpPr>
          <p:nvPr>
            <p:ph type="subTitle" idx="4294967295"/>
          </p:nvPr>
        </p:nvSpPr>
        <p:spPr>
          <a:xfrm>
            <a:off x="4549775" y="2843213"/>
            <a:ext cx="45942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How to create a group in IAM ?</a:t>
            </a:r>
            <a:endParaRPr sz="2400"/>
          </a:p>
        </p:txBody>
      </p:sp>
      <p:grpSp>
        <p:nvGrpSpPr>
          <p:cNvPr id="1052" name="Google Shape;1052;p67"/>
          <p:cNvGrpSpPr/>
          <p:nvPr/>
        </p:nvGrpSpPr>
        <p:grpSpPr>
          <a:xfrm>
            <a:off x="1885570" y="952450"/>
            <a:ext cx="1032405" cy="1032468"/>
            <a:chOff x="6654650" y="3665275"/>
            <a:chExt cx="409100" cy="409125"/>
          </a:xfrm>
        </p:grpSpPr>
        <p:sp>
          <p:nvSpPr>
            <p:cNvPr id="1053" name="Google Shape;1053;p6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6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67"/>
          <p:cNvGrpSpPr/>
          <p:nvPr/>
        </p:nvGrpSpPr>
        <p:grpSpPr>
          <a:xfrm rot="-731899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1056" name="Google Shape;1056;p6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6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6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6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6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6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67"/>
          <p:cNvSpPr/>
          <p:nvPr/>
        </p:nvSpPr>
        <p:spPr>
          <a:xfrm rot="2327012">
            <a:off x="2870273" y="1771645"/>
            <a:ext cx="183443" cy="1751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5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4870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7" name="Google Shape;697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with AWS</a:t>
            </a:r>
            <a:endParaRPr/>
          </a:p>
        </p:txBody>
      </p:sp>
      <p:sp>
        <p:nvSpPr>
          <p:cNvPr id="698" name="Google Shape;698;p2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1068" name="Google Shape;1068;p68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069" name="Google Shape;1069;p68"/>
          <p:cNvSpPr txBox="1">
            <a:spLocks noGrp="1"/>
          </p:cNvSpPr>
          <p:nvPr>
            <p:ph type="body" idx="4294967295"/>
          </p:nvPr>
        </p:nvSpPr>
        <p:spPr>
          <a:xfrm>
            <a:off x="457200" y="890588"/>
            <a:ext cx="8686800" cy="399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You may want to </a:t>
            </a:r>
            <a:r>
              <a:rPr lang="en" sz="1800" b="1" dirty="0">
                <a:solidFill>
                  <a:schemeClr val="dk2"/>
                </a:solidFill>
              </a:rPr>
              <a:t>categorize users</a:t>
            </a:r>
            <a:r>
              <a:rPr lang="en" sz="1800" dirty="0">
                <a:solidFill>
                  <a:schemeClr val="dk2"/>
                </a:solidFill>
              </a:rPr>
              <a:t> depending on </a:t>
            </a:r>
            <a:r>
              <a:rPr lang="en" sz="1800" b="1" dirty="0">
                <a:solidFill>
                  <a:schemeClr val="accent1"/>
                </a:solidFill>
              </a:rPr>
              <a:t>what resources they can access in the structure</a:t>
            </a:r>
            <a:endParaRPr sz="1800" b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Example: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r>
              <a:rPr lang="en" sz="1800" b="1" dirty="0">
                <a:solidFill>
                  <a:schemeClr val="dk2"/>
                </a:solidFill>
              </a:rPr>
              <a:t>You may want to create a group of users that can access an</a:t>
            </a:r>
            <a:r>
              <a:rPr lang="en" sz="1800" b="1" dirty="0">
                <a:solidFill>
                  <a:schemeClr val="accent1"/>
                </a:solidFill>
              </a:rPr>
              <a:t> S3 bucket</a:t>
            </a:r>
            <a:r>
              <a:rPr lang="en" sz="1800" b="1" dirty="0">
                <a:solidFill>
                  <a:schemeClr val="dk2"/>
                </a:solidFill>
              </a:rPr>
              <a:t> in the structure</a:t>
            </a:r>
            <a:endParaRPr sz="1800" b="1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Note:</a:t>
            </a:r>
            <a:r>
              <a:rPr lang="en" sz="1800" dirty="0">
                <a:solidFill>
                  <a:schemeClr val="dk2"/>
                </a:solidFill>
              </a:rPr>
              <a:t> The </a:t>
            </a:r>
            <a:r>
              <a:rPr lang="en" sz="1800" b="1" dirty="0">
                <a:solidFill>
                  <a:schemeClr val="accent1"/>
                </a:solidFill>
              </a:rPr>
              <a:t>S3 Bucket</a:t>
            </a:r>
            <a:r>
              <a:rPr lang="en" sz="1800" dirty="0">
                <a:solidFill>
                  <a:schemeClr val="dk2"/>
                </a:solidFill>
              </a:rPr>
              <a:t> is a service in aws that provides an </a:t>
            </a:r>
            <a:r>
              <a:rPr lang="en" sz="1800" b="1" dirty="0">
                <a:solidFill>
                  <a:schemeClr val="accent2"/>
                </a:solidFill>
              </a:rPr>
              <a:t>object storage system in the cloud.</a:t>
            </a:r>
            <a:endParaRPr sz="1800" b="1"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b="1" dirty="0">
                <a:solidFill>
                  <a:schemeClr val="dk2"/>
                </a:solidFill>
              </a:rPr>
              <a:t>S3</a:t>
            </a:r>
            <a:r>
              <a:rPr lang="en" sz="1800" dirty="0">
                <a:solidFill>
                  <a:schemeClr val="dk2"/>
                </a:solidFill>
              </a:rPr>
              <a:t> stands for</a:t>
            </a:r>
            <a:r>
              <a:rPr lang="en" sz="1800" b="1" dirty="0">
                <a:solidFill>
                  <a:schemeClr val="accent1"/>
                </a:solidFill>
              </a:rPr>
              <a:t> Simple Service Storage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It is like a</a:t>
            </a:r>
            <a:r>
              <a:rPr lang="en" sz="1800" b="1" dirty="0">
                <a:solidFill>
                  <a:schemeClr val="dk2"/>
                </a:solidFill>
              </a:rPr>
              <a:t> file system where you upload document files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It provides a</a:t>
            </a:r>
            <a:r>
              <a:rPr lang="en" sz="1800" b="1" dirty="0">
                <a:solidFill>
                  <a:schemeClr val="accent1"/>
                </a:solidFill>
              </a:rPr>
              <a:t> URL to access each Object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1075" name="Google Shape;1075;p69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076" name="Google Shape;1076;p69"/>
          <p:cNvSpPr txBox="1">
            <a:spLocks noGrp="1"/>
          </p:cNvSpPr>
          <p:nvPr>
            <p:ph type="body" idx="4294967295"/>
          </p:nvPr>
        </p:nvSpPr>
        <p:spPr>
          <a:xfrm>
            <a:off x="403724" y="1128713"/>
            <a:ext cx="3872699" cy="3757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To</a:t>
            </a:r>
            <a:r>
              <a:rPr lang="en" sz="1800" b="1" dirty="0">
                <a:solidFill>
                  <a:schemeClr val="dk2"/>
                </a:solidFill>
              </a:rPr>
              <a:t> create a group in IAM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Groups</a:t>
            </a:r>
            <a:r>
              <a:rPr lang="en" sz="1800" dirty="0">
                <a:solidFill>
                  <a:schemeClr val="dk2"/>
                </a:solidFill>
              </a:rPr>
              <a:t> in the left panel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Create new group</a:t>
            </a:r>
            <a:endParaRPr sz="1800" b="1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Step 1: Set Group Name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Group Name: </a:t>
            </a:r>
            <a:r>
              <a:rPr lang="en" sz="1800" b="1" dirty="0">
                <a:solidFill>
                  <a:schemeClr val="accent1"/>
                </a:solidFill>
              </a:rPr>
              <a:t>s3access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Next step </a:t>
            </a:r>
            <a:r>
              <a:rPr lang="en" sz="1800" dirty="0">
                <a:solidFill>
                  <a:schemeClr val="dk2"/>
                </a:solidFill>
              </a:rPr>
              <a:t>(scroll down if necessary)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078" name="Google Shape;1078;p69"/>
          <p:cNvSpPr txBox="1"/>
          <p:nvPr/>
        </p:nvSpPr>
        <p:spPr>
          <a:xfrm>
            <a:off x="4867575" y="1346175"/>
            <a:ext cx="3872700" cy="3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Step2: Attach policy</a:t>
            </a:r>
            <a:endParaRPr sz="1800" b="1" u="sng" dirty="0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uli"/>
              <a:buChar char="◇"/>
            </a:pP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Search for </a:t>
            </a:r>
            <a:r>
              <a:rPr lang="en" sz="1800" b="1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S3 </a:t>
            </a:r>
            <a:endParaRPr sz="1800" b="1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uli"/>
              <a:buChar char="◇"/>
            </a:pP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Choose </a:t>
            </a:r>
            <a:r>
              <a:rPr lang="en" sz="1800" b="1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AmazonS3FullAccess</a:t>
            </a:r>
            <a:endParaRPr sz="1800" b="1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uli"/>
              <a:buChar char="◇"/>
            </a:pP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Click on </a:t>
            </a:r>
            <a:r>
              <a:rPr lang="en" sz="1800" b="1" dirty="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rPr>
              <a:t>Next step</a:t>
            </a:r>
            <a:endParaRPr sz="1800" b="1" dirty="0">
              <a:solidFill>
                <a:schemeClr val="accent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  <a:latin typeface="Muli"/>
                <a:ea typeface="Muli"/>
                <a:cs typeface="Muli"/>
                <a:sym typeface="Muli"/>
              </a:rPr>
              <a:t>Step 3: Review</a:t>
            </a:r>
            <a:endParaRPr sz="1800" b="1" u="sng" dirty="0">
              <a:solidFill>
                <a:srgbClr val="FF9900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Font typeface="Muli"/>
              <a:buChar char="◇"/>
            </a:pPr>
            <a:r>
              <a:rPr lang="en" sz="1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Click on </a:t>
            </a:r>
            <a:r>
              <a:rPr lang="en" sz="1800" b="1" dirty="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Create group</a:t>
            </a:r>
            <a:endParaRPr sz="1800" b="1" dirty="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7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1083" name="Google Shape;1083;p70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084" name="Google Shape;1084;p70"/>
          <p:cNvSpPr txBox="1">
            <a:spLocks noGrp="1"/>
          </p:cNvSpPr>
          <p:nvPr>
            <p:ph type="body" idx="4294967295"/>
          </p:nvPr>
        </p:nvSpPr>
        <p:spPr>
          <a:xfrm>
            <a:off x="685330" y="890588"/>
            <a:ext cx="7967180" cy="399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The group is successfully created but there are </a:t>
            </a:r>
            <a:r>
              <a:rPr lang="en" sz="1800" b="1" dirty="0">
                <a:solidFill>
                  <a:schemeClr val="accent1"/>
                </a:solidFill>
              </a:rPr>
              <a:t>0 users</a:t>
            </a:r>
            <a:r>
              <a:rPr lang="en" sz="1800" dirty="0">
                <a:solidFill>
                  <a:schemeClr val="dk2"/>
                </a:solidFill>
              </a:rPr>
              <a:t> in there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To </a:t>
            </a:r>
            <a:r>
              <a:rPr lang="en" sz="1800" b="1" dirty="0">
                <a:solidFill>
                  <a:schemeClr val="dk2"/>
                </a:solidFill>
              </a:rPr>
              <a:t>add a user (john) to this group,</a:t>
            </a:r>
            <a:r>
              <a:rPr lang="en" sz="1800" dirty="0">
                <a:solidFill>
                  <a:schemeClr val="dk2"/>
                </a:solidFill>
              </a:rPr>
              <a:t> you can 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Group Actions</a:t>
            </a:r>
            <a:r>
              <a:rPr lang="en" sz="1800" dirty="0">
                <a:solidFill>
                  <a:schemeClr val="dk2"/>
                </a:solidFill>
              </a:rPr>
              <a:t> and select </a:t>
            </a:r>
            <a:r>
              <a:rPr lang="en" sz="1800" b="1" dirty="0">
                <a:solidFill>
                  <a:schemeClr val="accent1"/>
                </a:solidFill>
              </a:rPr>
              <a:t>Add users to group 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1086" name="Google Shape;108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13" y="1592888"/>
            <a:ext cx="48482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1091" name="Google Shape;1091;p71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092" name="Google Shape;1092;p71"/>
          <p:cNvSpPr txBox="1">
            <a:spLocks noGrp="1"/>
          </p:cNvSpPr>
          <p:nvPr>
            <p:ph type="body" idx="4294967295"/>
          </p:nvPr>
        </p:nvSpPr>
        <p:spPr>
          <a:xfrm>
            <a:off x="1524000" y="890588"/>
            <a:ext cx="7620000" cy="399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The group is successfully created but there are </a:t>
            </a:r>
            <a:r>
              <a:rPr lang="en" sz="1800" b="1">
                <a:solidFill>
                  <a:schemeClr val="accent1"/>
                </a:solidFill>
              </a:rPr>
              <a:t>0 users</a:t>
            </a:r>
            <a:r>
              <a:rPr lang="en" sz="1800">
                <a:solidFill>
                  <a:schemeClr val="dk2"/>
                </a:solidFill>
              </a:rPr>
              <a:t> in there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To </a:t>
            </a:r>
            <a:r>
              <a:rPr lang="en" sz="1800" b="1">
                <a:solidFill>
                  <a:schemeClr val="dk2"/>
                </a:solidFill>
              </a:rPr>
              <a:t>add a user (john) to this group,</a:t>
            </a:r>
            <a:r>
              <a:rPr lang="en" sz="1800">
                <a:solidFill>
                  <a:schemeClr val="dk2"/>
                </a:solidFill>
              </a:rPr>
              <a:t> you can 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Click on </a:t>
            </a:r>
            <a:r>
              <a:rPr lang="en" sz="1800" b="1">
                <a:solidFill>
                  <a:schemeClr val="accent1"/>
                </a:solidFill>
              </a:rPr>
              <a:t>Group Actions</a:t>
            </a:r>
            <a:r>
              <a:rPr lang="en" sz="1800">
                <a:solidFill>
                  <a:schemeClr val="dk2"/>
                </a:solidFill>
              </a:rPr>
              <a:t> and select </a:t>
            </a:r>
            <a:r>
              <a:rPr lang="en" sz="1800" b="1">
                <a:solidFill>
                  <a:schemeClr val="accent1"/>
                </a:solidFill>
              </a:rPr>
              <a:t>Add users to group </a:t>
            </a:r>
            <a:endParaRPr sz="1800" b="1">
              <a:solidFill>
                <a:schemeClr val="accent1"/>
              </a:solidFill>
            </a:endParaRPr>
          </a:p>
        </p:txBody>
      </p:sp>
      <p:pic>
        <p:nvPicPr>
          <p:cNvPr id="1094" name="Google Shape;109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13" y="1592888"/>
            <a:ext cx="48482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1099" name="Google Shape;1099;p72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100" name="Google Shape;1100;p72"/>
          <p:cNvSpPr txBox="1">
            <a:spLocks noGrp="1"/>
          </p:cNvSpPr>
          <p:nvPr>
            <p:ph type="body" idx="4294967295"/>
          </p:nvPr>
        </p:nvSpPr>
        <p:spPr>
          <a:xfrm>
            <a:off x="480061" y="890588"/>
            <a:ext cx="8663940" cy="399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To enable users to create </a:t>
            </a:r>
            <a:r>
              <a:rPr lang="en" sz="1800" b="1" dirty="0">
                <a:solidFill>
                  <a:schemeClr val="accent1"/>
                </a:solidFill>
              </a:rPr>
              <a:t>secure or strong passwords</a:t>
            </a:r>
            <a:r>
              <a:rPr lang="en" sz="1800" dirty="0">
                <a:solidFill>
                  <a:schemeClr val="dk2"/>
                </a:solidFill>
              </a:rPr>
              <a:t>, you need to </a:t>
            </a:r>
            <a:r>
              <a:rPr lang="en" sz="1800" b="1" dirty="0">
                <a:solidFill>
                  <a:schemeClr val="accent2"/>
                </a:solidFill>
              </a:rPr>
              <a:t>set the password policy</a:t>
            </a:r>
            <a:r>
              <a:rPr lang="en" sz="1800" dirty="0">
                <a:solidFill>
                  <a:schemeClr val="dk2"/>
                </a:solidFill>
              </a:rPr>
              <a:t>. To do that: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Apply a password policy</a:t>
            </a:r>
            <a:endParaRPr sz="1800" b="1" dirty="0">
              <a:solidFill>
                <a:schemeClr val="accent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Then click on </a:t>
            </a:r>
            <a:r>
              <a:rPr lang="en" sz="1800" b="1" dirty="0">
                <a:solidFill>
                  <a:schemeClr val="accent1"/>
                </a:solidFill>
              </a:rPr>
              <a:t>Manage password policy </a:t>
            </a:r>
            <a:r>
              <a:rPr lang="en" sz="1800" dirty="0">
                <a:solidFill>
                  <a:schemeClr val="dk2"/>
                </a:solidFill>
              </a:rPr>
              <a:t>in the </a:t>
            </a:r>
            <a:r>
              <a:rPr lang="en" sz="1800" b="1" dirty="0">
                <a:solidFill>
                  <a:schemeClr val="dk2"/>
                </a:solidFill>
              </a:rPr>
              <a:t>IAM Dashboard</a:t>
            </a:r>
            <a:endParaRPr sz="1800" b="1" dirty="0">
              <a:solidFill>
                <a:schemeClr val="accent1"/>
              </a:solidFill>
            </a:endParaRPr>
          </a:p>
        </p:txBody>
      </p:sp>
      <p:pic>
        <p:nvPicPr>
          <p:cNvPr id="1102" name="Google Shape;110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428" y="2778800"/>
            <a:ext cx="4638750" cy="21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1107" name="Google Shape;1107;p73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108" name="Google Shape;1108;p73"/>
          <p:cNvSpPr txBox="1">
            <a:spLocks noGrp="1"/>
          </p:cNvSpPr>
          <p:nvPr>
            <p:ph type="body" idx="4294967295"/>
          </p:nvPr>
        </p:nvSpPr>
        <p:spPr>
          <a:xfrm>
            <a:off x="422910" y="890588"/>
            <a:ext cx="4297680" cy="399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Now, click on </a:t>
            </a:r>
            <a:r>
              <a:rPr lang="en" sz="1800" b="1" dirty="0">
                <a:solidFill>
                  <a:schemeClr val="accent1"/>
                </a:solidFill>
              </a:rPr>
              <a:t>Set password policy</a:t>
            </a:r>
            <a:r>
              <a:rPr lang="en" sz="1800" dirty="0">
                <a:solidFill>
                  <a:schemeClr val="dk2"/>
                </a:solidFill>
              </a:rPr>
              <a:t> and configure the password policy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Not checking the button </a:t>
            </a:r>
            <a:r>
              <a:rPr lang="en" sz="1800" b="1" dirty="0">
                <a:solidFill>
                  <a:schemeClr val="accent1"/>
                </a:solidFill>
              </a:rPr>
              <a:t>Prevent password reuse</a:t>
            </a:r>
            <a:r>
              <a:rPr lang="en" sz="1800" dirty="0">
                <a:solidFill>
                  <a:schemeClr val="dk2"/>
                </a:solidFill>
              </a:rPr>
              <a:t> allows users to reuse their old passwords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Save changes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The </a:t>
            </a:r>
            <a:r>
              <a:rPr lang="en" sz="1800" b="1" dirty="0">
                <a:solidFill>
                  <a:schemeClr val="accent1"/>
                </a:solidFill>
              </a:rPr>
              <a:t>security status</a:t>
            </a:r>
            <a:r>
              <a:rPr lang="en" sz="1800" dirty="0">
                <a:solidFill>
                  <a:schemeClr val="dk2"/>
                </a:solidFill>
              </a:rPr>
              <a:t> for password policy is now </a:t>
            </a:r>
            <a:r>
              <a:rPr lang="en" sz="1800" b="1" dirty="0">
                <a:solidFill>
                  <a:schemeClr val="accent6"/>
                </a:solidFill>
              </a:rPr>
              <a:t>turned to green </a:t>
            </a:r>
            <a:r>
              <a:rPr lang="en" sz="1800" dirty="0">
                <a:solidFill>
                  <a:schemeClr val="dk2"/>
                </a:solidFill>
              </a:rPr>
              <a:t>in the Dashboard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110" name="Google Shape;111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563" y="1167650"/>
            <a:ext cx="38576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1115" name="Google Shape;1115;p74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116" name="Google Shape;1116;p74"/>
          <p:cNvSpPr txBox="1">
            <a:spLocks noGrp="1"/>
          </p:cNvSpPr>
          <p:nvPr>
            <p:ph type="body" idx="4294967295"/>
          </p:nvPr>
        </p:nvSpPr>
        <p:spPr>
          <a:xfrm>
            <a:off x="422911" y="890588"/>
            <a:ext cx="8721090" cy="399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The </a:t>
            </a:r>
            <a:r>
              <a:rPr lang="en" sz="1800" b="1" dirty="0">
                <a:solidFill>
                  <a:schemeClr val="accent2"/>
                </a:solidFill>
              </a:rPr>
              <a:t>MFA (Multi-Factor Authentication)</a:t>
            </a:r>
            <a:r>
              <a:rPr lang="en" sz="1800" dirty="0">
                <a:solidFill>
                  <a:schemeClr val="dk2"/>
                </a:solidFill>
              </a:rPr>
              <a:t>  is a </a:t>
            </a:r>
            <a:r>
              <a:rPr lang="en" sz="1800" b="1" dirty="0">
                <a:solidFill>
                  <a:schemeClr val="dk2"/>
                </a:solidFill>
              </a:rPr>
              <a:t>simple best practice that adds an extra layer of protection on top of your user name and password.</a:t>
            </a:r>
            <a:endParaRPr sz="1800" b="1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You need to </a:t>
            </a:r>
            <a:r>
              <a:rPr lang="en" sz="1800" b="1" dirty="0">
                <a:solidFill>
                  <a:schemeClr val="accent1"/>
                </a:solidFill>
              </a:rPr>
              <a:t>download a MFA app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r>
              <a:rPr lang="en" sz="1800" b="1" dirty="0">
                <a:solidFill>
                  <a:schemeClr val="dk2"/>
                </a:solidFill>
              </a:rPr>
              <a:t>on your phone to set that up</a:t>
            </a:r>
            <a:endParaRPr sz="1800" b="1" dirty="0">
              <a:solidFill>
                <a:schemeClr val="dk2"/>
              </a:solidFill>
            </a:endParaRPr>
          </a:p>
        </p:txBody>
      </p:sp>
      <p:pic>
        <p:nvPicPr>
          <p:cNvPr id="1118" name="Google Shape;111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00" y="2800350"/>
            <a:ext cx="3159094" cy="18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75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7" name="Google Shape;1137;p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1124" name="Google Shape;1124;p75"/>
          <p:cNvSpPr txBox="1">
            <a:spLocks noGrp="1"/>
          </p:cNvSpPr>
          <p:nvPr>
            <p:ph type="ctrTitle" idx="4294967295"/>
          </p:nvPr>
        </p:nvSpPr>
        <p:spPr>
          <a:xfrm>
            <a:off x="4152900" y="1285875"/>
            <a:ext cx="4991100" cy="1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Roles in IAM</a:t>
            </a:r>
            <a:endParaRPr sz="6000"/>
          </a:p>
        </p:txBody>
      </p:sp>
      <p:sp>
        <p:nvSpPr>
          <p:cNvPr id="1125" name="Google Shape;1125;p75"/>
          <p:cNvSpPr txBox="1">
            <a:spLocks noGrp="1"/>
          </p:cNvSpPr>
          <p:nvPr>
            <p:ph type="subTitle" idx="4294967295"/>
          </p:nvPr>
        </p:nvSpPr>
        <p:spPr>
          <a:xfrm>
            <a:off x="4810125" y="2303463"/>
            <a:ext cx="433387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What is role?</a:t>
            </a:r>
            <a:endParaRPr sz="2400"/>
          </a:p>
        </p:txBody>
      </p:sp>
      <p:grpSp>
        <p:nvGrpSpPr>
          <p:cNvPr id="1126" name="Google Shape;1126;p75"/>
          <p:cNvGrpSpPr/>
          <p:nvPr/>
        </p:nvGrpSpPr>
        <p:grpSpPr>
          <a:xfrm>
            <a:off x="1885570" y="952450"/>
            <a:ext cx="1032405" cy="1032468"/>
            <a:chOff x="6654650" y="3665275"/>
            <a:chExt cx="409100" cy="409125"/>
          </a:xfrm>
        </p:grpSpPr>
        <p:sp>
          <p:nvSpPr>
            <p:cNvPr id="1127" name="Google Shape;1127;p75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5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75"/>
          <p:cNvGrpSpPr/>
          <p:nvPr/>
        </p:nvGrpSpPr>
        <p:grpSpPr>
          <a:xfrm rot="-731899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1130" name="Google Shape;1130;p75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5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5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4" name="Google Shape;1134;p75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75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75"/>
          <p:cNvSpPr/>
          <p:nvPr/>
        </p:nvSpPr>
        <p:spPr>
          <a:xfrm rot="2327012">
            <a:off x="2870273" y="1771645"/>
            <a:ext cx="183443" cy="1751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7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1143" name="Google Shape;114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849868"/>
            <a:ext cx="6172200" cy="3699511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76"/>
          <p:cNvSpPr txBox="1"/>
          <p:nvPr/>
        </p:nvSpPr>
        <p:spPr>
          <a:xfrm>
            <a:off x="3422015" y="70921"/>
            <a:ext cx="3253105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Nixie One"/>
                <a:ea typeface="Nixie One"/>
                <a:cs typeface="Nixie One"/>
                <a:sym typeface="Nixie One"/>
              </a:rPr>
              <a:t>User VS Role in IAM</a:t>
            </a:r>
            <a:endParaRPr sz="2200" dirty="0">
              <a:solidFill>
                <a:schemeClr val="accent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7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1149" name="Google Shape;1149;p77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150" name="Google Shape;1150;p77"/>
          <p:cNvSpPr txBox="1">
            <a:spLocks noGrp="1"/>
          </p:cNvSpPr>
          <p:nvPr>
            <p:ph type="body" idx="4294967295"/>
          </p:nvPr>
        </p:nvSpPr>
        <p:spPr>
          <a:xfrm>
            <a:off x="251461" y="890589"/>
            <a:ext cx="8366759" cy="3635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Let’s say you have a</a:t>
            </a:r>
            <a:r>
              <a:rPr lang="en" sz="1800" b="1" dirty="0">
                <a:solidFill>
                  <a:schemeClr val="dk2"/>
                </a:solidFill>
              </a:rPr>
              <a:t> </a:t>
            </a:r>
            <a:r>
              <a:rPr lang="en" sz="1800" b="1" dirty="0">
                <a:solidFill>
                  <a:srgbClr val="FF9900"/>
                </a:solidFill>
              </a:rPr>
              <a:t>S3 bucket</a:t>
            </a:r>
            <a:r>
              <a:rPr lang="en" sz="1800" b="1" dirty="0">
                <a:solidFill>
                  <a:schemeClr val="dk2"/>
                </a:solidFill>
              </a:rPr>
              <a:t> </a:t>
            </a:r>
            <a:r>
              <a:rPr lang="en" sz="1800" dirty="0">
                <a:solidFill>
                  <a:schemeClr val="dk2"/>
                </a:solidFill>
              </a:rPr>
              <a:t>in your structure 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And the servers in the private subnet need to access the bucket to put in some data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That </a:t>
            </a:r>
            <a:r>
              <a:rPr lang="en" sz="1800" b="1" dirty="0">
                <a:solidFill>
                  <a:schemeClr val="accent1"/>
                </a:solidFill>
              </a:rPr>
              <a:t>type of access that is from one resource to another is called Role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To create a</a:t>
            </a:r>
            <a:r>
              <a:rPr lang="en" sz="1800" b="1" dirty="0">
                <a:solidFill>
                  <a:schemeClr val="dk2"/>
                </a:solidFill>
              </a:rPr>
              <a:t> role</a:t>
            </a:r>
            <a:r>
              <a:rPr lang="en" sz="1800" dirty="0">
                <a:solidFill>
                  <a:schemeClr val="dk2"/>
                </a:solidFill>
              </a:rPr>
              <a:t> in IAM: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Roles</a:t>
            </a:r>
            <a:r>
              <a:rPr lang="en" sz="1800" dirty="0">
                <a:solidFill>
                  <a:schemeClr val="dk2"/>
                </a:solidFill>
              </a:rPr>
              <a:t> in the left panel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Char char="￭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Create a role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03" name="Google Shape;703;p26"/>
          <p:cNvSpPr txBox="1">
            <a:spLocks noGrp="1"/>
          </p:cNvSpPr>
          <p:nvPr>
            <p:ph type="title" idx="4294967295"/>
          </p:nvPr>
        </p:nvSpPr>
        <p:spPr>
          <a:xfrm>
            <a:off x="3320415" y="509905"/>
            <a:ext cx="250317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04" name="Google Shape;704;p26"/>
          <p:cNvSpPr txBox="1">
            <a:spLocks noGrp="1"/>
          </p:cNvSpPr>
          <p:nvPr>
            <p:ph type="body" idx="4294967295"/>
          </p:nvPr>
        </p:nvSpPr>
        <p:spPr>
          <a:xfrm>
            <a:off x="377190" y="1314451"/>
            <a:ext cx="8766811" cy="2731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Nowadays almost </a:t>
            </a:r>
            <a:r>
              <a:rPr lang="en" sz="1800" b="1" dirty="0">
                <a:solidFill>
                  <a:schemeClr val="accent1"/>
                </a:solidFill>
              </a:rPr>
              <a:t>all companies have websites and applications running online to serve clients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Before the </a:t>
            </a:r>
            <a:r>
              <a:rPr lang="en" sz="1800" b="1" dirty="0">
                <a:solidFill>
                  <a:schemeClr val="accent1"/>
                </a:solidFill>
              </a:rPr>
              <a:t>cloud</a:t>
            </a:r>
            <a:r>
              <a:rPr lang="en" sz="1800" dirty="0"/>
              <a:t>, companies used to </a:t>
            </a:r>
            <a:r>
              <a:rPr lang="en" sz="1800" b="1" dirty="0">
                <a:solidFill>
                  <a:schemeClr val="accent1"/>
                </a:solidFill>
              </a:rPr>
              <a:t>create their own physical data centers in buildings</a:t>
            </a:r>
            <a:r>
              <a:rPr lang="en" sz="1800" dirty="0"/>
              <a:t> where all the servers needed were built and kept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All these companies apps and websites function almost the same. 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◇"/>
            </a:pPr>
            <a:r>
              <a:rPr lang="en" sz="1800" dirty="0"/>
              <a:t>Let’s look at the </a:t>
            </a:r>
            <a:r>
              <a:rPr lang="en" sz="1800" b="1" dirty="0">
                <a:solidFill>
                  <a:schemeClr val="accent1"/>
                </a:solidFill>
              </a:rPr>
              <a:t>process</a:t>
            </a:r>
            <a:r>
              <a:rPr lang="en" sz="1800" dirty="0"/>
              <a:t> behind the apps and websites online</a:t>
            </a:r>
            <a:endParaRPr sz="1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1156" name="Google Shape;1156;p78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157" name="Google Shape;1157;p78"/>
          <p:cNvSpPr txBox="1">
            <a:spLocks noGrp="1"/>
          </p:cNvSpPr>
          <p:nvPr>
            <p:ph type="body" idx="4294967295"/>
          </p:nvPr>
        </p:nvSpPr>
        <p:spPr>
          <a:xfrm>
            <a:off x="1349375" y="890588"/>
            <a:ext cx="7794625" cy="399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Now, </a:t>
            </a:r>
            <a:r>
              <a:rPr lang="en" sz="1800" b="1">
                <a:solidFill>
                  <a:schemeClr val="dk2"/>
                </a:solidFill>
              </a:rPr>
              <a:t>select the type of Trusted entity</a:t>
            </a:r>
            <a:r>
              <a:rPr lang="en" sz="1800">
                <a:solidFill>
                  <a:schemeClr val="dk2"/>
                </a:solidFill>
              </a:rPr>
              <a:t>: </a:t>
            </a:r>
            <a:r>
              <a:rPr lang="en" sz="1800" b="1">
                <a:solidFill>
                  <a:schemeClr val="accent1"/>
                </a:solidFill>
              </a:rPr>
              <a:t>AWS service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Choose the </a:t>
            </a:r>
            <a:r>
              <a:rPr lang="en" sz="1800" b="1">
                <a:solidFill>
                  <a:schemeClr val="dk2"/>
                </a:solidFill>
              </a:rPr>
              <a:t>service that will use this role</a:t>
            </a:r>
            <a:r>
              <a:rPr lang="en" sz="1800">
                <a:solidFill>
                  <a:schemeClr val="dk2"/>
                </a:solidFill>
              </a:rPr>
              <a:t>: </a:t>
            </a:r>
            <a:r>
              <a:rPr lang="en" sz="1800" b="1">
                <a:solidFill>
                  <a:schemeClr val="accent1"/>
                </a:solidFill>
              </a:rPr>
              <a:t>EC2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Scroll down and click on </a:t>
            </a:r>
            <a:r>
              <a:rPr lang="en" sz="1800" b="1">
                <a:solidFill>
                  <a:schemeClr val="accent2"/>
                </a:solidFill>
              </a:rPr>
              <a:t>Next: Permissions</a:t>
            </a:r>
            <a:endParaRPr sz="1800" b="1">
              <a:solidFill>
                <a:schemeClr val="accent2"/>
              </a:solidFill>
            </a:endParaRPr>
          </a:p>
        </p:txBody>
      </p:sp>
      <p:pic>
        <p:nvPicPr>
          <p:cNvPr id="1159" name="Google Shape;115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360" y="2571750"/>
            <a:ext cx="3681503" cy="188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1164" name="Google Shape;1164;p79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165" name="Google Shape;1165;p79"/>
          <p:cNvSpPr txBox="1">
            <a:spLocks noGrp="1"/>
          </p:cNvSpPr>
          <p:nvPr>
            <p:ph type="body" idx="4294967295"/>
          </p:nvPr>
        </p:nvSpPr>
        <p:spPr>
          <a:xfrm>
            <a:off x="685331" y="890589"/>
            <a:ext cx="7944319" cy="4006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Attach permissions policies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Search for </a:t>
            </a:r>
            <a:r>
              <a:rPr lang="en" sz="1800" b="1" dirty="0">
                <a:solidFill>
                  <a:schemeClr val="dk2"/>
                </a:solidFill>
              </a:rPr>
              <a:t>S3</a:t>
            </a:r>
            <a:r>
              <a:rPr lang="en" sz="1800" dirty="0">
                <a:solidFill>
                  <a:schemeClr val="dk2"/>
                </a:solidFill>
              </a:rPr>
              <a:t> and check </a:t>
            </a:r>
            <a:r>
              <a:rPr lang="en" sz="1800" b="1" dirty="0">
                <a:solidFill>
                  <a:schemeClr val="accent1"/>
                </a:solidFill>
              </a:rPr>
              <a:t>AmazonS3FullAccess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Next: Tags</a:t>
            </a:r>
            <a:endParaRPr sz="1800" b="1"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Next: Review</a:t>
            </a:r>
            <a:endParaRPr sz="1800" b="1"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Give a name to the role: </a:t>
            </a:r>
            <a:r>
              <a:rPr lang="en" sz="1800" b="1" dirty="0">
                <a:solidFill>
                  <a:schemeClr val="accent1"/>
                </a:solidFill>
              </a:rPr>
              <a:t>ec2S3access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Role description: </a:t>
            </a:r>
            <a:r>
              <a:rPr lang="en" sz="1800" b="1" dirty="0">
                <a:solidFill>
                  <a:schemeClr val="accent1"/>
                </a:solidFill>
              </a:rPr>
              <a:t>Allow EC2 instances to call S3 services on your behalf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</a:t>
            </a:r>
            <a:r>
              <a:rPr lang="en" sz="1800" b="1" dirty="0">
                <a:solidFill>
                  <a:schemeClr val="accent2"/>
                </a:solidFill>
              </a:rPr>
              <a:t> Create role</a:t>
            </a:r>
            <a:endParaRPr sz="1800" b="1" dirty="0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You can</a:t>
            </a:r>
            <a:r>
              <a:rPr lang="en" sz="1800" b="1" dirty="0">
                <a:solidFill>
                  <a:schemeClr val="dk2"/>
                </a:solidFill>
              </a:rPr>
              <a:t> see the new role created in the IAM Dashboard</a:t>
            </a:r>
            <a:endParaRPr sz="1800" b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1171" name="Google Shape;1171;p80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172" name="Google Shape;1172;p80"/>
          <p:cNvSpPr txBox="1">
            <a:spLocks noGrp="1"/>
          </p:cNvSpPr>
          <p:nvPr>
            <p:ph type="body" idx="4294967295"/>
          </p:nvPr>
        </p:nvSpPr>
        <p:spPr>
          <a:xfrm>
            <a:off x="800101" y="890588"/>
            <a:ext cx="8012429" cy="3995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rgbClr val="FF9900"/>
                </a:solidFill>
              </a:rPr>
              <a:t>Attach the role to an EC2 instance</a:t>
            </a:r>
            <a:endParaRPr sz="1800" b="1" u="sng" dirty="0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In the </a:t>
            </a:r>
            <a:r>
              <a:rPr lang="en" sz="1800" b="1" dirty="0">
                <a:solidFill>
                  <a:schemeClr val="accent1"/>
                </a:solidFill>
              </a:rPr>
              <a:t>EC2 Dashboard</a:t>
            </a:r>
            <a:r>
              <a:rPr lang="en" sz="1800" dirty="0">
                <a:solidFill>
                  <a:schemeClr val="dk2"/>
                </a:solidFill>
              </a:rPr>
              <a:t>, click on</a:t>
            </a:r>
            <a:r>
              <a:rPr lang="en" sz="1800" b="1" dirty="0">
                <a:solidFill>
                  <a:schemeClr val="accent1"/>
                </a:solidFill>
              </a:rPr>
              <a:t> Instances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Choose an instance (Example: </a:t>
            </a:r>
            <a:r>
              <a:rPr lang="en" sz="1800" b="1" dirty="0">
                <a:solidFill>
                  <a:schemeClr val="accent1"/>
                </a:solidFill>
              </a:rPr>
              <a:t>firstinstance</a:t>
            </a:r>
            <a:r>
              <a:rPr lang="en" sz="1800" dirty="0">
                <a:solidFill>
                  <a:schemeClr val="dk2"/>
                </a:solidFill>
              </a:rPr>
              <a:t>)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2"/>
                </a:solidFill>
              </a:rPr>
              <a:t>Actions</a:t>
            </a:r>
            <a:r>
              <a:rPr lang="en" sz="1800" dirty="0">
                <a:solidFill>
                  <a:schemeClr val="dk2"/>
                </a:solidFill>
              </a:rPr>
              <a:t>, go to </a:t>
            </a:r>
            <a:r>
              <a:rPr lang="en" sz="1800" b="1" dirty="0">
                <a:solidFill>
                  <a:schemeClr val="accent1"/>
                </a:solidFill>
              </a:rPr>
              <a:t>Settings 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Attach/Replace IAM Role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Choose the IAM role that we created (</a:t>
            </a:r>
            <a:r>
              <a:rPr lang="en" sz="1800" b="1" dirty="0">
                <a:solidFill>
                  <a:schemeClr val="accent1"/>
                </a:solidFill>
              </a:rPr>
              <a:t>ec2s3access</a:t>
            </a:r>
            <a:r>
              <a:rPr lang="en" sz="1800" dirty="0">
                <a:solidFill>
                  <a:schemeClr val="dk2"/>
                </a:solidFill>
              </a:rPr>
              <a:t>)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800"/>
              <a:buChar char="◇"/>
            </a:pPr>
            <a:r>
              <a:rPr lang="en" sz="1800" dirty="0">
                <a:solidFill>
                  <a:schemeClr val="dk2"/>
                </a:solidFill>
              </a:rPr>
              <a:t>Click on </a:t>
            </a:r>
            <a:r>
              <a:rPr lang="en" sz="1800" b="1" dirty="0">
                <a:solidFill>
                  <a:schemeClr val="accent1"/>
                </a:solidFill>
              </a:rPr>
              <a:t>Apply</a:t>
            </a:r>
            <a:endParaRPr sz="1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178" name="Google Shape;1178;p81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Management</a:t>
            </a:r>
            <a:endParaRPr/>
          </a:p>
        </p:txBody>
      </p:sp>
      <p:sp>
        <p:nvSpPr>
          <p:cNvPr id="1179" name="Google Shape;1179;p81"/>
          <p:cNvSpPr txBox="1">
            <a:spLocks noGrp="1"/>
          </p:cNvSpPr>
          <p:nvPr>
            <p:ph type="body" idx="4294967295"/>
          </p:nvPr>
        </p:nvSpPr>
        <p:spPr>
          <a:xfrm>
            <a:off x="1843088" y="982663"/>
            <a:ext cx="7300912" cy="2865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FF9900"/>
                </a:solidFill>
              </a:rPr>
              <a:t>Attach the role to an EC2 instance</a:t>
            </a:r>
            <a:endParaRPr sz="1800" b="1" u="sng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Now, every process in the instance</a:t>
            </a:r>
            <a:r>
              <a:rPr lang="en" sz="1800" b="1">
                <a:solidFill>
                  <a:schemeClr val="accent2"/>
                </a:solidFill>
              </a:rPr>
              <a:t> firstinstance</a:t>
            </a:r>
            <a:r>
              <a:rPr lang="en" sz="1800">
                <a:solidFill>
                  <a:schemeClr val="dk2"/>
                </a:solidFill>
              </a:rPr>
              <a:t> that needs to access the </a:t>
            </a:r>
            <a:r>
              <a:rPr lang="en" sz="1800" b="1">
                <a:solidFill>
                  <a:schemeClr val="accent1"/>
                </a:solidFill>
              </a:rPr>
              <a:t>S3 bucket</a:t>
            </a:r>
            <a:r>
              <a:rPr lang="en" sz="1800">
                <a:solidFill>
                  <a:schemeClr val="dk2"/>
                </a:solidFill>
              </a:rPr>
              <a:t> will </a:t>
            </a:r>
            <a:r>
              <a:rPr lang="en" sz="1800" b="1">
                <a:solidFill>
                  <a:schemeClr val="accent6"/>
                </a:solidFill>
              </a:rPr>
              <a:t>run successfully</a:t>
            </a:r>
            <a:endParaRPr sz="1800" b="1">
              <a:solidFill>
                <a:schemeClr val="accent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Any </a:t>
            </a:r>
            <a:r>
              <a:rPr lang="en" sz="1800" b="1">
                <a:solidFill>
                  <a:schemeClr val="dk2"/>
                </a:solidFill>
              </a:rPr>
              <a:t>process from another instance</a:t>
            </a:r>
            <a:r>
              <a:rPr lang="en" sz="1800">
                <a:solidFill>
                  <a:schemeClr val="dk2"/>
                </a:solidFill>
              </a:rPr>
              <a:t> (That does not have this role) trying to access the </a:t>
            </a:r>
            <a:r>
              <a:rPr lang="en" sz="1800" b="1">
                <a:solidFill>
                  <a:schemeClr val="accent1"/>
                </a:solidFill>
              </a:rPr>
              <a:t>S3 bucket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 b="1">
                <a:solidFill>
                  <a:srgbClr val="FF0000"/>
                </a:solidFill>
              </a:rPr>
              <a:t>will fail</a:t>
            </a:r>
            <a:endParaRPr sz="18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 u="sng">
                <a:solidFill>
                  <a:srgbClr val="FF9900"/>
                </a:solidFill>
              </a:rPr>
              <a:t>NB:</a:t>
            </a:r>
            <a:r>
              <a:rPr lang="en" sz="1800">
                <a:solidFill>
                  <a:schemeClr val="dk2"/>
                </a:solidFill>
              </a:rPr>
              <a:t> while launching an instance, you can choose an IAM role at step 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82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9" name="Google Shape;1199;p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1186" name="Google Shape;1186;p82"/>
          <p:cNvSpPr txBox="1">
            <a:spLocks noGrp="1"/>
          </p:cNvSpPr>
          <p:nvPr>
            <p:ph type="ctrTitle" idx="4294967295"/>
          </p:nvPr>
        </p:nvSpPr>
        <p:spPr>
          <a:xfrm>
            <a:off x="4152900" y="952500"/>
            <a:ext cx="4991100" cy="1565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Security groups</a:t>
            </a:r>
            <a:endParaRPr sz="6000"/>
          </a:p>
        </p:txBody>
      </p:sp>
      <p:sp>
        <p:nvSpPr>
          <p:cNvPr id="1187" name="Google Shape;1187;p82"/>
          <p:cNvSpPr txBox="1">
            <a:spLocks noGrp="1"/>
          </p:cNvSpPr>
          <p:nvPr>
            <p:ph type="subTitle" idx="4294967295"/>
          </p:nvPr>
        </p:nvSpPr>
        <p:spPr>
          <a:xfrm>
            <a:off x="4484688" y="2797175"/>
            <a:ext cx="4659312" cy="785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How to create a security group?</a:t>
            </a:r>
            <a:endParaRPr sz="2400"/>
          </a:p>
        </p:txBody>
      </p:sp>
      <p:grpSp>
        <p:nvGrpSpPr>
          <p:cNvPr id="1188" name="Google Shape;1188;p82"/>
          <p:cNvGrpSpPr/>
          <p:nvPr/>
        </p:nvGrpSpPr>
        <p:grpSpPr>
          <a:xfrm>
            <a:off x="1885570" y="952450"/>
            <a:ext cx="1032405" cy="1032468"/>
            <a:chOff x="6654650" y="3665275"/>
            <a:chExt cx="409100" cy="409125"/>
          </a:xfrm>
        </p:grpSpPr>
        <p:sp>
          <p:nvSpPr>
            <p:cNvPr id="1189" name="Google Shape;1189;p82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82"/>
          <p:cNvGrpSpPr/>
          <p:nvPr/>
        </p:nvGrpSpPr>
        <p:grpSpPr>
          <a:xfrm rot="-731899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1192" name="Google Shape;1192;p82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2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2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2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82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82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82"/>
          <p:cNvSpPr/>
          <p:nvPr/>
        </p:nvSpPr>
        <p:spPr>
          <a:xfrm rot="2327012">
            <a:off x="2870273" y="1771645"/>
            <a:ext cx="183443" cy="1751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204" name="Google Shape;1204;p83"/>
          <p:cNvSpPr txBox="1">
            <a:spLocks noGrp="1"/>
          </p:cNvSpPr>
          <p:nvPr>
            <p:ph type="title" idx="4294967295"/>
          </p:nvPr>
        </p:nvSpPr>
        <p:spPr>
          <a:xfrm>
            <a:off x="3476625" y="246063"/>
            <a:ext cx="5667375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groups</a:t>
            </a:r>
            <a:endParaRPr/>
          </a:p>
        </p:txBody>
      </p:sp>
      <p:sp>
        <p:nvSpPr>
          <p:cNvPr id="1205" name="Google Shape;1205;p83"/>
          <p:cNvSpPr txBox="1">
            <a:spLocks noGrp="1"/>
          </p:cNvSpPr>
          <p:nvPr>
            <p:ph type="body" idx="4294967295"/>
          </p:nvPr>
        </p:nvSpPr>
        <p:spPr>
          <a:xfrm>
            <a:off x="1843088" y="982663"/>
            <a:ext cx="7300912" cy="373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FF9900"/>
                </a:solidFill>
              </a:rPr>
              <a:t>Creating a Security group</a:t>
            </a:r>
            <a:endParaRPr sz="1800" b="1" u="sng">
              <a:solidFill>
                <a:srgbClr val="FF99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Open the </a:t>
            </a:r>
            <a:r>
              <a:rPr lang="en" sz="1800" b="1">
                <a:solidFill>
                  <a:schemeClr val="accent1"/>
                </a:solidFill>
              </a:rPr>
              <a:t>EC2 dashboard</a:t>
            </a:r>
            <a:endParaRPr sz="1800" b="1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Click on </a:t>
            </a:r>
            <a:r>
              <a:rPr lang="en" sz="1800" b="1">
                <a:solidFill>
                  <a:schemeClr val="accent1"/>
                </a:solidFill>
              </a:rPr>
              <a:t>Security groups</a:t>
            </a:r>
            <a:r>
              <a:rPr lang="en" sz="1800">
                <a:solidFill>
                  <a:schemeClr val="dk2"/>
                </a:solidFill>
              </a:rPr>
              <a:t> in </a:t>
            </a:r>
            <a:r>
              <a:rPr lang="en" sz="1800" b="1">
                <a:solidFill>
                  <a:schemeClr val="accent2"/>
                </a:solidFill>
              </a:rPr>
              <a:t>Resources</a:t>
            </a:r>
            <a:endParaRPr sz="1800" b="1">
              <a:solidFill>
                <a:schemeClr val="accent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◇"/>
            </a:pPr>
            <a:r>
              <a:rPr lang="en" sz="1800">
                <a:solidFill>
                  <a:schemeClr val="dk2"/>
                </a:solidFill>
              </a:rPr>
              <a:t>Click on </a:t>
            </a:r>
            <a:r>
              <a:rPr lang="en" sz="1800" b="1">
                <a:solidFill>
                  <a:schemeClr val="accent1"/>
                </a:solidFill>
              </a:rPr>
              <a:t>Create a security group</a:t>
            </a:r>
            <a:endParaRPr sz="18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rgbClr val="FF9900"/>
                </a:solidFill>
              </a:rPr>
              <a:t>NB:</a:t>
            </a:r>
            <a:r>
              <a:rPr lang="en" sz="1800">
                <a:solidFill>
                  <a:schemeClr val="dk2"/>
                </a:solidFill>
              </a:rPr>
              <a:t> This is like </a:t>
            </a:r>
            <a:r>
              <a:rPr lang="en" sz="1800" b="1">
                <a:solidFill>
                  <a:schemeClr val="dk2"/>
                </a:solidFill>
              </a:rPr>
              <a:t>opening a port on a server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b="1" u="sng">
                <a:solidFill>
                  <a:srgbClr val="FF9900"/>
                </a:solidFill>
              </a:rPr>
              <a:t>Note:</a:t>
            </a:r>
            <a:r>
              <a:rPr lang="en" sz="1800" b="1">
                <a:solidFill>
                  <a:srgbClr val="FF9900"/>
                </a:solidFill>
              </a:rPr>
              <a:t> Always Terminate the Instances that you don’t need in aws to avoid charges! (Terminate the secondserver instance)</a:t>
            </a:r>
            <a:endParaRPr sz="18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body" idx="4294967295"/>
          </p:nvPr>
        </p:nvSpPr>
        <p:spPr>
          <a:xfrm>
            <a:off x="914400" y="-91079"/>
            <a:ext cx="7544270" cy="1159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All companies app or websites follow this simple Principle </a:t>
            </a:r>
            <a:endParaRPr sz="2600" b="1" dirty="0">
              <a:solidFill>
                <a:schemeClr val="accen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712" name="Google Shape;712;p27"/>
          <p:cNvSpPr/>
          <p:nvPr/>
        </p:nvSpPr>
        <p:spPr>
          <a:xfrm>
            <a:off x="2722075" y="1437300"/>
            <a:ext cx="897600" cy="1684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</a:t>
            </a:r>
            <a:endParaRPr/>
          </a:p>
        </p:txBody>
      </p:sp>
      <p:sp>
        <p:nvSpPr>
          <p:cNvPr id="713" name="Google Shape;713;p27"/>
          <p:cNvSpPr/>
          <p:nvPr/>
        </p:nvSpPr>
        <p:spPr>
          <a:xfrm>
            <a:off x="340550" y="1699500"/>
            <a:ext cx="1664064" cy="1159812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>
            <a:off x="4890425" y="1396950"/>
            <a:ext cx="1361400" cy="56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server 1</a:t>
            </a:r>
            <a:endParaRPr dirty="0"/>
          </a:p>
        </p:txBody>
      </p:sp>
      <p:sp>
        <p:nvSpPr>
          <p:cNvPr id="715" name="Google Shape;715;p27"/>
          <p:cNvSpPr/>
          <p:nvPr/>
        </p:nvSpPr>
        <p:spPr>
          <a:xfrm>
            <a:off x="4890425" y="2556600"/>
            <a:ext cx="1361400" cy="564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server 2</a:t>
            </a:r>
            <a:endParaRPr dirty="0"/>
          </a:p>
        </p:txBody>
      </p:sp>
      <p:sp>
        <p:nvSpPr>
          <p:cNvPr id="716" name="Google Shape;716;p27"/>
          <p:cNvSpPr/>
          <p:nvPr/>
        </p:nvSpPr>
        <p:spPr>
          <a:xfrm>
            <a:off x="7391550" y="1129750"/>
            <a:ext cx="988375" cy="1099275"/>
          </a:xfrm>
          <a:prstGeom prst="flowChartMagneticDisk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server</a:t>
            </a:r>
            <a:endParaRPr/>
          </a:p>
        </p:txBody>
      </p:sp>
      <p:sp>
        <p:nvSpPr>
          <p:cNvPr id="717" name="Google Shape;717;p27"/>
          <p:cNvSpPr/>
          <p:nvPr/>
        </p:nvSpPr>
        <p:spPr>
          <a:xfrm>
            <a:off x="7391550" y="2329763"/>
            <a:ext cx="988375" cy="1099275"/>
          </a:xfrm>
          <a:prstGeom prst="flowChartMagneticDisk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server</a:t>
            </a:r>
            <a:endParaRPr/>
          </a:p>
        </p:txBody>
      </p:sp>
      <p:cxnSp>
        <p:nvCxnSpPr>
          <p:cNvPr id="718" name="Google Shape;718;p27"/>
          <p:cNvCxnSpPr>
            <a:stCxn id="713" idx="0"/>
            <a:endCxn id="712" idx="1"/>
          </p:cNvCxnSpPr>
          <p:nvPr/>
        </p:nvCxnSpPr>
        <p:spPr>
          <a:xfrm>
            <a:off x="2003227" y="2279406"/>
            <a:ext cx="718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9" name="Google Shape;719;p27"/>
          <p:cNvCxnSpPr>
            <a:cxnSpLocks/>
          </p:cNvCxnSpPr>
          <p:nvPr/>
        </p:nvCxnSpPr>
        <p:spPr>
          <a:xfrm rot="10800000" flipH="1">
            <a:off x="3619627" y="1729763"/>
            <a:ext cx="1270800" cy="600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" name="Google Shape;720;p27"/>
          <p:cNvCxnSpPr>
            <a:stCxn id="712" idx="3"/>
            <a:endCxn id="715" idx="1"/>
          </p:cNvCxnSpPr>
          <p:nvPr/>
        </p:nvCxnSpPr>
        <p:spPr>
          <a:xfrm>
            <a:off x="3619675" y="2279400"/>
            <a:ext cx="1270800" cy="559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1" name="Google Shape;721;p27"/>
          <p:cNvCxnSpPr>
            <a:stCxn id="714" idx="3"/>
            <a:endCxn id="716" idx="2"/>
          </p:cNvCxnSpPr>
          <p:nvPr/>
        </p:nvCxnSpPr>
        <p:spPr>
          <a:xfrm>
            <a:off x="6251825" y="1679400"/>
            <a:ext cx="1139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22" name="Google Shape;722;p27"/>
          <p:cNvCxnSpPr>
            <a:stCxn id="715" idx="3"/>
            <a:endCxn id="717" idx="2"/>
          </p:cNvCxnSpPr>
          <p:nvPr/>
        </p:nvCxnSpPr>
        <p:spPr>
          <a:xfrm>
            <a:off x="6251825" y="2839050"/>
            <a:ext cx="1139700" cy="4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23" name="Google Shape;723;p27"/>
          <p:cNvSpPr/>
          <p:nvPr/>
        </p:nvSpPr>
        <p:spPr>
          <a:xfrm>
            <a:off x="5085150" y="3419625"/>
            <a:ext cx="1032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7"/>
          <p:cNvSpPr/>
          <p:nvPr/>
        </p:nvSpPr>
        <p:spPr>
          <a:xfrm>
            <a:off x="5355675" y="3419625"/>
            <a:ext cx="1032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7"/>
          <p:cNvSpPr/>
          <p:nvPr/>
        </p:nvSpPr>
        <p:spPr>
          <a:xfrm>
            <a:off x="5626200" y="3419625"/>
            <a:ext cx="1032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7"/>
          <p:cNvSpPr/>
          <p:nvPr/>
        </p:nvSpPr>
        <p:spPr>
          <a:xfrm>
            <a:off x="7526313" y="3530763"/>
            <a:ext cx="1152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7"/>
          <p:cNvSpPr/>
          <p:nvPr/>
        </p:nvSpPr>
        <p:spPr>
          <a:xfrm>
            <a:off x="7828142" y="3530763"/>
            <a:ext cx="1152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7"/>
          <p:cNvSpPr/>
          <p:nvPr/>
        </p:nvSpPr>
        <p:spPr>
          <a:xfrm>
            <a:off x="8129971" y="3530763"/>
            <a:ext cx="115200" cy="91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10" name="Google Shape;710;p27"/>
          <p:cNvSpPr txBox="1">
            <a:spLocks noGrp="1"/>
          </p:cNvSpPr>
          <p:nvPr>
            <p:ph type="body" idx="4294967295"/>
          </p:nvPr>
        </p:nvSpPr>
        <p:spPr>
          <a:xfrm>
            <a:off x="1703070" y="0"/>
            <a:ext cx="6057900" cy="891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rPr>
              <a:t>All companies app or websites follow this simple Principle </a:t>
            </a:r>
            <a:endParaRPr sz="2600" b="1" dirty="0">
              <a:solidFill>
                <a:schemeClr val="accent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514613-8234-4284-9342-40A050F6A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1" y="1119188"/>
            <a:ext cx="8131717" cy="356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5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33" name="Google Shape;733;p28"/>
          <p:cNvSpPr txBox="1">
            <a:spLocks noGrp="1"/>
          </p:cNvSpPr>
          <p:nvPr>
            <p:ph type="title" idx="4294967295"/>
          </p:nvPr>
        </p:nvSpPr>
        <p:spPr>
          <a:xfrm>
            <a:off x="2686051" y="247015"/>
            <a:ext cx="2514600" cy="644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34" name="Google Shape;734;p28"/>
          <p:cNvSpPr txBox="1">
            <a:spLocks noGrp="1"/>
          </p:cNvSpPr>
          <p:nvPr>
            <p:ph type="body" idx="4294967295"/>
          </p:nvPr>
        </p:nvSpPr>
        <p:spPr>
          <a:xfrm>
            <a:off x="811683" y="1147366"/>
            <a:ext cx="7646987" cy="3402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◇"/>
            </a:pPr>
            <a:r>
              <a:rPr lang="en" sz="1800" dirty="0"/>
              <a:t>Today, cloud services providers like </a:t>
            </a:r>
            <a:r>
              <a:rPr lang="en" sz="1800" b="1" dirty="0">
                <a:solidFill>
                  <a:schemeClr val="accent1"/>
                </a:solidFill>
              </a:rPr>
              <a:t>aws</a:t>
            </a:r>
            <a:r>
              <a:rPr lang="en" sz="1800" dirty="0"/>
              <a:t> enables you to </a:t>
            </a:r>
            <a:r>
              <a:rPr lang="en" sz="1800" b="1" dirty="0">
                <a:solidFill>
                  <a:schemeClr val="accent1"/>
                </a:solidFill>
              </a:rPr>
              <a:t>create a virtual datacenter (datacenter in the cloud)</a:t>
            </a:r>
            <a:endParaRPr sz="1800" b="1" dirty="0">
              <a:solidFill>
                <a:schemeClr val="accen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◇"/>
            </a:pPr>
            <a:r>
              <a:rPr lang="en" sz="1800" b="1" u="sng" dirty="0">
                <a:solidFill>
                  <a:srgbClr val="FF9900"/>
                </a:solidFill>
              </a:rPr>
              <a:t>Example: </a:t>
            </a:r>
            <a:endParaRPr sz="1800" b="1" u="sng" dirty="0">
              <a:solidFill>
                <a:srgbClr val="FF99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To create a </a:t>
            </a:r>
            <a:r>
              <a:rPr lang="en" sz="1800" b="1" dirty="0">
                <a:solidFill>
                  <a:schemeClr val="accent1"/>
                </a:solidFill>
              </a:rPr>
              <a:t>database</a:t>
            </a:r>
            <a:r>
              <a:rPr lang="en" sz="1800" dirty="0"/>
              <a:t> you can use the </a:t>
            </a:r>
            <a:r>
              <a:rPr lang="en" sz="1800" b="1" dirty="0">
                <a:solidFill>
                  <a:srgbClr val="FF9900"/>
                </a:solidFill>
              </a:rPr>
              <a:t>RDS service</a:t>
            </a:r>
            <a:r>
              <a:rPr lang="en" sz="1800" dirty="0"/>
              <a:t> in aws.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￭"/>
            </a:pPr>
            <a:r>
              <a:rPr lang="en" sz="1800" dirty="0"/>
              <a:t>To create a </a:t>
            </a:r>
            <a:r>
              <a:rPr lang="en" sz="1800" b="1" dirty="0">
                <a:solidFill>
                  <a:schemeClr val="accent1"/>
                </a:solidFill>
              </a:rPr>
              <a:t>load balancer</a:t>
            </a:r>
            <a:r>
              <a:rPr lang="en" sz="1800" dirty="0"/>
              <a:t>, you use the </a:t>
            </a:r>
            <a:r>
              <a:rPr lang="en" sz="1800" b="1" dirty="0">
                <a:solidFill>
                  <a:srgbClr val="FF9900"/>
                </a:solidFill>
              </a:rPr>
              <a:t>Elastic Load balancer</a:t>
            </a:r>
            <a:r>
              <a:rPr lang="en" sz="1800" b="1" dirty="0">
                <a:solidFill>
                  <a:schemeClr val="accent1"/>
                </a:solidFill>
              </a:rPr>
              <a:t> </a:t>
            </a:r>
            <a:r>
              <a:rPr lang="en" sz="1800" dirty="0"/>
              <a:t>service.</a:t>
            </a:r>
            <a:endParaRPr sz="1800" dirty="0"/>
          </a:p>
          <a:p>
            <a:pPr marL="914400" lvl="1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￭"/>
            </a:pPr>
            <a:r>
              <a:rPr lang="en" sz="1800" dirty="0"/>
              <a:t>To create a </a:t>
            </a:r>
            <a:r>
              <a:rPr lang="en" sz="1800" b="1" dirty="0">
                <a:solidFill>
                  <a:schemeClr val="accent1"/>
                </a:solidFill>
              </a:rPr>
              <a:t>server</a:t>
            </a:r>
            <a:r>
              <a:rPr lang="en" sz="1800" dirty="0"/>
              <a:t>, you use the </a:t>
            </a:r>
            <a:r>
              <a:rPr lang="en" sz="1800" b="1" dirty="0">
                <a:solidFill>
                  <a:srgbClr val="FF9900"/>
                </a:solidFill>
              </a:rPr>
              <a:t>EC2</a:t>
            </a:r>
            <a:r>
              <a:rPr lang="en" sz="1800" dirty="0"/>
              <a:t> service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2756</Words>
  <Application>Microsoft Office PowerPoint</Application>
  <PresentationFormat>On-screen Show (16:9)</PresentationFormat>
  <Paragraphs>430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Lexend Deca</vt:lpstr>
      <vt:lpstr>Muli</vt:lpstr>
      <vt:lpstr>Tw Cen MT</vt:lpstr>
      <vt:lpstr>Nixie One</vt:lpstr>
      <vt:lpstr>Helvetica Neue</vt:lpstr>
      <vt:lpstr>Arial</vt:lpstr>
      <vt:lpstr>Wingdings</vt:lpstr>
      <vt:lpstr>Droplet</vt:lpstr>
      <vt:lpstr>AWS Part 2</vt:lpstr>
      <vt:lpstr>PowerPoint Presentation</vt:lpstr>
      <vt:lpstr>PowerPoint Presentation</vt:lpstr>
      <vt:lpstr>Table of content</vt:lpstr>
      <vt:lpstr>Introduction</vt:lpstr>
      <vt:lpstr>Introduction</vt:lpstr>
      <vt:lpstr>PowerPoint Presentation</vt:lpstr>
      <vt:lpstr>PowerPoint Presentation</vt:lpstr>
      <vt:lpstr>Introduction</vt:lpstr>
      <vt:lpstr>Introduction</vt:lpstr>
      <vt:lpstr>Security in the cloud</vt:lpstr>
      <vt:lpstr>Introduction</vt:lpstr>
      <vt:lpstr>Introduction</vt:lpstr>
      <vt:lpstr>Introduction</vt:lpstr>
      <vt:lpstr>PowerPoint Presentation</vt:lpstr>
      <vt:lpstr>Exploring the AWS console</vt:lpstr>
      <vt:lpstr>AWS console</vt:lpstr>
      <vt:lpstr>AWS console</vt:lpstr>
      <vt:lpstr>AWS console</vt:lpstr>
      <vt:lpstr>AWS console</vt:lpstr>
      <vt:lpstr>The VPC</vt:lpstr>
      <vt:lpstr>PowerPoint Presentation</vt:lpstr>
      <vt:lpstr>The VPC</vt:lpstr>
      <vt:lpstr>The VPC</vt:lpstr>
      <vt:lpstr>The VPC</vt:lpstr>
      <vt:lpstr>Availability Zone</vt:lpstr>
      <vt:lpstr>The VPC</vt:lpstr>
      <vt:lpstr>The VPC</vt:lpstr>
      <vt:lpstr>The VPC</vt:lpstr>
      <vt:lpstr>The VPC</vt:lpstr>
      <vt:lpstr>The VPC</vt:lpstr>
      <vt:lpstr>The VPC</vt:lpstr>
      <vt:lpstr>The VPC</vt:lpstr>
      <vt:lpstr>The VPC</vt:lpstr>
      <vt:lpstr>The VPC</vt:lpstr>
      <vt:lpstr>The VPC</vt:lpstr>
      <vt:lpstr>Creating servers in a VPC</vt:lpstr>
      <vt:lpstr>Servers in a VPC</vt:lpstr>
      <vt:lpstr>Servers in a VPC</vt:lpstr>
      <vt:lpstr>Servers in a VPC</vt:lpstr>
      <vt:lpstr>Servers in a VPC</vt:lpstr>
      <vt:lpstr>Servers in a VPC</vt:lpstr>
      <vt:lpstr>Access management in AWS</vt:lpstr>
      <vt:lpstr>Access Management</vt:lpstr>
      <vt:lpstr>Access Management</vt:lpstr>
      <vt:lpstr>Access Management</vt:lpstr>
      <vt:lpstr>Access Management</vt:lpstr>
      <vt:lpstr>Access Management</vt:lpstr>
      <vt:lpstr>Creating a Group</vt:lpstr>
      <vt:lpstr>Access Management</vt:lpstr>
      <vt:lpstr>Access Management</vt:lpstr>
      <vt:lpstr>Access Management</vt:lpstr>
      <vt:lpstr>Access Management</vt:lpstr>
      <vt:lpstr>Access Management</vt:lpstr>
      <vt:lpstr>Access Management</vt:lpstr>
      <vt:lpstr>Access Management</vt:lpstr>
      <vt:lpstr>Roles in IAM</vt:lpstr>
      <vt:lpstr>PowerPoint Presentation</vt:lpstr>
      <vt:lpstr>Access Management</vt:lpstr>
      <vt:lpstr>Access Management</vt:lpstr>
      <vt:lpstr>Access Management</vt:lpstr>
      <vt:lpstr>Access Management</vt:lpstr>
      <vt:lpstr>Access Management</vt:lpstr>
      <vt:lpstr>Security groups</vt:lpstr>
      <vt:lpstr>Security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Part 2</dc:title>
  <dc:creator>josh wahome</dc:creator>
  <cp:lastModifiedBy>josh wahome</cp:lastModifiedBy>
  <cp:revision>1</cp:revision>
  <dcterms:modified xsi:type="dcterms:W3CDTF">2022-01-24T19:05:03Z</dcterms:modified>
</cp:coreProperties>
</file>