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3/19/2022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3/19/2022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b="1" dirty="0"/>
              <a:t>A DEVOPS APLICATION MIGRATION PLAN FOR TWINS BID WEBSITE.</a:t>
            </a:r>
            <a:br>
              <a:rPr lang="en-US" sz="2800" dirty="0"/>
            </a:br>
            <a:endParaRPr lang="en-US" sz="2800" dirty="0"/>
          </a:p>
        </p:txBody>
      </p:sp>
      <p:sp>
        <p:nvSpPr>
          <p:cNvPr id="3" name="Subtitle 2"/>
          <p:cNvSpPr>
            <a:spLocks noGrp="1"/>
          </p:cNvSpPr>
          <p:nvPr>
            <p:ph type="subTitle" idx="1"/>
          </p:nvPr>
        </p:nvSpPr>
        <p:spPr/>
        <p:txBody>
          <a:bodyPr/>
          <a:lstStyle/>
          <a:p>
            <a:r>
              <a:rPr lang="en-US" b="1" dirty="0"/>
              <a:t>A go-to AWS migration checklist for </a:t>
            </a:r>
            <a:r>
              <a:rPr lang="en-US" b="1" dirty="0" err="1"/>
              <a:t>DevOps</a:t>
            </a:r>
            <a:r>
              <a:rPr lang="en-US" b="1" dirty="0"/>
              <a:t>-ready enterprises</a:t>
            </a:r>
            <a:endParaRPr lang="en-US" dirty="0"/>
          </a:p>
          <a:p>
            <a:endParaRPr lang="en-US" dirty="0"/>
          </a:p>
        </p:txBody>
      </p:sp>
    </p:spTree>
    <p:extLst>
      <p:ext uri="{BB962C8B-B14F-4D97-AF65-F5344CB8AC3E}">
        <p14:creationId xmlns:p14="http://schemas.microsoft.com/office/powerpoint/2010/main" val="1042403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4. Operations and support </a:t>
            </a:r>
            <a:r>
              <a:rPr lang="en-US" b="1" dirty="0" err="1"/>
              <a:t>Cont</a:t>
            </a:r>
            <a:r>
              <a:rPr lang="en-US" b="1" dirty="0"/>
              <a:t>….</a:t>
            </a:r>
            <a:br>
              <a:rPr lang="en-US" dirty="0"/>
            </a:b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fontScale="92500" lnSpcReduction="20000"/>
          </a:bodyPr>
          <a:lstStyle/>
          <a:p>
            <a:pPr lvl="0"/>
            <a:r>
              <a:rPr lang="en-US" dirty="0">
                <a:solidFill>
                  <a:schemeClr val="bg2">
                    <a:lumMod val="40000"/>
                    <a:lumOff val="60000"/>
                  </a:schemeClr>
                </a:solidFill>
              </a:rPr>
              <a:t>Document and practice incident response procedures.</a:t>
            </a:r>
          </a:p>
          <a:p>
            <a:pPr>
              <a:buFont typeface="Wingdings" panose="05000000000000000000" pitchFamily="2" charset="2"/>
              <a:buChar char="v"/>
            </a:pPr>
            <a:r>
              <a:rPr lang="en-US" dirty="0"/>
              <a:t>Cloud management differs greatly from on-premises tasks, where administrators control the servers and can even physically troubleshoot them. Make use of on-demand resources as a landing place to instantly roll back any problematic updates.</a:t>
            </a:r>
          </a:p>
          <a:p>
            <a:pPr lvl="0"/>
            <a:r>
              <a:rPr lang="en-US" dirty="0">
                <a:solidFill>
                  <a:schemeClr val="bg2">
                    <a:lumMod val="40000"/>
                    <a:lumOff val="60000"/>
                  </a:schemeClr>
                </a:solidFill>
              </a:rPr>
              <a:t>Revisit application backup and disaster recovery procedures</a:t>
            </a:r>
          </a:p>
          <a:p>
            <a:pPr>
              <a:buFont typeface="Wingdings" panose="05000000000000000000" pitchFamily="2" charset="2"/>
              <a:buChar char="v"/>
            </a:pPr>
            <a:r>
              <a:rPr lang="en-US" dirty="0"/>
              <a:t>Either put the disaster recovery site in another AWS Region or Availability Zone or ensure the app can fail over to on-premises servers.</a:t>
            </a:r>
          </a:p>
          <a:p>
            <a:pPr lvl="0"/>
            <a:r>
              <a:rPr lang="en-US" dirty="0">
                <a:solidFill>
                  <a:schemeClr val="bg2">
                    <a:lumMod val="40000"/>
                    <a:lumOff val="60000"/>
                  </a:schemeClr>
                </a:solidFill>
              </a:rPr>
              <a:t>Curb sprawl.</a:t>
            </a:r>
          </a:p>
          <a:p>
            <a:pPr>
              <a:buFont typeface="Wingdings" panose="05000000000000000000" pitchFamily="2" charset="2"/>
              <a:buChar char="v"/>
            </a:pPr>
            <a:r>
              <a:rPr lang="en-US" dirty="0"/>
              <a:t>Provisioning on AWS is easier than on-premises, so track deployment size and scaling limits periodically post-migration. Adjust as necessary to meet demand and stay on budget. AWS' automatic resource scaling can mask app performance issues, so examine bills for unexpected usage.</a:t>
            </a:r>
          </a:p>
          <a:p>
            <a:pPr marL="0" lvl="0" indent="0">
              <a:buNone/>
            </a:pPr>
            <a:endParaRPr lang="en-US" dirty="0"/>
          </a:p>
          <a:p>
            <a:endParaRPr lang="en-US" dirty="0"/>
          </a:p>
        </p:txBody>
      </p:sp>
    </p:spTree>
    <p:extLst>
      <p:ext uri="{BB962C8B-B14F-4D97-AF65-F5344CB8AC3E}">
        <p14:creationId xmlns:p14="http://schemas.microsoft.com/office/powerpoint/2010/main" val="26694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5. Project management and cost</a:t>
            </a:r>
            <a:br>
              <a:rPr lang="en-US" dirty="0"/>
            </a:br>
            <a:br>
              <a:rPr lang="en-US" dirty="0"/>
            </a:b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fontScale="92500" lnSpcReduction="10000"/>
          </a:bodyPr>
          <a:lstStyle/>
          <a:p>
            <a:pPr lvl="0"/>
            <a:r>
              <a:rPr lang="en-US" dirty="0">
                <a:solidFill>
                  <a:schemeClr val="bg2">
                    <a:lumMod val="40000"/>
                    <a:lumOff val="60000"/>
                  </a:schemeClr>
                </a:solidFill>
              </a:rPr>
              <a:t>Define the goals and scope of the migration long-term</a:t>
            </a:r>
          </a:p>
          <a:p>
            <a:pPr>
              <a:buFont typeface="Wingdings" panose="05000000000000000000" pitchFamily="2" charset="2"/>
              <a:buChar char="v"/>
            </a:pPr>
            <a:r>
              <a:rPr lang="en-US" dirty="0"/>
              <a:t>How will the company manage AWS accounts and spending once more applications migrate? Will each department manage its own AWS deployment, or will cloud adoption come under centralized control? How will decisions made for this project propagate throughout the organization?</a:t>
            </a:r>
          </a:p>
          <a:p>
            <a:pPr lvl="0"/>
            <a:r>
              <a:rPr lang="en-US" dirty="0">
                <a:solidFill>
                  <a:schemeClr val="bg2">
                    <a:lumMod val="40000"/>
                    <a:lumOff val="60000"/>
                  </a:schemeClr>
                </a:solidFill>
              </a:rPr>
              <a:t>Build a schedule based on the migration plan</a:t>
            </a:r>
          </a:p>
          <a:p>
            <a:pPr>
              <a:buFont typeface="Wingdings" panose="05000000000000000000" pitchFamily="2" charset="2"/>
              <a:buChar char="v"/>
            </a:pPr>
            <a:r>
              <a:rPr lang="en-US" dirty="0"/>
              <a:t>Account for holidays and relevant business initiatives to create a realistic timeline.</a:t>
            </a:r>
          </a:p>
          <a:p>
            <a:pPr lvl="0"/>
            <a:r>
              <a:rPr lang="en-US" dirty="0">
                <a:solidFill>
                  <a:schemeClr val="bg2">
                    <a:lumMod val="40000"/>
                    <a:lumOff val="60000"/>
                  </a:schemeClr>
                </a:solidFill>
              </a:rPr>
              <a:t>Assess the staff's AWS skills and train accordingly</a:t>
            </a:r>
          </a:p>
          <a:p>
            <a:pPr>
              <a:buFont typeface="Wingdings" panose="05000000000000000000" pitchFamily="2" charset="2"/>
              <a:buChar char="v"/>
            </a:pPr>
            <a:r>
              <a:rPr lang="en-US" dirty="0"/>
              <a:t>Ensure skills development is specifically related to a team member's daily tasks. Capture training sessions for future use and ongoing improvement.</a:t>
            </a:r>
          </a:p>
          <a:p>
            <a:pPr marL="0" lvl="0" indent="0">
              <a:buNone/>
            </a:pPr>
            <a:endParaRPr lang="en-US" dirty="0"/>
          </a:p>
          <a:p>
            <a:endParaRPr lang="en-US" dirty="0"/>
          </a:p>
        </p:txBody>
      </p:sp>
    </p:spTree>
    <p:extLst>
      <p:ext uri="{BB962C8B-B14F-4D97-AF65-F5344CB8AC3E}">
        <p14:creationId xmlns:p14="http://schemas.microsoft.com/office/powerpoint/2010/main" val="229293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5. Project management and cost</a:t>
            </a:r>
            <a:br>
              <a:rPr lang="en-US" b="1" dirty="0"/>
            </a:br>
            <a:r>
              <a:rPr lang="en-US" b="1" dirty="0" err="1"/>
              <a:t>cont</a:t>
            </a:r>
            <a:r>
              <a:rPr lang="en-US" b="1" dirty="0"/>
              <a:t>….</a:t>
            </a:r>
            <a:br>
              <a:rPr lang="en-US" b="1" dirty="0"/>
            </a:br>
            <a:br>
              <a:rPr lang="en-US" dirty="0"/>
            </a:br>
            <a:br>
              <a:rPr lang="en-US" dirty="0"/>
            </a:b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fontScale="85000" lnSpcReduction="10000"/>
          </a:bodyPr>
          <a:lstStyle/>
          <a:p>
            <a:pPr lvl="0"/>
            <a:r>
              <a:rPr lang="en-US" dirty="0">
                <a:solidFill>
                  <a:schemeClr val="bg2">
                    <a:lumMod val="40000"/>
                    <a:lumOff val="60000"/>
                  </a:schemeClr>
                </a:solidFill>
              </a:rPr>
              <a:t>Select the right tools and services.</a:t>
            </a:r>
          </a:p>
          <a:p>
            <a:pPr>
              <a:buFont typeface="Wingdings" panose="05000000000000000000" pitchFamily="2" charset="2"/>
              <a:buChar char="v"/>
            </a:pPr>
            <a:r>
              <a:rPr lang="en-US" dirty="0"/>
              <a:t>Tools should fit the organization's requirements, and companies need to train administrators to use them. Reevaluate tools frequently as new features emerge and the vendor landscape changes. Poll users to ensure tools are working as intended and fully utilized.</a:t>
            </a:r>
          </a:p>
          <a:p>
            <a:pPr lvl="0"/>
            <a:r>
              <a:rPr lang="en-US" dirty="0">
                <a:solidFill>
                  <a:schemeClr val="bg2">
                    <a:lumMod val="40000"/>
                    <a:lumOff val="60000"/>
                  </a:schemeClr>
                </a:solidFill>
              </a:rPr>
              <a:t>Formalize organizational communication and knowledge sharing.</a:t>
            </a:r>
          </a:p>
          <a:p>
            <a:pPr>
              <a:buFont typeface="Wingdings" panose="05000000000000000000" pitchFamily="2" charset="2"/>
              <a:buChar char="v"/>
            </a:pPr>
            <a:r>
              <a:rPr lang="en-US" dirty="0"/>
              <a:t>Everyone needs to be on the same page -- application architects, developers, admins and security ops specialists, as well as application owners and business leadership. Centralize </a:t>
            </a:r>
            <a:r>
              <a:rPr lang="en-US" dirty="0" err="1"/>
              <a:t>runbook</a:t>
            </a:r>
            <a:r>
              <a:rPr lang="en-US" dirty="0"/>
              <a:t> documentation, </a:t>
            </a:r>
            <a:r>
              <a:rPr lang="en-US" dirty="0" err="1"/>
              <a:t>IaC</a:t>
            </a:r>
            <a:r>
              <a:rPr lang="en-US" dirty="0"/>
              <a:t> templates and other relevant knowledge for the project in a wiki or other repository.</a:t>
            </a:r>
          </a:p>
          <a:p>
            <a:pPr lvl="0"/>
            <a:r>
              <a:rPr lang="en-US" dirty="0">
                <a:solidFill>
                  <a:schemeClr val="bg2">
                    <a:lumMod val="40000"/>
                    <a:lumOff val="60000"/>
                  </a:schemeClr>
                </a:solidFill>
              </a:rPr>
              <a:t>Use cost estimates and simulations to set a post-migration budget</a:t>
            </a:r>
          </a:p>
          <a:p>
            <a:pPr>
              <a:buFont typeface="Wingdings" panose="05000000000000000000" pitchFamily="2" charset="2"/>
              <a:buChar char="v"/>
            </a:pPr>
            <a:r>
              <a:rPr lang="en-US" dirty="0"/>
              <a:t>Cloud spending can quickly get out of control. Ensure the budget accounts for variable and cyclical demand and that there's a way to ring alarm bells when the app deviates from the norm.</a:t>
            </a:r>
          </a:p>
          <a:p>
            <a:pPr marL="0" lvl="0" indent="0">
              <a:buNone/>
            </a:pPr>
            <a:endParaRPr lang="en-US" dirty="0"/>
          </a:p>
          <a:p>
            <a:endParaRPr lang="en-US" dirty="0"/>
          </a:p>
        </p:txBody>
      </p:sp>
    </p:spTree>
    <p:extLst>
      <p:ext uri="{BB962C8B-B14F-4D97-AF65-F5344CB8AC3E}">
        <p14:creationId xmlns:p14="http://schemas.microsoft.com/office/powerpoint/2010/main" val="134935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Application architecture prep</a:t>
            </a:r>
            <a:br>
              <a:rPr lang="en-US" dirty="0"/>
            </a:br>
            <a:endParaRPr lang="en-US" sz="1800" dirty="0"/>
          </a:p>
        </p:txBody>
      </p:sp>
      <p:sp>
        <p:nvSpPr>
          <p:cNvPr id="3" name="Content Placeholder 2"/>
          <p:cNvSpPr>
            <a:spLocks noGrp="1"/>
          </p:cNvSpPr>
          <p:nvPr>
            <p:ph idx="1"/>
          </p:nvPr>
        </p:nvSpPr>
        <p:spPr/>
        <p:txBody>
          <a:bodyPr/>
          <a:lstStyle/>
          <a:p>
            <a:r>
              <a:rPr lang="en-US" b="1" dirty="0">
                <a:solidFill>
                  <a:schemeClr val="bg2">
                    <a:lumMod val="40000"/>
                    <a:lumOff val="60000"/>
                  </a:schemeClr>
                </a:solidFill>
              </a:rPr>
              <a:t>List the pros and cons of moving this application to AWS</a:t>
            </a:r>
          </a:p>
          <a:p>
            <a:pPr>
              <a:buFont typeface="Wingdings" panose="05000000000000000000" pitchFamily="2" charset="2"/>
              <a:buChar char="v"/>
            </a:pPr>
            <a:r>
              <a:rPr lang="en-US" b="1" dirty="0"/>
              <a:t>Pros</a:t>
            </a:r>
            <a:r>
              <a:rPr lang="en-US" dirty="0"/>
              <a:t> –increase latency speed which will improve quick access to the websites-products therefore encouraging more people to visit the site which will convert to higher sales - increase company’s revenue.</a:t>
            </a:r>
          </a:p>
          <a:p>
            <a:pPr>
              <a:buFont typeface="Wingdings" panose="05000000000000000000" pitchFamily="2" charset="2"/>
              <a:buChar char="v"/>
            </a:pPr>
            <a:r>
              <a:rPr lang="en-US" b="1" dirty="0"/>
              <a:t>Cons-</a:t>
            </a:r>
            <a:r>
              <a:rPr lang="en-US" dirty="0"/>
              <a:t>Website downtime during migration-During this time the website users will not be able to access products on the website. This will inconvenience the customers, however the team will ensure less time is spent on migration and the website will be back within the shortest time possible.</a:t>
            </a:r>
          </a:p>
          <a:p>
            <a:endParaRPr lang="en-US" dirty="0"/>
          </a:p>
        </p:txBody>
      </p:sp>
    </p:spTree>
    <p:extLst>
      <p:ext uri="{BB962C8B-B14F-4D97-AF65-F5344CB8AC3E}">
        <p14:creationId xmlns:p14="http://schemas.microsoft.com/office/powerpoint/2010/main" val="524571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Application architecture prep </a:t>
            </a:r>
            <a:r>
              <a:rPr lang="en-US" b="1" dirty="0" err="1"/>
              <a:t>cont</a:t>
            </a:r>
            <a:r>
              <a:rPr lang="en-US" b="1" dirty="0"/>
              <a:t>…..</a:t>
            </a:r>
            <a:br>
              <a:rPr lang="en-US" dirty="0"/>
            </a:br>
            <a:endParaRPr lang="en-US" sz="1800" dirty="0"/>
          </a:p>
        </p:txBody>
      </p:sp>
      <p:sp>
        <p:nvSpPr>
          <p:cNvPr id="3" name="Content Placeholder 2"/>
          <p:cNvSpPr>
            <a:spLocks noGrp="1"/>
          </p:cNvSpPr>
          <p:nvPr>
            <p:ph idx="1"/>
          </p:nvPr>
        </p:nvSpPr>
        <p:spPr/>
        <p:txBody>
          <a:bodyPr/>
          <a:lstStyle/>
          <a:p>
            <a:pPr lvl="0"/>
            <a:r>
              <a:rPr lang="en-US" b="1" dirty="0">
                <a:solidFill>
                  <a:schemeClr val="bg2">
                    <a:lumMod val="40000"/>
                    <a:lumOff val="60000"/>
                  </a:schemeClr>
                </a:solidFill>
              </a:rPr>
              <a:t>Assess the application's cloud readiness</a:t>
            </a:r>
            <a:endParaRPr lang="en-US" dirty="0">
              <a:solidFill>
                <a:schemeClr val="bg2">
                  <a:lumMod val="40000"/>
                  <a:lumOff val="60000"/>
                </a:schemeClr>
              </a:solidFill>
            </a:endParaRPr>
          </a:p>
          <a:p>
            <a:pPr>
              <a:buFont typeface="Wingdings" panose="05000000000000000000" pitchFamily="2" charset="2"/>
              <a:buChar char="v"/>
            </a:pPr>
            <a:r>
              <a:rPr lang="en-US" dirty="0"/>
              <a:t>All websites files are available in the current web server-</a:t>
            </a:r>
            <a:r>
              <a:rPr lang="en-US" dirty="0" err="1"/>
              <a:t>hostgater</a:t>
            </a:r>
            <a:r>
              <a:rPr lang="en-US" dirty="0"/>
              <a:t> </a:t>
            </a:r>
          </a:p>
          <a:p>
            <a:pPr marL="0" indent="0">
              <a:buNone/>
            </a:pPr>
            <a:r>
              <a:rPr lang="en-US" dirty="0" err="1"/>
              <a:t>i.e</a:t>
            </a:r>
            <a:endParaRPr lang="en-US" dirty="0"/>
          </a:p>
          <a:p>
            <a:pPr lvl="0">
              <a:buFont typeface="Wingdings" panose="05000000000000000000" pitchFamily="2" charset="2"/>
              <a:buChar char="§"/>
            </a:pPr>
            <a:r>
              <a:rPr lang="en-US" b="1" dirty="0"/>
              <a:t>Email accounts</a:t>
            </a:r>
            <a:endParaRPr lang="en-US" dirty="0"/>
          </a:p>
          <a:p>
            <a:pPr lvl="0">
              <a:buFont typeface="Wingdings" panose="05000000000000000000" pitchFamily="2" charset="2"/>
              <a:buChar char="§"/>
            </a:pPr>
            <a:r>
              <a:rPr lang="en-US" b="1" dirty="0"/>
              <a:t>Database</a:t>
            </a:r>
            <a:endParaRPr lang="en-US" dirty="0"/>
          </a:p>
          <a:p>
            <a:pPr lvl="0">
              <a:buFont typeface="Wingdings" panose="05000000000000000000" pitchFamily="2" charset="2"/>
              <a:buChar char="§"/>
            </a:pPr>
            <a:r>
              <a:rPr lang="en-US" b="1" dirty="0"/>
              <a:t>File Manager</a:t>
            </a:r>
          </a:p>
          <a:p>
            <a:pPr lvl="0"/>
            <a:r>
              <a:rPr lang="en-US" dirty="0">
                <a:solidFill>
                  <a:schemeClr val="bg2">
                    <a:lumMod val="40000"/>
                    <a:lumOff val="60000"/>
                  </a:schemeClr>
                </a:solidFill>
              </a:rPr>
              <a:t>Delineate which, if any, application components need to stay in-house</a:t>
            </a:r>
          </a:p>
          <a:p>
            <a:pPr>
              <a:buFont typeface="Wingdings" panose="05000000000000000000" pitchFamily="2" charset="2"/>
              <a:buChar char="v"/>
            </a:pPr>
            <a:r>
              <a:rPr lang="en-US" b="1" dirty="0"/>
              <a:t>-All components will be migrated</a:t>
            </a:r>
            <a:endParaRPr lang="en-US" dirty="0"/>
          </a:p>
          <a:p>
            <a:pPr lvl="0"/>
            <a:endParaRPr lang="en-US" dirty="0"/>
          </a:p>
          <a:p>
            <a:endParaRPr lang="en-US" dirty="0"/>
          </a:p>
        </p:txBody>
      </p:sp>
    </p:spTree>
    <p:extLst>
      <p:ext uri="{BB962C8B-B14F-4D97-AF65-F5344CB8AC3E}">
        <p14:creationId xmlns:p14="http://schemas.microsoft.com/office/powerpoint/2010/main" val="814484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Application architecture prep </a:t>
            </a:r>
            <a:r>
              <a:rPr lang="en-US" b="1" dirty="0" err="1"/>
              <a:t>cont</a:t>
            </a:r>
            <a:r>
              <a:rPr lang="en-US" b="1" dirty="0"/>
              <a:t>…..</a:t>
            </a:r>
            <a:br>
              <a:rPr lang="en-US" dirty="0"/>
            </a:br>
            <a:endParaRPr lang="en-US" sz="1800" dirty="0"/>
          </a:p>
        </p:txBody>
      </p:sp>
      <p:sp>
        <p:nvSpPr>
          <p:cNvPr id="3" name="Content Placeholder 2"/>
          <p:cNvSpPr>
            <a:spLocks noGrp="1"/>
          </p:cNvSpPr>
          <p:nvPr>
            <p:ph idx="1"/>
          </p:nvPr>
        </p:nvSpPr>
        <p:spPr/>
        <p:txBody>
          <a:bodyPr>
            <a:normAutofit lnSpcReduction="10000"/>
          </a:bodyPr>
          <a:lstStyle/>
          <a:p>
            <a:pPr lvl="0"/>
            <a:r>
              <a:rPr lang="en-US" dirty="0">
                <a:solidFill>
                  <a:schemeClr val="bg2">
                    <a:lumMod val="40000"/>
                    <a:lumOff val="60000"/>
                  </a:schemeClr>
                </a:solidFill>
              </a:rPr>
              <a:t>Evaluate application databases.</a:t>
            </a:r>
          </a:p>
          <a:p>
            <a:pPr>
              <a:buFont typeface="Wingdings" panose="05000000000000000000" pitchFamily="2" charset="2"/>
              <a:buChar char="v"/>
            </a:pPr>
            <a:r>
              <a:rPr lang="en-US" b="1" dirty="0"/>
              <a:t>-The database will move to AWS relational database.</a:t>
            </a:r>
            <a:endParaRPr lang="en-US" dirty="0"/>
          </a:p>
          <a:p>
            <a:pPr lvl="0"/>
            <a:r>
              <a:rPr lang="en-US" dirty="0">
                <a:solidFill>
                  <a:schemeClr val="bg2">
                    <a:lumMod val="40000"/>
                    <a:lumOff val="60000"/>
                  </a:schemeClr>
                </a:solidFill>
              </a:rPr>
              <a:t>Secure data.</a:t>
            </a:r>
          </a:p>
          <a:p>
            <a:pPr>
              <a:buFont typeface="Wingdings" panose="05000000000000000000" pitchFamily="2" charset="2"/>
              <a:buChar char="v"/>
            </a:pPr>
            <a:r>
              <a:rPr lang="en-US" dirty="0"/>
              <a:t>-</a:t>
            </a:r>
            <a:r>
              <a:rPr lang="en-US" b="1" dirty="0"/>
              <a:t>Private internet will be used to ensure data migration security.</a:t>
            </a:r>
            <a:endParaRPr lang="en-US" dirty="0"/>
          </a:p>
          <a:p>
            <a:pPr lvl="0"/>
            <a:r>
              <a:rPr lang="en-US" dirty="0">
                <a:solidFill>
                  <a:schemeClr val="bg2">
                    <a:lumMod val="40000"/>
                    <a:lumOff val="60000"/>
                  </a:schemeClr>
                </a:solidFill>
              </a:rPr>
              <a:t>Map application components' integrations and dependencies.</a:t>
            </a:r>
          </a:p>
          <a:p>
            <a:pPr>
              <a:buFont typeface="Wingdings" panose="05000000000000000000" pitchFamily="2" charset="2"/>
              <a:buChar char="v"/>
            </a:pPr>
            <a:r>
              <a:rPr lang="en-US" b="1" dirty="0"/>
              <a:t>-Work flows travels through components</a:t>
            </a:r>
            <a:endParaRPr lang="en-US" dirty="0"/>
          </a:p>
          <a:p>
            <a:pPr>
              <a:buFont typeface="Wingdings" panose="05000000000000000000" pitchFamily="2" charset="2"/>
              <a:buChar char="v"/>
            </a:pPr>
            <a:r>
              <a:rPr lang="en-US" b="1" dirty="0"/>
              <a:t>-Potential issues</a:t>
            </a:r>
            <a:endParaRPr lang="en-US" dirty="0"/>
          </a:p>
          <a:p>
            <a:pPr lvl="0"/>
            <a:r>
              <a:rPr lang="en-US" dirty="0">
                <a:solidFill>
                  <a:schemeClr val="bg2">
                    <a:lumMod val="40000"/>
                    <a:lumOff val="60000"/>
                  </a:schemeClr>
                </a:solidFill>
              </a:rPr>
              <a:t>Estimate costs. </a:t>
            </a:r>
          </a:p>
          <a:p>
            <a:pPr>
              <a:buFont typeface="Wingdings" panose="05000000000000000000" pitchFamily="2" charset="2"/>
              <a:buChar char="v"/>
            </a:pPr>
            <a:r>
              <a:rPr lang="en-US" dirty="0"/>
              <a:t>-</a:t>
            </a:r>
            <a:r>
              <a:rPr lang="en-US" b="1" dirty="0"/>
              <a:t>Storage</a:t>
            </a:r>
            <a:endParaRPr lang="en-US" dirty="0"/>
          </a:p>
          <a:p>
            <a:pPr>
              <a:buFont typeface="Wingdings" panose="05000000000000000000" pitchFamily="2" charset="2"/>
              <a:buChar char="v"/>
            </a:pPr>
            <a:r>
              <a:rPr lang="en-US" b="1" dirty="0"/>
              <a:t>-Compute usage and scaling</a:t>
            </a:r>
            <a:endParaRPr lang="en-US" dirty="0"/>
          </a:p>
          <a:p>
            <a:pPr lvl="0"/>
            <a:endParaRPr lang="en-US" dirty="0"/>
          </a:p>
          <a:p>
            <a:endParaRPr lang="en-US" dirty="0"/>
          </a:p>
        </p:txBody>
      </p:sp>
    </p:spTree>
    <p:extLst>
      <p:ext uri="{BB962C8B-B14F-4D97-AF65-F5344CB8AC3E}">
        <p14:creationId xmlns:p14="http://schemas.microsoft.com/office/powerpoint/2010/main" val="267577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2. Hosting on AWS</a:t>
            </a:r>
            <a:br>
              <a:rPr lang="en-US" dirty="0"/>
            </a:br>
            <a:br>
              <a:rPr lang="en-US" dirty="0"/>
            </a:br>
            <a:endParaRPr lang="en-US" sz="1800" dirty="0"/>
          </a:p>
        </p:txBody>
      </p:sp>
      <p:sp>
        <p:nvSpPr>
          <p:cNvPr id="3" name="Content Placeholder 2"/>
          <p:cNvSpPr>
            <a:spLocks noGrp="1"/>
          </p:cNvSpPr>
          <p:nvPr>
            <p:ph idx="1"/>
          </p:nvPr>
        </p:nvSpPr>
        <p:spPr/>
        <p:txBody>
          <a:bodyPr>
            <a:normAutofit fontScale="92500" lnSpcReduction="20000"/>
          </a:bodyPr>
          <a:lstStyle/>
          <a:p>
            <a:pPr lvl="0"/>
            <a:r>
              <a:rPr lang="en-US" dirty="0">
                <a:solidFill>
                  <a:schemeClr val="bg2">
                    <a:lumMod val="40000"/>
                    <a:lumOff val="60000"/>
                  </a:schemeClr>
                </a:solidFill>
              </a:rPr>
              <a:t>Define an infrastructure strategy</a:t>
            </a:r>
          </a:p>
          <a:p>
            <a:pPr>
              <a:buFont typeface="Wingdings" panose="05000000000000000000" pitchFamily="2" charset="2"/>
              <a:buChar char="v"/>
            </a:pPr>
            <a:r>
              <a:rPr lang="en-US" dirty="0"/>
              <a:t>-AWS recommends setting up an AWS Landing Zone account with multiple users to enable the migration.</a:t>
            </a:r>
          </a:p>
          <a:p>
            <a:pPr lvl="0"/>
            <a:r>
              <a:rPr lang="en-US" dirty="0">
                <a:solidFill>
                  <a:schemeClr val="bg2">
                    <a:lumMod val="40000"/>
                    <a:lumOff val="60000"/>
                  </a:schemeClr>
                </a:solidFill>
              </a:rPr>
              <a:t>Set up application instance types</a:t>
            </a:r>
          </a:p>
          <a:p>
            <a:pPr>
              <a:buFont typeface="Wingdings" panose="05000000000000000000" pitchFamily="2" charset="2"/>
              <a:buChar char="v"/>
            </a:pPr>
            <a:r>
              <a:rPr lang="en-US" dirty="0"/>
              <a:t>-These instances must fit the application's resource demands and scaling requirements. </a:t>
            </a:r>
          </a:p>
          <a:p>
            <a:pPr lvl="0"/>
            <a:r>
              <a:rPr lang="en-US" dirty="0">
                <a:solidFill>
                  <a:schemeClr val="bg2">
                    <a:lumMod val="40000"/>
                    <a:lumOff val="60000"/>
                  </a:schemeClr>
                </a:solidFill>
              </a:rPr>
              <a:t>Build in scalability</a:t>
            </a:r>
          </a:p>
          <a:p>
            <a:pPr>
              <a:buFont typeface="Wingdings" panose="05000000000000000000" pitchFamily="2" charset="2"/>
              <a:buChar char="v"/>
            </a:pPr>
            <a:r>
              <a:rPr lang="en-US" dirty="0"/>
              <a:t>-Administrators can configure apps to scale automatically with AWS Auto Scaling</a:t>
            </a:r>
          </a:p>
          <a:p>
            <a:pPr lvl="0"/>
            <a:r>
              <a:rPr lang="en-US" dirty="0">
                <a:solidFill>
                  <a:schemeClr val="bg2">
                    <a:lumMod val="40000"/>
                    <a:lumOff val="60000"/>
                  </a:schemeClr>
                </a:solidFill>
              </a:rPr>
              <a:t>Set up storage to meet varying data demands and redundancy requirements.</a:t>
            </a:r>
          </a:p>
          <a:p>
            <a:pPr>
              <a:buFont typeface="Wingdings" panose="05000000000000000000" pitchFamily="2" charset="2"/>
              <a:buChar char="v"/>
            </a:pPr>
            <a:r>
              <a:rPr lang="en-US" dirty="0"/>
              <a:t> -AWS offers S3 object storage, Elastic Block Store and other storage services, including S3    Glacier for archives.</a:t>
            </a:r>
          </a:p>
          <a:p>
            <a:pPr lvl="0"/>
            <a:endParaRPr lang="en-US" dirty="0"/>
          </a:p>
          <a:p>
            <a:endParaRPr lang="en-US" dirty="0"/>
          </a:p>
        </p:txBody>
      </p:sp>
    </p:spTree>
    <p:extLst>
      <p:ext uri="{BB962C8B-B14F-4D97-AF65-F5344CB8AC3E}">
        <p14:creationId xmlns:p14="http://schemas.microsoft.com/office/powerpoint/2010/main" val="157959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2. Hosting on AWS </a:t>
            </a:r>
            <a:r>
              <a:rPr lang="en-US" b="1" dirty="0" err="1"/>
              <a:t>Cont</a:t>
            </a:r>
            <a:r>
              <a:rPr lang="en-US" b="1" dirty="0"/>
              <a:t>….</a:t>
            </a:r>
            <a:br>
              <a:rPr lang="en-US" dirty="0"/>
            </a:br>
            <a:br>
              <a:rPr lang="en-US" dirty="0"/>
            </a:br>
            <a:endParaRPr lang="en-US" sz="1800" dirty="0"/>
          </a:p>
        </p:txBody>
      </p:sp>
      <p:sp>
        <p:nvSpPr>
          <p:cNvPr id="3" name="Content Placeholder 2"/>
          <p:cNvSpPr>
            <a:spLocks noGrp="1"/>
          </p:cNvSpPr>
          <p:nvPr>
            <p:ph idx="1"/>
          </p:nvPr>
        </p:nvSpPr>
        <p:spPr/>
        <p:txBody>
          <a:bodyPr>
            <a:normAutofit/>
          </a:bodyPr>
          <a:lstStyle/>
          <a:p>
            <a:pPr lvl="0"/>
            <a:r>
              <a:rPr lang="en-US" dirty="0">
                <a:solidFill>
                  <a:schemeClr val="bg2">
                    <a:lumMod val="40000"/>
                    <a:lumOff val="60000"/>
                  </a:schemeClr>
                </a:solidFill>
              </a:rPr>
              <a:t>Assign the hosting environment to suit geographic restrictions or requirements</a:t>
            </a:r>
            <a:r>
              <a:rPr lang="en-US" dirty="0"/>
              <a:t>.</a:t>
            </a:r>
          </a:p>
          <a:p>
            <a:r>
              <a:rPr lang="en-US" dirty="0">
                <a:solidFill>
                  <a:schemeClr val="bg2">
                    <a:lumMod val="40000"/>
                    <a:lumOff val="60000"/>
                  </a:schemeClr>
                </a:solidFill>
              </a:rPr>
              <a:t>-To reduce latency, for example, the application should deploy in AWS Regions close to major customer bases. Or, for compliance with data residency laws, storage should be tethered to one Region.</a:t>
            </a:r>
          </a:p>
          <a:p>
            <a:pPr lvl="0"/>
            <a:endParaRPr lang="en-US" dirty="0"/>
          </a:p>
          <a:p>
            <a:endParaRPr lang="en-US" dirty="0"/>
          </a:p>
        </p:txBody>
      </p:sp>
    </p:spTree>
    <p:extLst>
      <p:ext uri="{BB962C8B-B14F-4D97-AF65-F5344CB8AC3E}">
        <p14:creationId xmlns:p14="http://schemas.microsoft.com/office/powerpoint/2010/main" val="2689228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3. Application deployment</a:t>
            </a: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a:bodyPr>
          <a:lstStyle/>
          <a:p>
            <a:pPr lvl="0"/>
            <a:r>
              <a:rPr lang="en-US" dirty="0">
                <a:solidFill>
                  <a:schemeClr val="bg2">
                    <a:lumMod val="40000"/>
                    <a:lumOff val="60000"/>
                  </a:schemeClr>
                </a:solidFill>
              </a:rPr>
              <a:t>Migrate the application and related components onto AWS</a:t>
            </a:r>
          </a:p>
          <a:p>
            <a:pPr>
              <a:buFont typeface="Wingdings" panose="05000000000000000000" pitchFamily="2" charset="2"/>
              <a:buChar char="v"/>
            </a:pPr>
            <a:r>
              <a:rPr lang="en-US" dirty="0"/>
              <a:t>-Amazon has a range of native services for migration, including AWS Database Migration Service, AWS Server Migration Service, </a:t>
            </a:r>
            <a:r>
              <a:rPr lang="en-US" dirty="0" err="1"/>
              <a:t>CloudEndure</a:t>
            </a:r>
            <a:r>
              <a:rPr lang="en-US" dirty="0"/>
              <a:t> Migration and VMware Cloud on AWS.</a:t>
            </a:r>
          </a:p>
          <a:p>
            <a:pPr lvl="0"/>
            <a:r>
              <a:rPr lang="en-US" dirty="0">
                <a:solidFill>
                  <a:schemeClr val="bg2">
                    <a:lumMod val="40000"/>
                    <a:lumOff val="60000"/>
                  </a:schemeClr>
                </a:solidFill>
              </a:rPr>
              <a:t>Set up a CI/CD pipeline.</a:t>
            </a:r>
          </a:p>
          <a:p>
            <a:pPr>
              <a:buFont typeface="Wingdings" panose="05000000000000000000" pitchFamily="2" charset="2"/>
              <a:buChar char="v"/>
            </a:pPr>
            <a:r>
              <a:rPr lang="en-US" dirty="0"/>
              <a:t>-These pipelines deploy the application and updates to AWS resources</a:t>
            </a:r>
          </a:p>
          <a:p>
            <a:pPr lvl="0"/>
            <a:r>
              <a:rPr lang="en-US" dirty="0">
                <a:solidFill>
                  <a:schemeClr val="bg2">
                    <a:lumMod val="40000"/>
                    <a:lumOff val="60000"/>
                  </a:schemeClr>
                </a:solidFill>
              </a:rPr>
              <a:t>Create </a:t>
            </a:r>
            <a:r>
              <a:rPr lang="en-US" dirty="0" err="1">
                <a:solidFill>
                  <a:schemeClr val="bg2">
                    <a:lumMod val="40000"/>
                    <a:lumOff val="60000"/>
                  </a:schemeClr>
                </a:solidFill>
              </a:rPr>
              <a:t>IaC</a:t>
            </a:r>
            <a:r>
              <a:rPr lang="en-US" dirty="0">
                <a:solidFill>
                  <a:schemeClr val="bg2">
                    <a:lumMod val="40000"/>
                    <a:lumOff val="60000"/>
                  </a:schemeClr>
                </a:solidFill>
              </a:rPr>
              <a:t> templates for application infrastructure configuration</a:t>
            </a:r>
          </a:p>
          <a:p>
            <a:pPr>
              <a:buFont typeface="Wingdings" panose="05000000000000000000" pitchFamily="2" charset="2"/>
              <a:buChar char="v"/>
            </a:pPr>
            <a:r>
              <a:rPr lang="en-US" dirty="0"/>
              <a:t>-Use native </a:t>
            </a:r>
            <a:r>
              <a:rPr lang="en-US" dirty="0" err="1"/>
              <a:t>CloudFormation</a:t>
            </a:r>
            <a:r>
              <a:rPr lang="en-US" dirty="0"/>
              <a:t> with </a:t>
            </a:r>
            <a:r>
              <a:rPr lang="en-US" dirty="0" err="1"/>
              <a:t>CloudFormer</a:t>
            </a:r>
            <a:r>
              <a:rPr lang="en-US" dirty="0"/>
              <a:t> templates, or third-party tools such as </a:t>
            </a:r>
            <a:r>
              <a:rPr lang="en-US" dirty="0" err="1"/>
              <a:t>Terraform</a:t>
            </a:r>
            <a:r>
              <a:rPr lang="en-US" dirty="0"/>
              <a:t> by </a:t>
            </a:r>
            <a:r>
              <a:rPr lang="en-US" dirty="0" err="1"/>
              <a:t>HashiCorp</a:t>
            </a:r>
            <a:r>
              <a:rPr lang="en-US" dirty="0"/>
              <a:t>.</a:t>
            </a:r>
          </a:p>
          <a:p>
            <a:pPr marL="0" lvl="0" indent="0">
              <a:buNone/>
            </a:pPr>
            <a:endParaRPr lang="en-US" dirty="0"/>
          </a:p>
          <a:p>
            <a:endParaRPr lang="en-US" dirty="0"/>
          </a:p>
        </p:txBody>
      </p:sp>
    </p:spTree>
    <p:extLst>
      <p:ext uri="{BB962C8B-B14F-4D97-AF65-F5344CB8AC3E}">
        <p14:creationId xmlns:p14="http://schemas.microsoft.com/office/powerpoint/2010/main" val="35263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4. Operations and support</a:t>
            </a:r>
            <a:br>
              <a:rPr lang="en-US" dirty="0"/>
            </a:b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a:bodyPr>
          <a:lstStyle/>
          <a:p>
            <a:pPr lvl="0"/>
            <a:r>
              <a:rPr lang="en-US" dirty="0">
                <a:solidFill>
                  <a:schemeClr val="bg2">
                    <a:lumMod val="40000"/>
                    <a:lumOff val="60000"/>
                  </a:schemeClr>
                </a:solidFill>
              </a:rPr>
              <a:t>Update application performance monitoring</a:t>
            </a:r>
          </a:p>
          <a:p>
            <a:pPr>
              <a:buFont typeface="Wingdings" panose="05000000000000000000" pitchFamily="2" charset="2"/>
              <a:buChar char="v"/>
            </a:pPr>
            <a:r>
              <a:rPr lang="en-US" dirty="0"/>
              <a:t>-Complete the </a:t>
            </a:r>
            <a:r>
              <a:rPr lang="en-US" dirty="0" err="1"/>
              <a:t>DevOps</a:t>
            </a:r>
            <a:r>
              <a:rPr lang="en-US" dirty="0"/>
              <a:t> feedback loop with cloud operations monitoring.</a:t>
            </a:r>
          </a:p>
          <a:p>
            <a:pPr>
              <a:buFont typeface="Wingdings" panose="05000000000000000000" pitchFamily="2" charset="2"/>
              <a:buChar char="v"/>
            </a:pPr>
            <a:r>
              <a:rPr lang="en-US" dirty="0"/>
              <a:t>-Establish new baseline performance metrics for the application, especially if components were re-architected for cloud services</a:t>
            </a:r>
          </a:p>
          <a:p>
            <a:pPr lvl="0"/>
            <a:r>
              <a:rPr lang="en-US" dirty="0">
                <a:solidFill>
                  <a:schemeClr val="bg2">
                    <a:lumMod val="40000"/>
                    <a:lumOff val="60000"/>
                  </a:schemeClr>
                </a:solidFill>
              </a:rPr>
              <a:t>Monitor infrastructure resources based on the shared-responsibility model.</a:t>
            </a:r>
          </a:p>
          <a:p>
            <a:pPr>
              <a:buFont typeface="Wingdings" panose="05000000000000000000" pitchFamily="2" charset="2"/>
              <a:buChar char="v"/>
            </a:pPr>
            <a:r>
              <a:rPr lang="en-US" dirty="0"/>
              <a:t> -The physical infrastructure performance and availability is now AWS' responsibility, but everything on top of that falls to your IT operations teams.</a:t>
            </a:r>
          </a:p>
          <a:p>
            <a:pPr marL="0" lvl="0" indent="0">
              <a:buNone/>
            </a:pPr>
            <a:endParaRPr lang="en-US" dirty="0"/>
          </a:p>
          <a:p>
            <a:endParaRPr lang="en-US" dirty="0"/>
          </a:p>
        </p:txBody>
      </p:sp>
    </p:spTree>
    <p:extLst>
      <p:ext uri="{BB962C8B-B14F-4D97-AF65-F5344CB8AC3E}">
        <p14:creationId xmlns:p14="http://schemas.microsoft.com/office/powerpoint/2010/main" val="231580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a:t>
            </a:r>
            <a:br>
              <a:rPr lang="en-US" dirty="0"/>
            </a:br>
            <a:r>
              <a:rPr lang="en-US" b="1" dirty="0"/>
              <a:t>4. Operations and support </a:t>
            </a:r>
            <a:r>
              <a:rPr lang="en-US" b="1" dirty="0" err="1"/>
              <a:t>Cont</a:t>
            </a:r>
            <a:r>
              <a:rPr lang="en-US" b="1" dirty="0"/>
              <a:t>….</a:t>
            </a:r>
            <a:br>
              <a:rPr lang="en-US" dirty="0"/>
            </a:br>
            <a:br>
              <a:rPr lang="en-US" dirty="0"/>
            </a:br>
            <a:br>
              <a:rPr lang="en-US" dirty="0"/>
            </a:br>
            <a:br>
              <a:rPr lang="en-US" dirty="0"/>
            </a:br>
            <a:endParaRPr lang="en-US" sz="1800" dirty="0"/>
          </a:p>
        </p:txBody>
      </p:sp>
      <p:sp>
        <p:nvSpPr>
          <p:cNvPr id="3" name="Content Placeholder 2"/>
          <p:cNvSpPr>
            <a:spLocks noGrp="1"/>
          </p:cNvSpPr>
          <p:nvPr>
            <p:ph idx="1"/>
          </p:nvPr>
        </p:nvSpPr>
        <p:spPr/>
        <p:txBody>
          <a:bodyPr>
            <a:normAutofit fontScale="92500" lnSpcReduction="10000"/>
          </a:bodyPr>
          <a:lstStyle/>
          <a:p>
            <a:pPr lvl="0"/>
            <a:r>
              <a:rPr lang="en-US" dirty="0">
                <a:solidFill>
                  <a:schemeClr val="bg2">
                    <a:lumMod val="40000"/>
                    <a:lumOff val="60000"/>
                  </a:schemeClr>
                </a:solidFill>
              </a:rPr>
              <a:t>Establish preventative security measures</a:t>
            </a:r>
            <a:r>
              <a:rPr lang="en-US" dirty="0"/>
              <a:t>.</a:t>
            </a:r>
          </a:p>
          <a:p>
            <a:pPr>
              <a:buFont typeface="Wingdings" panose="05000000000000000000" pitchFamily="2" charset="2"/>
              <a:buChar char="v"/>
            </a:pPr>
            <a:r>
              <a:rPr lang="en-US" dirty="0"/>
              <a:t>-The security perimeter changes when an application is moved to the public cloud. What firewalls are in place? Could virtual firewalls effectively control instance traffic?</a:t>
            </a:r>
          </a:p>
          <a:p>
            <a:pPr lvl="0"/>
            <a:r>
              <a:rPr lang="en-US" dirty="0">
                <a:solidFill>
                  <a:schemeClr val="bg2">
                    <a:lumMod val="40000"/>
                    <a:lumOff val="60000"/>
                  </a:schemeClr>
                </a:solidFill>
              </a:rPr>
              <a:t>Enable security monitoring and hardening.</a:t>
            </a:r>
          </a:p>
          <a:p>
            <a:pPr>
              <a:buFont typeface="Wingdings" panose="05000000000000000000" pitchFamily="2" charset="2"/>
              <a:buChar char="v"/>
            </a:pPr>
            <a:r>
              <a:rPr lang="en-US" dirty="0"/>
              <a:t>-Use penetration tests, vulnerability scans and other detective efforts. Enterprises with multiple AWS accounts should look into governance options, such as AWS Control Tower.</a:t>
            </a:r>
          </a:p>
          <a:p>
            <a:pPr lvl="0"/>
            <a:r>
              <a:rPr lang="en-US" dirty="0">
                <a:solidFill>
                  <a:schemeClr val="bg2">
                    <a:lumMod val="40000"/>
                    <a:lumOff val="60000"/>
                  </a:schemeClr>
                </a:solidFill>
              </a:rPr>
              <a:t>Set up log aggregation and archives.</a:t>
            </a:r>
          </a:p>
          <a:p>
            <a:pPr>
              <a:buFont typeface="Wingdings" panose="05000000000000000000" pitchFamily="2" charset="2"/>
              <a:buChar char="v"/>
            </a:pPr>
            <a:r>
              <a:rPr lang="en-US" dirty="0"/>
              <a:t>-Organizations with hybrid cloud applications find centralized log management difficult, due to the disparate sources of log information. They might need separate tools to aggregate logs from AWS and the on-premises setup.</a:t>
            </a:r>
          </a:p>
          <a:p>
            <a:pPr marL="0" lvl="0" indent="0">
              <a:buNone/>
            </a:pPr>
            <a:endParaRPr lang="en-US" dirty="0"/>
          </a:p>
          <a:p>
            <a:endParaRPr lang="en-US" dirty="0"/>
          </a:p>
        </p:txBody>
      </p:sp>
    </p:spTree>
    <p:extLst>
      <p:ext uri="{BB962C8B-B14F-4D97-AF65-F5344CB8AC3E}">
        <p14:creationId xmlns:p14="http://schemas.microsoft.com/office/powerpoint/2010/main" val="13145256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TotalTime>
  <Words>1106</Words>
  <Application>Microsoft Office PowerPoint</Application>
  <PresentationFormat>Widescreen</PresentationFormat>
  <Paragraphs>79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Ion</vt:lpstr>
      <vt:lpstr>A DEVOPS APLICATION MIGRATION PLAN FOR TWINS BID WEBSITE. </vt:lpstr>
      <vt:lpstr>1. Application architecture prep </vt:lpstr>
      <vt:lpstr>1. Application architecture prep cont….. </vt:lpstr>
      <vt:lpstr>1. Application architecture prep cont….. </vt:lpstr>
      <vt:lpstr>  2. Hosting on AWS  </vt:lpstr>
      <vt:lpstr>  2. Hosting on AWS Cont….  </vt:lpstr>
      <vt:lpstr>  3. Application deployment   </vt:lpstr>
      <vt:lpstr>  4. Operations and support    </vt:lpstr>
      <vt:lpstr>  4. Operations and support Cont….    </vt:lpstr>
      <vt:lpstr>  4. Operations and support Cont….    </vt:lpstr>
      <vt:lpstr>  5. Project management and cost     </vt:lpstr>
      <vt:lpstr> 5. Project management and cost cont….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DEVOP APLICATION MIGRATION PLAN FOR TWINS BID WEBSITE</dc:title>
  <dc:creator>Admin</dc:creator>
  <cp:lastModifiedBy>josh wahome</cp:lastModifiedBy>
  <cp:revision>6</cp:revision>
  <dcterms:created xsi:type="dcterms:W3CDTF">2022-03-12T15:00:27Z</dcterms:created>
  <dcterms:modified xsi:type="dcterms:W3CDTF">2022-03-19T15:08:21Z</dcterms:modified>
</cp:coreProperties>
</file>