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329184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515"/>
    <a:srgbClr val="011F5B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 autoAdjust="0"/>
    <p:restoredTop sz="94660"/>
  </p:normalViewPr>
  <p:slideViewPr>
    <p:cSldViewPr snapToGrid="0">
      <p:cViewPr varScale="1">
        <p:scale>
          <a:sx n="22" d="100"/>
          <a:sy n="22" d="100"/>
        </p:scale>
        <p:origin x="306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285233"/>
            <a:ext cx="27980640" cy="133705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171413"/>
            <a:ext cx="24688800" cy="927226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8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044700"/>
            <a:ext cx="709803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044700"/>
            <a:ext cx="2088261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9574541"/>
            <a:ext cx="28392120" cy="1597532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5701001"/>
            <a:ext cx="28392120" cy="840104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0223500"/>
            <a:ext cx="139903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0223500"/>
            <a:ext cx="139903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044708"/>
            <a:ext cx="283921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9414513"/>
            <a:ext cx="13926024" cy="461390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4028420"/>
            <a:ext cx="13926024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9414513"/>
            <a:ext cx="13994608" cy="461390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4028420"/>
            <a:ext cx="1399460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0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0617041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5529588"/>
            <a:ext cx="16664940" cy="272923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0617041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1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0617041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5529588"/>
            <a:ext cx="16664940" cy="272923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0617041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044708"/>
            <a:ext cx="283921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0223500"/>
            <a:ext cx="283921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61C5-5839-4D3D-A874-271BB18537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CDB03-EB14-C75E-9BEB-BC1E18DC1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90EFB6-D7E5-F228-E857-92AD8A7741EE}"/>
              </a:ext>
            </a:extLst>
          </p:cNvPr>
          <p:cNvSpPr/>
          <p:nvPr/>
        </p:nvSpPr>
        <p:spPr>
          <a:xfrm>
            <a:off x="0" y="1"/>
            <a:ext cx="32918400" cy="6629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0" dirty="0">
                <a:solidFill>
                  <a:schemeClr val="bg1"/>
                </a:solidFill>
              </a:rPr>
              <a:t>Die Roll Action Generating</a:t>
            </a:r>
          </a:p>
          <a:p>
            <a:pPr algn="ctr"/>
            <a:r>
              <a:rPr lang="en-US" sz="13500" dirty="0">
                <a:solidFill>
                  <a:schemeClr val="bg1"/>
                </a:solidFill>
              </a:rPr>
              <a:t>Operational Network (DRAGON)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</a:rPr>
              <a:t>Shawn Bray, Josh Li, Reece Robertson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BB316-A929-7079-76A9-A1C32C9CD75A}"/>
              </a:ext>
            </a:extLst>
          </p:cNvPr>
          <p:cNvSpPr/>
          <p:nvPr/>
        </p:nvSpPr>
        <p:spPr>
          <a:xfrm>
            <a:off x="0" y="6628345"/>
            <a:ext cx="32918400" cy="3117194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DRAGON generates action effect descriptions in response to player input. Model output is evaluated using a quantum cost function</a:t>
            </a:r>
            <a:r>
              <a:rPr lang="en-US" sz="8000" dirty="0">
                <a:solidFill>
                  <a:schemeClr val="tx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8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515230A-BC08-A609-A933-F90E366F65FA}"/>
                  </a:ext>
                </a:extLst>
              </p:cNvPr>
              <p:cNvSpPr/>
              <p:nvPr/>
            </p:nvSpPr>
            <p:spPr>
              <a:xfrm>
                <a:off x="521995" y="10010383"/>
                <a:ext cx="21010499" cy="23321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0040" tIns="106680" rIns="320040" bIns="106680" rtlCol="0" anchor="t"/>
              <a:lstStyle/>
              <a:p>
                <a:pPr>
                  <a:lnSpc>
                    <a:spcPct val="120000"/>
                  </a:lnSpc>
                </a:pPr>
                <a:r>
                  <a:rPr lang="en-US" sz="70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INTRO</a:t>
                </a:r>
              </a:p>
              <a:p>
                <a:pPr marL="666733" indent="-666733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DRAGON is a large language model that generates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action result descriptions given an action description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and a die roll</a:t>
                </a:r>
              </a:p>
              <a:p>
                <a:pPr>
                  <a:lnSpc>
                    <a:spcPct val="120000"/>
                  </a:lnSpc>
                </a:pPr>
                <a:endParaRPr lang="en-US" sz="4666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70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METHODS</a:t>
                </a:r>
              </a:p>
              <a:p>
                <a:pPr marL="866753" indent="-866753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Selected a LLAMA-2 model fine-tuned on D&amp;D text data</a:t>
                </a:r>
              </a:p>
              <a:p>
                <a:pPr marL="866753" indent="-866753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Prompted the model with an action description and a die result</a:t>
                </a:r>
              </a:p>
              <a:p>
                <a:pPr marL="866753" indent="-866753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Evaluated the model output using the following metrics:</a:t>
                </a:r>
              </a:p>
              <a:p>
                <a:pPr marL="1323953" lvl="1" indent="-866753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BLEU </a:t>
                </a:r>
                <a14:m>
                  <m:oMath xmlns:m="http://schemas.openxmlformats.org/officeDocument/2006/math">
                    <m:r>
                      <a:rPr lang="en-US" sz="4666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4666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4666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</m:t>
                    </m:r>
                    <m:r>
                      <a:rPr lang="en-US" sz="4666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4666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exp</m:t>
                    </m:r>
                    <m:d>
                      <m:dPr>
                        <m:ctrlPr>
                          <a:rPr lang="en-US" sz="4666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4666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4666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4666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666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66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66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466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466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666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4666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666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4666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sz="4666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1323953" lvl="1" indent="-866753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ROGUE </a:t>
                </a:r>
                <a14:m>
                  <m:oMath xmlns:m="http://schemas.openxmlformats.org/officeDocument/2006/math">
                    <m:r>
                      <a:rPr lang="en-US" sz="4666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4666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666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4666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4666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4666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4666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4666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sz="4666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1323953" lvl="1" indent="-866753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4666" dirty="0" err="1">
                    <a:solidFill>
                      <a:schemeClr val="tx1"/>
                    </a:solidFill>
                    <a:cs typeface="Arial" panose="020B0604020202020204" pitchFamily="34" charset="0"/>
                  </a:rPr>
                  <a:t>λambeq</a:t>
                </a: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score (see right)</a:t>
                </a:r>
              </a:p>
              <a:p>
                <a:pPr lvl="1">
                  <a:lnSpc>
                    <a:spcPct val="120000"/>
                  </a:lnSpc>
                </a:pPr>
                <a:endParaRPr lang="en-US" sz="4666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70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RESULTS</a:t>
                </a:r>
              </a:p>
              <a:p>
                <a:pPr marL="666733" indent="-666733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DRAGON successfully generates actions descriptions in response to the player prompts</a:t>
                </a:r>
              </a:p>
              <a:p>
                <a:pPr marL="666733" indent="-666733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It does not always return a description of the success of the action</a:t>
                </a:r>
              </a:p>
              <a:p>
                <a:pPr marL="666733" indent="-666733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The </a:t>
                </a:r>
                <a:r>
                  <a:rPr lang="en-US" sz="4666" dirty="0" err="1">
                    <a:solidFill>
                      <a:schemeClr val="tx1"/>
                    </a:solidFill>
                    <a:cs typeface="Arial" panose="020B0604020202020204" pitchFamily="34" charset="0"/>
                  </a:rPr>
                  <a:t>λambeq</a:t>
                </a: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similarity score is a working but overoptimistic evaluation metric</a:t>
                </a:r>
              </a:p>
              <a:p>
                <a:pPr>
                  <a:lnSpc>
                    <a:spcPct val="120000"/>
                  </a:lnSpc>
                </a:pPr>
                <a:endParaRPr lang="en-US" sz="4666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70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DISCUSSION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We developed a dynamic generating game framework that incorporates quantum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computing for inference optimization. Using the </a:t>
                </a:r>
                <a:r>
                  <a:rPr lang="el-GR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λ</a:t>
                </a:r>
                <a:r>
                  <a:rPr lang="en-US" sz="4666" dirty="0" err="1">
                    <a:solidFill>
                      <a:schemeClr val="tx1"/>
                    </a:solidFill>
                    <a:cs typeface="Arial" panose="020B0604020202020204" pitchFamily="34" charset="0"/>
                  </a:rPr>
                  <a:t>ambeq</a:t>
                </a: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toolkit, we implemented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cost control mechanisms based on quantum-native constructs. Experimental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results demonstrate that our proposed framework achieves near-optimal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666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performance acceleration compared to commonly used classical methods.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515230A-BC08-A609-A933-F90E366F6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95" y="10010383"/>
                <a:ext cx="21010499" cy="23321026"/>
              </a:xfrm>
              <a:prstGeom prst="rect">
                <a:avLst/>
              </a:prstGeom>
              <a:blipFill>
                <a:blip r:embed="rId2"/>
                <a:stretch>
                  <a:fillRect l="-1027" t="-163" b="-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CDADC58-F23B-BAD7-719E-9BEF47A65F38}"/>
              </a:ext>
            </a:extLst>
          </p:cNvPr>
          <p:cNvSpPr/>
          <p:nvPr/>
        </p:nvSpPr>
        <p:spPr>
          <a:xfrm>
            <a:off x="22497878" y="10146363"/>
            <a:ext cx="9703171" cy="23321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0040" tIns="106680" rIns="320040" bIns="106680" rtlCol="0" anchor="t"/>
          <a:lstStyle/>
          <a:p>
            <a:r>
              <a:rPr lang="en-US" sz="7000" b="1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ΛAMBEQ SCORE</a:t>
            </a:r>
          </a:p>
          <a:p>
            <a:endParaRPr lang="en-US" sz="1050" b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666" dirty="0" err="1">
                <a:solidFill>
                  <a:schemeClr val="tx1"/>
                </a:solidFill>
                <a:cs typeface="Arial" panose="020B0604020202020204" pitchFamily="34" charset="0"/>
              </a:rPr>
              <a:t>λ</a:t>
            </a:r>
            <a:r>
              <a:rPr lang="en-US" sz="4666" dirty="0" err="1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ambeq</a:t>
            </a: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is a python package for quantum natural language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We use </a:t>
            </a:r>
            <a:r>
              <a:rPr lang="en-US" sz="4666" dirty="0" err="1">
                <a:solidFill>
                  <a:schemeClr val="tx1"/>
                </a:solidFill>
                <a:cs typeface="Arial" panose="020B0604020202020204" pitchFamily="34" charset="0"/>
              </a:rPr>
              <a:t>λambeq</a:t>
            </a:r>
            <a:r>
              <a:rPr lang="en-US" sz="4666" dirty="0">
                <a:solidFill>
                  <a:schemeClr val="tx1"/>
                </a:solidFill>
                <a:cs typeface="Arial" panose="020B0604020202020204" pitchFamily="34" charset="0"/>
              </a:rPr>
              <a:t> to </a:t>
            </a: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encode a natural language circuit into a </a:t>
            </a:r>
            <a:r>
              <a:rPr lang="en-US" sz="4666" dirty="0" err="1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DisCoCat</a:t>
            </a: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representation</a:t>
            </a:r>
          </a:p>
          <a:p>
            <a:endParaRPr lang="en-US" sz="4666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endParaRPr lang="en-US" sz="4666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endParaRPr lang="en-US" sz="4666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We then use </a:t>
            </a:r>
            <a:r>
              <a:rPr lang="en-US" sz="4666" dirty="0" err="1">
                <a:solidFill>
                  <a:schemeClr val="tx1"/>
                </a:solidFill>
                <a:cs typeface="Arial" panose="020B0604020202020204" pitchFamily="34" charset="0"/>
              </a:rPr>
              <a:t>λ</a:t>
            </a:r>
            <a:r>
              <a:rPr lang="en-US" sz="4666" dirty="0" err="1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ambeq</a:t>
            </a: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generate a quantum program from the </a:t>
            </a:r>
            <a:r>
              <a:rPr lang="en-US" sz="4666" dirty="0" err="1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DisCoCat</a:t>
            </a: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diagram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quantum program encodes the sentence in a latent representation space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666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666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b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endParaRPr lang="en-US" sz="4666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endParaRPr lang="en-US" sz="4800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We encode the model output and an expected output into a representation space and compute the distance between the two points in the space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This successfully creates an evaluation metric; however, it tends to give much greater scores then BLEU and ROGUE in most cases</a:t>
            </a:r>
          </a:p>
          <a:p>
            <a:pPr algn="ctr"/>
            <a:endParaRPr lang="en-US" sz="4666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2913B-F511-C35D-3DAA-44EA5C5BF3E3}"/>
              </a:ext>
            </a:extLst>
          </p:cNvPr>
          <p:cNvSpPr/>
          <p:nvPr/>
        </p:nvSpPr>
        <p:spPr>
          <a:xfrm>
            <a:off x="0" y="34280886"/>
            <a:ext cx="32918400" cy="4123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5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34174E-CCBD-8AE2-B28C-7958AA4317CB}"/>
              </a:ext>
            </a:extLst>
          </p:cNvPr>
          <p:cNvCxnSpPr>
            <a:cxnSpLocks/>
          </p:cNvCxnSpPr>
          <p:nvPr/>
        </p:nvCxnSpPr>
        <p:spPr>
          <a:xfrm>
            <a:off x="22259168" y="10633662"/>
            <a:ext cx="0" cy="22482595"/>
          </a:xfrm>
          <a:prstGeom prst="line">
            <a:avLst/>
          </a:prstGeom>
          <a:ln w="76200">
            <a:solidFill>
              <a:srgbClr val="011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black and yellow shield with a black and yellow flag&#10;&#10;Description automatically generated">
            <a:extLst>
              <a:ext uri="{FF2B5EF4-FFF2-40B4-BE49-F238E27FC236}">
                <a16:creationId xmlns:a16="http://schemas.microsoft.com/office/drawing/2014/main" id="{452E2B50-221E-0203-B579-C4694291B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004" y="704638"/>
            <a:ext cx="3512067" cy="54085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F3FD2-9D23-7F10-BC57-A44AA59C44D6}"/>
              </a:ext>
            </a:extLst>
          </p:cNvPr>
          <p:cNvSpPr txBox="1"/>
          <p:nvPr/>
        </p:nvSpPr>
        <p:spPr>
          <a:xfrm>
            <a:off x="4229727" y="35947554"/>
            <a:ext cx="28244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https://</a:t>
            </a:r>
            <a:r>
              <a:rPr lang="en-US" sz="5600" dirty="0" err="1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github.com</a:t>
            </a:r>
            <a:r>
              <a:rPr lang="en-US" sz="5600" dirty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/joshl1-umbc/cmsc691_term_project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5254A-CAE2-5E0E-94C5-596C49D82999}"/>
              </a:ext>
            </a:extLst>
          </p:cNvPr>
          <p:cNvSpPr txBox="1"/>
          <p:nvPr/>
        </p:nvSpPr>
        <p:spPr>
          <a:xfrm>
            <a:off x="850578" y="731273"/>
            <a:ext cx="51438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CMSC 491/691: Interactive Fiction and Text Generation</a:t>
            </a:r>
          </a:p>
          <a:p>
            <a:r>
              <a:rPr lang="en-US" sz="4200" dirty="0">
                <a:solidFill>
                  <a:schemeClr val="bg1"/>
                </a:solidFill>
              </a:rPr>
              <a:t>Fall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D6AF0-16E1-3166-A96A-D7B0EC0755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20" t="3048" r="7145" b="3262"/>
          <a:stretch/>
        </p:blipFill>
        <p:spPr>
          <a:xfrm>
            <a:off x="15412719" y="10633662"/>
            <a:ext cx="6424371" cy="55285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9BAB63-0B84-AF14-9F18-3EA2C8D7F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8" y="34638810"/>
            <a:ext cx="3341371" cy="3341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D8A8FB-6EE8-2838-A8EF-446B22570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t="9414" r="4863" b="11073"/>
          <a:stretch/>
        </p:blipFill>
        <p:spPr>
          <a:xfrm>
            <a:off x="22830503" y="15947749"/>
            <a:ext cx="9044544" cy="1745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794E93-A75B-333B-A11F-39D6C7283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263" y="22665473"/>
            <a:ext cx="7772400" cy="316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36B4D-4162-F504-FDA9-5316635C5621}"/>
              </a:ext>
            </a:extLst>
          </p:cNvPr>
          <p:cNvSpPr txBox="1"/>
          <p:nvPr/>
        </p:nvSpPr>
        <p:spPr>
          <a:xfrm>
            <a:off x="15351759" y="16256519"/>
            <a:ext cx="64629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DRAGON Model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7D03EE-819B-ED78-DFBA-FDDC1DE45290}"/>
              </a:ext>
            </a:extLst>
          </p:cNvPr>
          <p:cNvSpPr/>
          <p:nvPr/>
        </p:nvSpPr>
        <p:spPr>
          <a:xfrm>
            <a:off x="0" y="33596253"/>
            <a:ext cx="32918400" cy="676714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9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C600-85CE-5968-4B0D-C5BC7C6E8DC3}"/>
              </a:ext>
            </a:extLst>
          </p:cNvPr>
          <p:cNvSpPr txBox="1"/>
          <p:nvPr/>
        </p:nvSpPr>
        <p:spPr>
          <a:xfrm>
            <a:off x="22830502" y="17773450"/>
            <a:ext cx="904454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 err="1"/>
              <a:t>DisCoCat</a:t>
            </a:r>
            <a:r>
              <a:rPr lang="en-US" sz="2800" i="1" dirty="0"/>
              <a:t> String Diagram 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BE7293-AECB-9496-1685-E1919AC1D72E}"/>
              </a:ext>
            </a:extLst>
          </p:cNvPr>
          <p:cNvSpPr txBox="1"/>
          <p:nvPr/>
        </p:nvSpPr>
        <p:spPr>
          <a:xfrm>
            <a:off x="23609475" y="25752625"/>
            <a:ext cx="762618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/>
              <a:t>Circuit Representation of Above </a:t>
            </a:r>
            <a:r>
              <a:rPr lang="en-US" sz="2800" i="1" dirty="0" err="1"/>
              <a:t>DisCoCat</a:t>
            </a:r>
            <a:r>
              <a:rPr lang="en-US" sz="2800" i="1" dirty="0"/>
              <a:t> Diagram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774122-7138-54D2-7B8E-9AEEC19E1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631" y="18995169"/>
            <a:ext cx="9198291" cy="32205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29D97E-4345-429A-6FF2-DC669E4CA85B}"/>
              </a:ext>
            </a:extLst>
          </p:cNvPr>
          <p:cNvSpPr txBox="1"/>
          <p:nvPr/>
        </p:nvSpPr>
        <p:spPr>
          <a:xfrm>
            <a:off x="13044352" y="22161712"/>
            <a:ext cx="8915400" cy="523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Score results during inference.</a:t>
            </a:r>
          </a:p>
        </p:txBody>
      </p:sp>
    </p:spTree>
    <p:extLst>
      <p:ext uri="{BB962C8B-B14F-4D97-AF65-F5344CB8AC3E}">
        <p14:creationId xmlns:p14="http://schemas.microsoft.com/office/powerpoint/2010/main" val="232866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4562</TotalTime>
  <Words>329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Lato</vt:lpstr>
      <vt:lpstr>Lato Black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 Martin</dc:creator>
  <cp:lastModifiedBy>Reece Robertson</cp:lastModifiedBy>
  <cp:revision>32</cp:revision>
  <dcterms:created xsi:type="dcterms:W3CDTF">2019-06-10T17:31:54Z</dcterms:created>
  <dcterms:modified xsi:type="dcterms:W3CDTF">2024-12-10T14:53:19Z</dcterms:modified>
</cp:coreProperties>
</file>