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29184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DB515"/>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11" autoAdjust="0"/>
    <p:restoredTop sz="94660"/>
  </p:normalViewPr>
  <p:slideViewPr>
    <p:cSldViewPr snapToGrid="0">
      <p:cViewPr varScale="1">
        <p:scale>
          <a:sx n="17" d="100"/>
          <a:sy n="17" d="100"/>
        </p:scale>
        <p:origin x="247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350010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382118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35777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402889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401194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394746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194703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300710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238472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36098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dirty="0"/>
              <a:t>Click icon to add picture</a:t>
            </a:r>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BEA761C5-5839-4D3D-A874-271BB1853741}" type="datetimeFigureOut">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2CBF19-A824-4BF2-A1A8-2216CCF31E53}" type="slidenum">
              <a:rPr lang="en-US" smtClean="0"/>
              <a:t>‹#›</a:t>
            </a:fld>
            <a:endParaRPr lang="en-US" dirty="0"/>
          </a:p>
        </p:txBody>
      </p:sp>
    </p:spTree>
    <p:extLst>
      <p:ext uri="{BB962C8B-B14F-4D97-AF65-F5344CB8AC3E}">
        <p14:creationId xmlns:p14="http://schemas.microsoft.com/office/powerpoint/2010/main" val="269951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BEA761C5-5839-4D3D-A874-271BB1853741}" type="datetimeFigureOut">
              <a:rPr lang="en-US" smtClean="0"/>
              <a:t>12/12/2024</a:t>
            </a:fld>
            <a:endParaRPr lang="en-US" dirty="0"/>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562CBF19-A824-4BF2-A1A8-2216CCF31E53}" type="slidenum">
              <a:rPr lang="en-US" smtClean="0"/>
              <a:t>‹#›</a:t>
            </a:fld>
            <a:endParaRPr lang="en-US" dirty="0"/>
          </a:p>
        </p:txBody>
      </p:sp>
    </p:spTree>
    <p:extLst>
      <p:ext uri="{BB962C8B-B14F-4D97-AF65-F5344CB8AC3E}">
        <p14:creationId xmlns:p14="http://schemas.microsoft.com/office/powerpoint/2010/main" val="20546493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shawnb2@umbc.edu"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9150" y="1"/>
            <a:ext cx="28263333" cy="6629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23333" dirty="0">
                <a:solidFill>
                  <a:schemeClr val="bg1"/>
                </a:solidFill>
              </a:rPr>
              <a:t>Title</a:t>
            </a:r>
          </a:p>
        </p:txBody>
      </p:sp>
      <p:sp>
        <p:nvSpPr>
          <p:cNvPr id="5" name="Rectangle 4"/>
          <p:cNvSpPr/>
          <p:nvPr/>
        </p:nvSpPr>
        <p:spPr>
          <a:xfrm>
            <a:off x="0" y="7320792"/>
            <a:ext cx="32963602" cy="2922210"/>
          </a:xfrm>
          <a:prstGeom prst="rect">
            <a:avLst/>
          </a:prstGeom>
          <a:solidFill>
            <a:srgbClr val="FDB5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t" anchorCtr="0" forceAA="0" compatLnSpc="1">
            <a:prstTxWarp prst="textNoShape">
              <a:avLst/>
            </a:prstTxWarp>
            <a:noAutofit/>
          </a:bodyPr>
          <a:lstStyle/>
          <a:p>
            <a:pPr algn="ctr"/>
            <a:r>
              <a:rPr lang="en-US" sz="7200" b="1" dirty="0">
                <a:solidFill>
                  <a:schemeClr val="tx1"/>
                </a:solidFill>
                <a:latin typeface="Lato Black" panose="020F0A02020204030203" pitchFamily="34" charset="0"/>
                <a:ea typeface="Roboto" panose="02000000000000000000" pitchFamily="2" charset="0"/>
                <a:cs typeface="Arial" panose="020B0604020202020204" pitchFamily="34" charset="0"/>
              </a:rPr>
              <a:t>DRAGON generates action effect descriptions in response to player</a:t>
            </a:r>
          </a:p>
          <a:p>
            <a:pPr algn="ctr"/>
            <a:r>
              <a:rPr lang="en-US" sz="7200" b="1" dirty="0">
                <a:solidFill>
                  <a:schemeClr val="tx1"/>
                </a:solidFill>
                <a:latin typeface="Lato Black" panose="020F0A02020204030203" pitchFamily="34" charset="0"/>
                <a:ea typeface="Roboto" panose="02000000000000000000" pitchFamily="2" charset="0"/>
                <a:cs typeface="Arial" panose="020B0604020202020204" pitchFamily="34" charset="0"/>
              </a:rPr>
              <a:t>input. Model output is evaluated using a quantum cost function.</a:t>
            </a:r>
            <a:endParaRPr lang="en-US" sz="7200" dirty="0">
              <a:solidFill>
                <a:schemeClr val="tx1"/>
              </a:solidFill>
            </a:endParaRPr>
          </a:p>
        </p:txBody>
      </p:sp>
      <p:pic>
        <p:nvPicPr>
          <p:cNvPr id="16" name="Picture 15" descr="A black and yellow shield with a black and yellow flag&#10;&#10;Description automatically generated">
            <a:extLst>
              <a:ext uri="{FF2B5EF4-FFF2-40B4-BE49-F238E27FC236}">
                <a16:creationId xmlns:a16="http://schemas.microsoft.com/office/drawing/2014/main" id="{A308CFDC-E488-7C2A-F198-D84BEF9FEB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528" y="186487"/>
            <a:ext cx="3512067" cy="5408583"/>
          </a:xfrm>
          <a:prstGeom prst="rect">
            <a:avLst/>
          </a:prstGeom>
        </p:spPr>
      </p:pic>
      <p:sp>
        <p:nvSpPr>
          <p:cNvPr id="19" name="TextBox 18">
            <a:extLst>
              <a:ext uri="{FF2B5EF4-FFF2-40B4-BE49-F238E27FC236}">
                <a16:creationId xmlns:a16="http://schemas.microsoft.com/office/drawing/2014/main" id="{395FCD5D-4CDB-DF24-F86F-37E6BB3544B6}"/>
              </a:ext>
            </a:extLst>
          </p:cNvPr>
          <p:cNvSpPr txBox="1"/>
          <p:nvPr/>
        </p:nvSpPr>
        <p:spPr>
          <a:xfrm>
            <a:off x="1073439" y="35947553"/>
            <a:ext cx="9423614" cy="954107"/>
          </a:xfrm>
          <a:prstGeom prst="rect">
            <a:avLst/>
          </a:prstGeom>
          <a:noFill/>
        </p:spPr>
        <p:txBody>
          <a:bodyPr wrap="square" rtlCol="0">
            <a:spAutoFit/>
          </a:bodyPr>
          <a:lstStyle/>
          <a:p>
            <a:pPr algn="ctr"/>
            <a:r>
              <a:rPr lang="en-US" sz="5600" dirty="0">
                <a:solidFill>
                  <a:schemeClr val="bg1"/>
                </a:solidFill>
                <a:latin typeface="Lato Black" panose="020F0A02020204030203" pitchFamily="34" charset="0"/>
                <a:cs typeface="Arial" panose="020B0604020202020204" pitchFamily="34" charset="0"/>
              </a:rPr>
              <a:t>Code Link</a:t>
            </a:r>
          </a:p>
        </p:txBody>
      </p:sp>
      <p:sp>
        <p:nvSpPr>
          <p:cNvPr id="3" name="TextBox 2">
            <a:extLst>
              <a:ext uri="{FF2B5EF4-FFF2-40B4-BE49-F238E27FC236}">
                <a16:creationId xmlns:a16="http://schemas.microsoft.com/office/drawing/2014/main" id="{FC7A80E1-8FDB-DE1E-EB32-41CDF04C3FF6}"/>
              </a:ext>
            </a:extLst>
          </p:cNvPr>
          <p:cNvSpPr txBox="1"/>
          <p:nvPr/>
        </p:nvSpPr>
        <p:spPr>
          <a:xfrm>
            <a:off x="18345150" y="241524"/>
            <a:ext cx="14618452" cy="738664"/>
          </a:xfrm>
          <a:prstGeom prst="rect">
            <a:avLst/>
          </a:prstGeom>
          <a:noFill/>
        </p:spPr>
        <p:txBody>
          <a:bodyPr wrap="square" rtlCol="0">
            <a:spAutoFit/>
          </a:bodyPr>
          <a:lstStyle/>
          <a:p>
            <a:r>
              <a:rPr lang="en-US" sz="4200" b="1" dirty="0"/>
              <a:t>CMSC 491/691: Interactive Fiction and Text Generation Fall 2024</a:t>
            </a:r>
          </a:p>
        </p:txBody>
      </p:sp>
      <p:sp>
        <p:nvSpPr>
          <p:cNvPr id="6" name="Text Box 707">
            <a:extLst>
              <a:ext uri="{FF2B5EF4-FFF2-40B4-BE49-F238E27FC236}">
                <a16:creationId xmlns:a16="http://schemas.microsoft.com/office/drawing/2014/main" id="{04326ECE-670C-DD26-057D-A281FC3DD268}"/>
              </a:ext>
            </a:extLst>
          </p:cNvPr>
          <p:cNvSpPr txBox="1">
            <a:spLocks noChangeArrowheads="1"/>
          </p:cNvSpPr>
          <p:nvPr/>
        </p:nvSpPr>
        <p:spPr bwMode="auto">
          <a:xfrm>
            <a:off x="16039481" y="33843995"/>
            <a:ext cx="16649699" cy="3528394"/>
          </a:xfrm>
          <a:prstGeom prst="rect">
            <a:avLst/>
          </a:prstGeom>
          <a:noFill/>
          <a:ln w="0" algn="in">
            <a:noFill/>
            <a:miter lim="800000"/>
            <a:headEnd/>
            <a:tailEnd/>
          </a:ln>
        </p:spPr>
        <p:txBody>
          <a:bodyPr lIns="48744" tIns="48744" rIns="48744" bIns="48744"/>
          <a:lstStyle/>
          <a:p>
            <a:pPr algn="just" defTabSz="1150939">
              <a:spcBef>
                <a:spcPts val="0"/>
              </a:spcBef>
              <a:spcAft>
                <a:spcPts val="0"/>
              </a:spcAft>
            </a:pPr>
            <a:r>
              <a:rPr lang="en-US" altLang="zh-CN" sz="2800" dirty="0">
                <a:latin typeface="Cambria"/>
                <a:ea typeface="宋体" pitchFamily="2" charset="-122"/>
                <a:cs typeface="Cambria"/>
              </a:rPr>
              <a:t>[1] Kartsaklis, D., Fan, I., Yeung, R., Pearson, A., Lorenz, R., Toumi, A., de Felice, G., Meichanetzidis, K., Clark, S., &amp; Coecke, B. (2021). lambeq: A High-Level Python Library for Quantum NLP. CQCL/lambeq. </a:t>
            </a:r>
          </a:p>
          <a:p>
            <a:pPr algn="just" defTabSz="1150939">
              <a:spcBef>
                <a:spcPts val="0"/>
              </a:spcBef>
              <a:spcAft>
                <a:spcPts val="0"/>
              </a:spcAft>
            </a:pPr>
            <a:r>
              <a:rPr lang="en-US" altLang="zh-CN" sz="2800" dirty="0">
                <a:latin typeface="Cambria"/>
                <a:ea typeface="宋体" pitchFamily="2" charset="-122"/>
                <a:cs typeface="Cambria"/>
              </a:rPr>
              <a:t>[2] Meichanetzidis, K., Gogioso, S., de Felice, G., Chiappori, N., Toumi, A., &amp; Coecke, B. (2020). Quantum Natural Language Processing on Near-Term Quantum Computers.. </a:t>
            </a:r>
          </a:p>
          <a:p>
            <a:pPr algn="just" defTabSz="1150939">
              <a:spcBef>
                <a:spcPts val="0"/>
              </a:spcBef>
              <a:spcAft>
                <a:spcPts val="0"/>
              </a:spcAft>
            </a:pPr>
            <a:r>
              <a:rPr lang="en-US" altLang="zh-CN" sz="2800" dirty="0">
                <a:latin typeface="Cambria"/>
                <a:ea typeface="宋体" pitchFamily="2" charset="-122"/>
                <a:cs typeface="Cambria"/>
              </a:rPr>
              <a:t>[3] Zhang, L., Lyu, Q., &amp; Callison-Burch, C. (2020). Reasoning about Goals, Steps, and Temporal Ordering with WikiHow. EMNLP, pp. 4630–4639. Association for Computational Linguistics.. </a:t>
            </a:r>
          </a:p>
        </p:txBody>
      </p:sp>
      <p:sp>
        <p:nvSpPr>
          <p:cNvPr id="8" name="Text Box 707">
            <a:extLst>
              <a:ext uri="{FF2B5EF4-FFF2-40B4-BE49-F238E27FC236}">
                <a16:creationId xmlns:a16="http://schemas.microsoft.com/office/drawing/2014/main" id="{5C5FB116-CE18-3F9F-C6A7-7AF3EB2273FC}"/>
              </a:ext>
            </a:extLst>
          </p:cNvPr>
          <p:cNvSpPr txBox="1">
            <a:spLocks noChangeArrowheads="1"/>
          </p:cNvSpPr>
          <p:nvPr/>
        </p:nvSpPr>
        <p:spPr bwMode="auto">
          <a:xfrm>
            <a:off x="249431" y="35708001"/>
            <a:ext cx="10386970" cy="1656182"/>
          </a:xfrm>
          <a:prstGeom prst="rect">
            <a:avLst/>
          </a:prstGeom>
          <a:noFill/>
          <a:ln w="0" algn="in">
            <a:noFill/>
            <a:miter lim="800000"/>
            <a:headEnd/>
            <a:tailEnd/>
          </a:ln>
        </p:spPr>
        <p:txBody>
          <a:bodyPr lIns="48744" tIns="48744" rIns="48744" bIns="48744"/>
          <a:lstStyle/>
          <a:p>
            <a:pPr algn="just" defTabSz="1150939">
              <a:spcBef>
                <a:spcPts val="802"/>
              </a:spcBef>
              <a:spcAft>
                <a:spcPts val="802"/>
              </a:spcAft>
            </a:pPr>
            <a:r>
              <a:rPr lang="en-US" altLang="zh-CN" sz="4800" b="1" dirty="0">
                <a:solidFill>
                  <a:srgbClr val="990033"/>
                </a:solidFill>
                <a:latin typeface="Cambria"/>
                <a:ea typeface="宋体" pitchFamily="2" charset="-122"/>
                <a:cs typeface="Cambria"/>
              </a:rPr>
              <a:t>CONTACT</a:t>
            </a:r>
          </a:p>
          <a:p>
            <a:pPr algn="just" defTabSz="1150939">
              <a:spcBef>
                <a:spcPts val="802"/>
              </a:spcBef>
              <a:spcAft>
                <a:spcPts val="802"/>
              </a:spcAft>
            </a:pPr>
            <a:r>
              <a:rPr lang="en-US" altLang="zh-CN" sz="3400" dirty="0">
                <a:latin typeface="Cambria"/>
                <a:ea typeface="宋体" pitchFamily="2" charset="-122"/>
                <a:cs typeface="Cambria"/>
              </a:rPr>
              <a:t>Shawn Bray: </a:t>
            </a:r>
            <a:r>
              <a:rPr lang="en-US" altLang="zh-CN" sz="3400" dirty="0">
                <a:latin typeface="Cambria"/>
                <a:ea typeface="宋体" pitchFamily="2" charset="-122"/>
                <a:cs typeface="Cambria"/>
                <a:hlinkClick r:id="rId3"/>
              </a:rPr>
              <a:t>shawnb2@umbc.edu</a:t>
            </a:r>
            <a:endParaRPr lang="en-US" altLang="zh-CN" sz="3400" dirty="0">
              <a:latin typeface="Cambria"/>
              <a:ea typeface="宋体" pitchFamily="2" charset="-122"/>
              <a:cs typeface="Cambria"/>
            </a:endParaRPr>
          </a:p>
          <a:p>
            <a:pPr algn="just" defTabSz="1150939">
              <a:spcBef>
                <a:spcPts val="802"/>
              </a:spcBef>
              <a:spcAft>
                <a:spcPts val="802"/>
              </a:spcAft>
            </a:pPr>
            <a:r>
              <a:rPr lang="en-US" altLang="zh-CN" sz="3400" dirty="0">
                <a:latin typeface="Cambria"/>
                <a:ea typeface="宋体" pitchFamily="2" charset="-122"/>
                <a:cs typeface="Cambria"/>
              </a:rPr>
              <a:t>Reece Robertson: </a:t>
            </a:r>
            <a:r>
              <a:rPr lang="en-US" sz="3600" b="0" i="0" dirty="0">
                <a:solidFill>
                  <a:srgbClr val="222222"/>
                </a:solidFill>
                <a:effectLst/>
                <a:latin typeface="Google Sans"/>
              </a:rPr>
              <a:t>rrobert2@umbc.edu</a:t>
            </a:r>
            <a:endParaRPr lang="en-US" altLang="zh-CN" sz="3400" dirty="0">
              <a:latin typeface="Cambria"/>
              <a:ea typeface="宋体" pitchFamily="2" charset="-122"/>
              <a:cs typeface="Cambria"/>
            </a:endParaRPr>
          </a:p>
        </p:txBody>
      </p:sp>
      <p:grpSp>
        <p:nvGrpSpPr>
          <p:cNvPr id="9" name="Group 8">
            <a:extLst>
              <a:ext uri="{FF2B5EF4-FFF2-40B4-BE49-F238E27FC236}">
                <a16:creationId xmlns:a16="http://schemas.microsoft.com/office/drawing/2014/main" id="{B43BA6AA-D1E5-E58F-6B69-9F9AD26136CD}"/>
              </a:ext>
            </a:extLst>
          </p:cNvPr>
          <p:cNvGrpSpPr/>
          <p:nvPr/>
        </p:nvGrpSpPr>
        <p:grpSpPr>
          <a:xfrm>
            <a:off x="16039481" y="11425432"/>
            <a:ext cx="16405495" cy="22128525"/>
            <a:chOff x="17107272" y="9848255"/>
            <a:chExt cx="15593962" cy="32403599"/>
          </a:xfrm>
        </p:grpSpPr>
        <p:sp>
          <p:nvSpPr>
            <p:cNvPr id="10" name="Rectangle 303">
              <a:extLst>
                <a:ext uri="{FF2B5EF4-FFF2-40B4-BE49-F238E27FC236}">
                  <a16:creationId xmlns:a16="http://schemas.microsoft.com/office/drawing/2014/main" id="{2AD4FB7A-96AC-019D-CBEA-F3095FE816A1}"/>
                </a:ext>
              </a:extLst>
            </p:cNvPr>
            <p:cNvSpPr>
              <a:spLocks noChangeArrowheads="1"/>
            </p:cNvSpPr>
            <p:nvPr/>
          </p:nvSpPr>
          <p:spPr bwMode="auto">
            <a:xfrm>
              <a:off x="17107272" y="9848255"/>
              <a:ext cx="15593962" cy="32403599"/>
            </a:xfrm>
            <a:prstGeom prst="rect">
              <a:avLst/>
            </a:prstGeom>
            <a:noFill/>
            <a:ln w="130175" algn="ctr">
              <a:solidFill>
                <a:schemeClr val="tx1"/>
              </a:solidFill>
              <a:miter lim="800000"/>
              <a:headEnd/>
              <a:tailEnd/>
            </a:ln>
          </p:spPr>
          <p:txBody>
            <a:bodyPr wrap="none" lIns="121884" tIns="60942" rIns="121884" bIns="60942" anchor="ctr"/>
            <a:lstStyle/>
            <a:p>
              <a:endParaRPr lang="en-US" dirty="0">
                <a:latin typeface="Cambria"/>
                <a:cs typeface="Cambria"/>
              </a:endParaRPr>
            </a:p>
          </p:txBody>
        </p:sp>
        <p:sp>
          <p:nvSpPr>
            <p:cNvPr id="11" name="Rectangle 10">
              <a:extLst>
                <a:ext uri="{FF2B5EF4-FFF2-40B4-BE49-F238E27FC236}">
                  <a16:creationId xmlns:a16="http://schemas.microsoft.com/office/drawing/2014/main" id="{A89B3A33-93C3-ADF1-3CC1-9E4E9D91A500}"/>
                </a:ext>
              </a:extLst>
            </p:cNvPr>
            <p:cNvSpPr/>
            <p:nvPr/>
          </p:nvSpPr>
          <p:spPr>
            <a:xfrm>
              <a:off x="17435538" y="9952780"/>
              <a:ext cx="3571569" cy="899634"/>
            </a:xfrm>
            <a:prstGeom prst="rect">
              <a:avLst/>
            </a:prstGeom>
          </p:spPr>
          <p:txBody>
            <a:bodyPr wrap="none">
              <a:spAutoFit/>
            </a:bodyPr>
            <a:lstStyle/>
            <a:p>
              <a:r>
                <a:rPr lang="en-US" altLang="zh-CN" sz="3400" b="1" dirty="0">
                  <a:latin typeface="Cambria"/>
                  <a:cs typeface="Cambria"/>
                </a:rPr>
                <a:t>Accuracy</a:t>
              </a:r>
              <a:r>
                <a:rPr lang="zh-CN" altLang="en-US" sz="3400" b="1" dirty="0">
                  <a:latin typeface="Cambria"/>
                  <a:cs typeface="Cambria"/>
                </a:rPr>
                <a:t> </a:t>
              </a:r>
              <a:r>
                <a:rPr lang="en-US" altLang="zh-CN" sz="3400" b="1" dirty="0">
                  <a:latin typeface="Cambria"/>
                  <a:cs typeface="Cambria"/>
                </a:rPr>
                <a:t>Analysis</a:t>
              </a:r>
              <a:endParaRPr lang="en-US" sz="3400" b="1" dirty="0">
                <a:latin typeface="Cambria"/>
                <a:cs typeface="Cambria"/>
              </a:endParaRPr>
            </a:p>
          </p:txBody>
        </p:sp>
        <p:sp>
          <p:nvSpPr>
            <p:cNvPr id="30" name="Rectangle 29">
              <a:extLst>
                <a:ext uri="{FF2B5EF4-FFF2-40B4-BE49-F238E27FC236}">
                  <a16:creationId xmlns:a16="http://schemas.microsoft.com/office/drawing/2014/main" id="{19856CFF-74EE-4128-9700-C6F36FF4CD1A}"/>
                </a:ext>
              </a:extLst>
            </p:cNvPr>
            <p:cNvSpPr/>
            <p:nvPr/>
          </p:nvSpPr>
          <p:spPr>
            <a:xfrm>
              <a:off x="21451526" y="17840916"/>
              <a:ext cx="9885833" cy="788705"/>
            </a:xfrm>
            <a:prstGeom prst="rect">
              <a:avLst/>
            </a:prstGeom>
          </p:spPr>
          <p:txBody>
            <a:bodyPr wrap="square">
              <a:spAutoFit/>
            </a:bodyPr>
            <a:lstStyle/>
            <a:p>
              <a:r>
                <a:rPr lang="en-US" sz="2900" dirty="0">
                  <a:latin typeface="Cambria"/>
                  <a:cs typeface="Cambria"/>
                </a:rPr>
                <a:t>Figure 5: Circuit representation DisCoCat</a:t>
              </a:r>
              <a:r>
                <a:rPr lang="en-US" altLang="zh-CN" sz="2900" dirty="0">
                  <a:latin typeface="Cambria"/>
                  <a:cs typeface="Cambria"/>
                </a:rPr>
                <a:t>:</a:t>
              </a:r>
              <a:r>
                <a:rPr lang="zh-CN" altLang="en-US" sz="2900" dirty="0">
                  <a:latin typeface="Cambria"/>
                  <a:cs typeface="Cambria"/>
                </a:rPr>
                <a:t> </a:t>
              </a:r>
              <a:endParaRPr lang="en-US" sz="2900" i="1" dirty="0">
                <a:latin typeface="Cambria"/>
                <a:cs typeface="Cambria"/>
              </a:endParaRPr>
            </a:p>
          </p:txBody>
        </p:sp>
        <p:sp>
          <p:nvSpPr>
            <p:cNvPr id="18" name="Rectangle 17">
              <a:extLst>
                <a:ext uri="{FF2B5EF4-FFF2-40B4-BE49-F238E27FC236}">
                  <a16:creationId xmlns:a16="http://schemas.microsoft.com/office/drawing/2014/main" id="{E4F1DB39-104C-4CA5-8943-510E8CDF17B7}"/>
                </a:ext>
              </a:extLst>
            </p:cNvPr>
            <p:cNvSpPr/>
            <p:nvPr/>
          </p:nvSpPr>
          <p:spPr>
            <a:xfrm>
              <a:off x="17467310" y="10640342"/>
              <a:ext cx="14473608" cy="2433716"/>
            </a:xfrm>
            <a:prstGeom prst="rect">
              <a:avLst/>
            </a:prstGeom>
          </p:spPr>
          <p:txBody>
            <a:bodyPr wrap="square">
              <a:spAutoFit/>
            </a:bodyPr>
            <a:lstStyle/>
            <a:p>
              <a:pPr marL="571406" indent="-571406" algn="just">
                <a:buFont typeface="Arial"/>
                <a:buChar char="•"/>
              </a:pPr>
              <a:r>
                <a:rPr lang="en-US" altLang="zh-CN" sz="3400" dirty="0">
                  <a:latin typeface="Cambria"/>
                  <a:cs typeface="Cambria"/>
                </a:rPr>
                <a:t>Circuit representation quantum neural network with parameterized gates.</a:t>
              </a:r>
            </a:p>
            <a:p>
              <a:pPr marL="571406" indent="-571406" algn="just">
                <a:buFont typeface="Arial"/>
                <a:buChar char="•"/>
              </a:pPr>
              <a:r>
                <a:rPr lang="en-US" altLang="zh-CN" sz="3400" dirty="0">
                  <a:latin typeface="Cambria"/>
                  <a:cs typeface="Cambria"/>
                </a:rPr>
                <a:t>Qubit Hadamard gates, rotation gates and controlled opertation highly entangled.</a:t>
              </a:r>
            </a:p>
          </p:txBody>
        </p:sp>
        <p:sp>
          <p:nvSpPr>
            <p:cNvPr id="23" name="矩形 63">
              <a:extLst>
                <a:ext uri="{FF2B5EF4-FFF2-40B4-BE49-F238E27FC236}">
                  <a16:creationId xmlns:a16="http://schemas.microsoft.com/office/drawing/2014/main" id="{B2114D34-81B5-69BB-692D-500F80D91F37}"/>
                </a:ext>
              </a:extLst>
            </p:cNvPr>
            <p:cNvSpPr/>
            <p:nvPr/>
          </p:nvSpPr>
          <p:spPr>
            <a:xfrm>
              <a:off x="17331663" y="18817546"/>
              <a:ext cx="12817424" cy="1214506"/>
            </a:xfrm>
            <a:prstGeom prst="rect">
              <a:avLst/>
            </a:prstGeom>
          </p:spPr>
          <p:txBody>
            <a:bodyPr wrap="square">
              <a:spAutoFit/>
            </a:bodyPr>
            <a:lstStyle/>
            <a:p>
              <a:pPr algn="just" defTabSz="1150939">
                <a:spcBef>
                  <a:spcPts val="802"/>
                </a:spcBef>
              </a:pPr>
              <a:r>
                <a:rPr lang="en-US" sz="4800" b="1" dirty="0">
                  <a:solidFill>
                    <a:srgbClr val="990033"/>
                  </a:solidFill>
                  <a:latin typeface="Cambria"/>
                  <a:ea typeface="宋体" pitchFamily="2" charset="-122"/>
                  <a:cs typeface="Cambria"/>
                </a:rPr>
                <a:t>EVALUATION/RESULTS</a:t>
              </a:r>
              <a:endParaRPr lang="en-US" sz="4800" dirty="0">
                <a:latin typeface="Cambria"/>
                <a:cs typeface="Cambria"/>
              </a:endParaRPr>
            </a:p>
          </p:txBody>
        </p:sp>
        <p:sp>
          <p:nvSpPr>
            <p:cNvPr id="28" name="矩形 63">
              <a:extLst>
                <a:ext uri="{FF2B5EF4-FFF2-40B4-BE49-F238E27FC236}">
                  <a16:creationId xmlns:a16="http://schemas.microsoft.com/office/drawing/2014/main" id="{1000DA8A-85EC-9C39-5798-684C1B2D476C}"/>
                </a:ext>
              </a:extLst>
            </p:cNvPr>
            <p:cNvSpPr/>
            <p:nvPr/>
          </p:nvSpPr>
          <p:spPr>
            <a:xfrm>
              <a:off x="17331663" y="35493316"/>
              <a:ext cx="4968552" cy="830998"/>
            </a:xfrm>
            <a:prstGeom prst="rect">
              <a:avLst/>
            </a:prstGeom>
          </p:spPr>
          <p:txBody>
            <a:bodyPr wrap="square">
              <a:spAutoFit/>
            </a:bodyPr>
            <a:lstStyle/>
            <a:p>
              <a:pPr algn="just" defTabSz="1150939">
                <a:spcBef>
                  <a:spcPts val="802"/>
                </a:spcBef>
              </a:pPr>
              <a:r>
                <a:rPr lang="en-US" sz="4800" b="1" dirty="0">
                  <a:solidFill>
                    <a:srgbClr val="990033"/>
                  </a:solidFill>
                  <a:latin typeface="Cambria"/>
                  <a:ea typeface="宋体" pitchFamily="2" charset="-122"/>
                  <a:cs typeface="Cambria"/>
                </a:rPr>
                <a:t>SUMMARY</a:t>
              </a:r>
              <a:endParaRPr lang="en-US" sz="4800" dirty="0">
                <a:latin typeface="Cambria"/>
                <a:cs typeface="Cambria"/>
              </a:endParaRPr>
            </a:p>
          </p:txBody>
        </p:sp>
        <p:sp>
          <p:nvSpPr>
            <p:cNvPr id="29" name="Rectangle 28">
              <a:extLst>
                <a:ext uri="{FF2B5EF4-FFF2-40B4-BE49-F238E27FC236}">
                  <a16:creationId xmlns:a16="http://schemas.microsoft.com/office/drawing/2014/main" id="{EC1061C6-1A9E-985D-7E01-9D03A6357191}"/>
                </a:ext>
              </a:extLst>
            </p:cNvPr>
            <p:cNvSpPr/>
            <p:nvPr/>
          </p:nvSpPr>
          <p:spPr>
            <a:xfrm>
              <a:off x="17467310" y="37034417"/>
              <a:ext cx="14761642" cy="4732228"/>
            </a:xfrm>
            <a:prstGeom prst="rect">
              <a:avLst/>
            </a:prstGeom>
          </p:spPr>
          <p:txBody>
            <a:bodyPr wrap="square">
              <a:spAutoFit/>
            </a:bodyPr>
            <a:lstStyle/>
            <a:p>
              <a:pPr algn="just"/>
              <a:r>
                <a:rPr lang="en-US" sz="3400" dirty="0">
                  <a:latin typeface="Cambria"/>
                  <a:cs typeface="Cambria"/>
                </a:rPr>
                <a:t>We developed a dynamic generating game framework that incorporates quantum computing for inference optimization. Using the </a:t>
              </a:r>
              <a:r>
                <a:rPr lang="en-US" sz="3400" dirty="0" err="1">
                  <a:latin typeface="Cambria"/>
                  <a:cs typeface="Cambria"/>
                </a:rPr>
                <a:t>λambeq</a:t>
              </a:r>
              <a:r>
                <a:rPr lang="en-US" sz="3400" dirty="0">
                  <a:latin typeface="Cambria"/>
                  <a:cs typeface="Cambria"/>
                </a:rPr>
                <a:t> toolkit, we implemented cost control mechanisms based on quantum-native constructs. Experimental results demonstrate that our proposed framework achieves near-optimal performance acceleration compared to commonly used classical methods, showcasing its potential for efficient and effective NLP and LLM applications.</a:t>
              </a:r>
            </a:p>
          </p:txBody>
        </p:sp>
      </p:grpSp>
      <p:sp>
        <p:nvSpPr>
          <p:cNvPr id="34" name="Text Box 207">
            <a:extLst>
              <a:ext uri="{FF2B5EF4-FFF2-40B4-BE49-F238E27FC236}">
                <a16:creationId xmlns:a16="http://schemas.microsoft.com/office/drawing/2014/main" id="{FE7014C3-50CD-8EF5-599E-96EDC0F5B025}"/>
              </a:ext>
            </a:extLst>
          </p:cNvPr>
          <p:cNvSpPr txBox="1">
            <a:spLocks noChangeArrowheads="1"/>
          </p:cNvSpPr>
          <p:nvPr/>
        </p:nvSpPr>
        <p:spPr bwMode="auto">
          <a:xfrm>
            <a:off x="5689770" y="1985223"/>
            <a:ext cx="25994890" cy="3864985"/>
          </a:xfrm>
          <a:prstGeom prst="rect">
            <a:avLst/>
          </a:prstGeom>
          <a:noFill/>
          <a:ln w="9525" algn="in">
            <a:noFill/>
            <a:miter lim="800000"/>
            <a:headEnd/>
            <a:tailEnd/>
          </a:ln>
        </p:spPr>
        <p:txBody>
          <a:bodyPr lIns="48744" tIns="48744" rIns="48744" bIns="48744"/>
          <a:lstStyle/>
          <a:p>
            <a:pPr algn="ctr" defTabSz="1150939"/>
            <a:r>
              <a:rPr lang="en-US" altLang="zh-CN" sz="6700" b="1" cap="all" dirty="0">
                <a:solidFill>
                  <a:srgbClr val="990033"/>
                </a:solidFill>
                <a:latin typeface="Cambria"/>
                <a:ea typeface="宋体" pitchFamily="2" charset="-122"/>
                <a:cs typeface="Cambria"/>
              </a:rPr>
              <a:t>Dice Roll Action Generative Operational Network (DRAGON)</a:t>
            </a:r>
            <a:endParaRPr lang="en-US" sz="6700" b="1" cap="all" dirty="0">
              <a:solidFill>
                <a:srgbClr val="990033"/>
              </a:solidFill>
              <a:latin typeface="Cambria"/>
              <a:ea typeface="宋体" pitchFamily="2" charset="-122"/>
              <a:cs typeface="Cambria"/>
            </a:endParaRPr>
          </a:p>
          <a:p>
            <a:r>
              <a:rPr lang="en-US" sz="4800" b="1" baseline="30000" dirty="0">
                <a:solidFill>
                  <a:srgbClr val="000000"/>
                </a:solidFill>
                <a:latin typeface="Cambria"/>
                <a:ea typeface="宋体" pitchFamily="2" charset="-122"/>
                <a:cs typeface="Cambria"/>
              </a:rPr>
              <a:t>           </a:t>
            </a:r>
          </a:p>
          <a:p>
            <a:pPr algn="ctr"/>
            <a:r>
              <a:rPr lang="en-US" sz="4800" b="1" baseline="30000" dirty="0">
                <a:solidFill>
                  <a:srgbClr val="000000"/>
                </a:solidFill>
                <a:latin typeface="Cambria"/>
                <a:ea typeface="宋体" pitchFamily="2" charset="-122"/>
                <a:cs typeface="Cambria"/>
              </a:rPr>
              <a:t>   </a:t>
            </a:r>
            <a:r>
              <a:rPr lang="en-US" sz="5300" b="1" dirty="0">
                <a:solidFill>
                  <a:srgbClr val="000000"/>
                </a:solidFill>
                <a:latin typeface="Cambria"/>
                <a:ea typeface="宋体" pitchFamily="2" charset="-122"/>
                <a:cs typeface="Cambria"/>
              </a:rPr>
              <a:t>Shawn</a:t>
            </a:r>
            <a:r>
              <a:rPr lang="zh-CN" altLang="en-US" sz="5300" b="1" dirty="0">
                <a:solidFill>
                  <a:srgbClr val="000000"/>
                </a:solidFill>
                <a:latin typeface="Cambria"/>
                <a:ea typeface="宋体" pitchFamily="2" charset="-122"/>
                <a:cs typeface="Cambria"/>
              </a:rPr>
              <a:t> </a:t>
            </a:r>
            <a:r>
              <a:rPr lang="en-US" altLang="zh-CN" sz="5300" b="1" dirty="0">
                <a:solidFill>
                  <a:srgbClr val="000000"/>
                </a:solidFill>
                <a:latin typeface="Cambria"/>
                <a:ea typeface="宋体" pitchFamily="2" charset="-122"/>
                <a:cs typeface="Cambria"/>
              </a:rPr>
              <a:t>Bray</a:t>
            </a:r>
            <a:r>
              <a:rPr lang="en-US" altLang="zh-CN" sz="5300" b="1" baseline="30000" dirty="0">
                <a:solidFill>
                  <a:srgbClr val="000000"/>
                </a:solidFill>
                <a:latin typeface="Cambria"/>
                <a:ea typeface="宋体" pitchFamily="2" charset="-122"/>
                <a:cs typeface="Cambria"/>
              </a:rPr>
              <a:t>1</a:t>
            </a:r>
            <a:r>
              <a:rPr lang="en-US" sz="5300" b="1" dirty="0">
                <a:solidFill>
                  <a:srgbClr val="000000"/>
                </a:solidFill>
                <a:latin typeface="Cambria"/>
                <a:ea typeface="宋体" pitchFamily="2" charset="-122"/>
                <a:cs typeface="Cambria"/>
              </a:rPr>
              <a:t>,</a:t>
            </a:r>
            <a:r>
              <a:rPr lang="zh-CN" altLang="en-US" sz="5300" b="1" dirty="0">
                <a:solidFill>
                  <a:srgbClr val="000000"/>
                </a:solidFill>
                <a:latin typeface="Cambria"/>
                <a:ea typeface="宋体" pitchFamily="2" charset="-122"/>
                <a:cs typeface="Cambria"/>
              </a:rPr>
              <a:t> </a:t>
            </a:r>
            <a:r>
              <a:rPr lang="en-US" altLang="zh-CN" sz="5300" b="1" dirty="0">
                <a:solidFill>
                  <a:srgbClr val="000000"/>
                </a:solidFill>
                <a:latin typeface="Cambria"/>
                <a:ea typeface="宋体" pitchFamily="2" charset="-122"/>
                <a:cs typeface="Cambria"/>
              </a:rPr>
              <a:t>Reece</a:t>
            </a:r>
            <a:r>
              <a:rPr lang="zh-CN" altLang="en-US" sz="5300" b="1" dirty="0">
                <a:solidFill>
                  <a:srgbClr val="000000"/>
                </a:solidFill>
                <a:latin typeface="Cambria"/>
                <a:ea typeface="宋体" pitchFamily="2" charset="-122"/>
                <a:cs typeface="Cambria"/>
              </a:rPr>
              <a:t> </a:t>
            </a:r>
            <a:r>
              <a:rPr lang="en-US" altLang="zh-CN" sz="5300" b="1" dirty="0">
                <a:solidFill>
                  <a:srgbClr val="000000"/>
                </a:solidFill>
                <a:latin typeface="Cambria"/>
                <a:ea typeface="宋体" pitchFamily="2" charset="-122"/>
                <a:cs typeface="Cambria"/>
              </a:rPr>
              <a:t>Robertson</a:t>
            </a:r>
            <a:r>
              <a:rPr lang="en-US" altLang="zh-CN" sz="5300" b="1" baseline="30000" dirty="0">
                <a:solidFill>
                  <a:srgbClr val="000000"/>
                </a:solidFill>
                <a:latin typeface="Cambria"/>
                <a:ea typeface="宋体" pitchFamily="2" charset="-122"/>
                <a:cs typeface="Cambria"/>
              </a:rPr>
              <a:t>1</a:t>
            </a:r>
            <a:r>
              <a:rPr lang="en-US" sz="5300" b="1">
                <a:solidFill>
                  <a:srgbClr val="000000"/>
                </a:solidFill>
                <a:latin typeface="Cambria"/>
                <a:ea typeface="宋体" pitchFamily="2" charset="-122"/>
                <a:cs typeface="Cambria"/>
              </a:rPr>
              <a:t>, Josh</a:t>
            </a:r>
            <a:r>
              <a:rPr lang="zh-CN" altLang="en-US" sz="5300" b="1" dirty="0">
                <a:solidFill>
                  <a:srgbClr val="000000"/>
                </a:solidFill>
                <a:latin typeface="Cambria"/>
                <a:ea typeface="宋体" pitchFamily="2" charset="-122"/>
                <a:cs typeface="Cambria"/>
              </a:rPr>
              <a:t> </a:t>
            </a:r>
            <a:r>
              <a:rPr lang="en-US" altLang="zh-CN" sz="5300" b="1" dirty="0">
                <a:solidFill>
                  <a:srgbClr val="000000"/>
                </a:solidFill>
                <a:latin typeface="Cambria"/>
                <a:ea typeface="宋体" pitchFamily="2" charset="-122"/>
                <a:cs typeface="Cambria"/>
              </a:rPr>
              <a:t>li</a:t>
            </a:r>
            <a:r>
              <a:rPr lang="en-US" altLang="zh-CN" sz="5300" b="1" baseline="30000" dirty="0">
                <a:solidFill>
                  <a:srgbClr val="000000"/>
                </a:solidFill>
                <a:latin typeface="Cambria"/>
                <a:ea typeface="宋体" pitchFamily="2" charset="-122"/>
                <a:cs typeface="Cambria"/>
              </a:rPr>
              <a:t>1</a:t>
            </a:r>
            <a:r>
              <a:rPr lang="en-US" sz="5300" b="1" dirty="0">
                <a:solidFill>
                  <a:srgbClr val="000000"/>
                </a:solidFill>
                <a:latin typeface="Cambria"/>
                <a:ea typeface="宋体" pitchFamily="2" charset="-122"/>
                <a:cs typeface="Cambria"/>
              </a:rPr>
              <a:t>,</a:t>
            </a:r>
            <a:r>
              <a:rPr lang="zh-CN" altLang="en-US" sz="5300" b="1" dirty="0">
                <a:solidFill>
                  <a:srgbClr val="000000"/>
                </a:solidFill>
                <a:latin typeface="Cambria"/>
                <a:ea typeface="宋体" pitchFamily="2" charset="-122"/>
                <a:cs typeface="Cambria"/>
              </a:rPr>
              <a:t> </a:t>
            </a:r>
            <a:endParaRPr lang="en-US" sz="5300" b="1" baseline="30000" dirty="0">
              <a:solidFill>
                <a:srgbClr val="000000"/>
              </a:solidFill>
              <a:latin typeface="Cambria"/>
              <a:ea typeface="宋体" pitchFamily="2" charset="-122"/>
              <a:cs typeface="Cambria"/>
            </a:endParaRPr>
          </a:p>
          <a:p>
            <a:pPr algn="ctr"/>
            <a:r>
              <a:rPr lang="en-US" sz="4800" b="1" dirty="0">
                <a:solidFill>
                  <a:srgbClr val="000000"/>
                </a:solidFill>
                <a:latin typeface="Cambria"/>
                <a:ea typeface="宋体" pitchFamily="2" charset="-122"/>
                <a:cs typeface="Cambria"/>
              </a:rPr>
              <a:t>University of Maryland, Baltimore County</a:t>
            </a:r>
            <a:r>
              <a:rPr lang="en-US" sz="4800" b="1" baseline="30000" dirty="0">
                <a:solidFill>
                  <a:srgbClr val="000000"/>
                </a:solidFill>
                <a:latin typeface="Cambria"/>
                <a:ea typeface="宋体" pitchFamily="2" charset="-122"/>
                <a:cs typeface="Cambria"/>
              </a:rPr>
              <a:t>1</a:t>
            </a:r>
          </a:p>
        </p:txBody>
      </p:sp>
      <p:grpSp>
        <p:nvGrpSpPr>
          <p:cNvPr id="36" name="Group 35">
            <a:extLst>
              <a:ext uri="{FF2B5EF4-FFF2-40B4-BE49-F238E27FC236}">
                <a16:creationId xmlns:a16="http://schemas.microsoft.com/office/drawing/2014/main" id="{85D56BB1-EA6F-BCD1-C5E1-699F1410C0D6}"/>
              </a:ext>
            </a:extLst>
          </p:cNvPr>
          <p:cNvGrpSpPr/>
          <p:nvPr/>
        </p:nvGrpSpPr>
        <p:grpSpPr>
          <a:xfrm>
            <a:off x="401418" y="11429847"/>
            <a:ext cx="15337668" cy="22128526"/>
            <a:chOff x="522518" y="6319864"/>
            <a:chExt cx="10793146" cy="37408049"/>
          </a:xfrm>
        </p:grpSpPr>
        <p:sp>
          <p:nvSpPr>
            <p:cNvPr id="37" name="Rectangle 303">
              <a:extLst>
                <a:ext uri="{FF2B5EF4-FFF2-40B4-BE49-F238E27FC236}">
                  <a16:creationId xmlns:a16="http://schemas.microsoft.com/office/drawing/2014/main" id="{84CF8F20-B75D-EA12-4C73-F92968C59482}"/>
                </a:ext>
              </a:extLst>
            </p:cNvPr>
            <p:cNvSpPr>
              <a:spLocks noChangeArrowheads="1"/>
            </p:cNvSpPr>
            <p:nvPr/>
          </p:nvSpPr>
          <p:spPr bwMode="auto">
            <a:xfrm>
              <a:off x="522518" y="6319864"/>
              <a:ext cx="10793146" cy="37408049"/>
            </a:xfrm>
            <a:prstGeom prst="rect">
              <a:avLst/>
            </a:prstGeom>
            <a:noFill/>
            <a:ln w="130175" algn="ctr">
              <a:solidFill>
                <a:schemeClr val="tx1"/>
              </a:solidFill>
              <a:miter lim="800000"/>
              <a:headEnd/>
              <a:tailEnd/>
            </a:ln>
          </p:spPr>
          <p:txBody>
            <a:bodyPr wrap="none" lIns="121884" tIns="60942" rIns="121884" bIns="60942" anchor="ctr"/>
            <a:lstStyle/>
            <a:p>
              <a:endParaRPr lang="en-US" dirty="0">
                <a:latin typeface="Cambria"/>
                <a:cs typeface="Cambria"/>
              </a:endParaRPr>
            </a:p>
          </p:txBody>
        </p:sp>
        <p:sp>
          <p:nvSpPr>
            <p:cNvPr id="38" name="Text Box 190">
              <a:extLst>
                <a:ext uri="{FF2B5EF4-FFF2-40B4-BE49-F238E27FC236}">
                  <a16:creationId xmlns:a16="http://schemas.microsoft.com/office/drawing/2014/main" id="{BB35E67A-91B6-CBDE-0FB0-74752B7374B2}"/>
                </a:ext>
              </a:extLst>
            </p:cNvPr>
            <p:cNvSpPr txBox="1">
              <a:spLocks noChangeArrowheads="1"/>
            </p:cNvSpPr>
            <p:nvPr/>
          </p:nvSpPr>
          <p:spPr bwMode="auto">
            <a:xfrm>
              <a:off x="685800" y="6443555"/>
              <a:ext cx="10486988" cy="15815557"/>
            </a:xfrm>
            <a:prstGeom prst="rect">
              <a:avLst/>
            </a:prstGeom>
            <a:noFill/>
            <a:ln w="0" algn="in">
              <a:noFill/>
              <a:miter lim="800000"/>
              <a:headEnd/>
              <a:tailEnd/>
            </a:ln>
          </p:spPr>
          <p:txBody>
            <a:bodyPr lIns="48753" tIns="48753" rIns="48753" bIns="48753"/>
            <a:lstStyle/>
            <a:p>
              <a:pPr algn="l" defTabSz="1150939">
                <a:spcBef>
                  <a:spcPts val="802"/>
                </a:spcBef>
                <a:spcAft>
                  <a:spcPts val="802"/>
                </a:spcAft>
              </a:pPr>
              <a:r>
                <a:rPr lang="en-US" altLang="zh-CN" sz="4800" b="1" dirty="0">
                  <a:solidFill>
                    <a:srgbClr val="990033"/>
                  </a:solidFill>
                  <a:latin typeface="Cambria"/>
                  <a:ea typeface="宋体" pitchFamily="2" charset="-122"/>
                  <a:cs typeface="Cambria"/>
                </a:rPr>
                <a:t>INTRODUCTION</a:t>
              </a:r>
            </a:p>
            <a:p>
              <a:pPr algn="just" defTabSz="1150939">
                <a:spcBef>
                  <a:spcPts val="802"/>
                </a:spcBef>
                <a:spcAft>
                  <a:spcPts val="802"/>
                </a:spcAft>
              </a:pPr>
              <a:r>
                <a:rPr lang="en-US" sz="3400" b="1" dirty="0">
                  <a:solidFill>
                    <a:srgbClr val="000000"/>
                  </a:solidFill>
                  <a:latin typeface="Cambria"/>
                  <a:cs typeface="Cambria"/>
                </a:rPr>
                <a:t>DRAGON Architecture System </a:t>
              </a:r>
            </a:p>
            <a:p>
              <a:pPr marL="571406" indent="-571406" algn="just" defTabSz="1150939">
                <a:spcBef>
                  <a:spcPts val="802"/>
                </a:spcBef>
                <a:spcAft>
                  <a:spcPts val="802"/>
                </a:spcAft>
                <a:buFont typeface="Arial" panose="020B0604020202020204" pitchFamily="34" charset="0"/>
                <a:buChar char="•"/>
              </a:pPr>
              <a:r>
                <a:rPr lang="en-US" sz="3400" dirty="0">
                  <a:latin typeface="Cambria"/>
                  <a:cs typeface="Cambria"/>
                </a:rPr>
                <a:t>Traditional</a:t>
              </a:r>
              <a:r>
                <a:rPr lang="zh-CN" altLang="en-US" sz="3400" dirty="0">
                  <a:latin typeface="Cambria"/>
                  <a:cs typeface="Cambria"/>
                </a:rPr>
                <a:t> </a:t>
              </a:r>
              <a:r>
                <a:rPr lang="en-US" altLang="zh-CN" sz="3400" dirty="0">
                  <a:latin typeface="Cambria"/>
                  <a:cs typeface="Cambria"/>
                </a:rPr>
                <a:t>approach: bag-of-words models, and grammar rules, pattern matching.</a:t>
              </a:r>
              <a:endParaRPr lang="en-US" sz="3400" dirty="0">
                <a:latin typeface="Cambria"/>
                <a:cs typeface="Cambria"/>
              </a:endParaRPr>
            </a:p>
            <a:p>
              <a:pPr marL="571406" indent="-571406" algn="just" defTabSz="1150939">
                <a:spcBef>
                  <a:spcPts val="802"/>
                </a:spcBef>
                <a:spcAft>
                  <a:spcPts val="802"/>
                </a:spcAft>
                <a:buFont typeface="Arial" panose="020B0604020202020204" pitchFamily="34" charset="0"/>
                <a:buChar char="•"/>
              </a:pPr>
              <a:r>
                <a:rPr lang="en-US" sz="3400" dirty="0">
                  <a:latin typeface="Cambria"/>
                  <a:cs typeface="Cambria"/>
                </a:rPr>
                <a:t>Our </a:t>
              </a:r>
              <a:r>
                <a:rPr lang="en-US" altLang="zh-CN" sz="3400" dirty="0">
                  <a:latin typeface="Cambria"/>
                  <a:cs typeface="Cambria"/>
                </a:rPr>
                <a:t>approach</a:t>
              </a:r>
              <a:r>
                <a:rPr lang="en-US" sz="3400" dirty="0">
                  <a:latin typeface="Cambria"/>
                  <a:cs typeface="Cambria"/>
                </a:rPr>
                <a:t>: </a:t>
              </a:r>
              <a:r>
                <a:rPr lang="en-US" sz="3400" dirty="0">
                  <a:solidFill>
                    <a:srgbClr val="000000"/>
                  </a:solidFill>
                  <a:latin typeface="Cambria"/>
                  <a:cs typeface="Cambria"/>
                </a:rPr>
                <a:t>leverage quantum computing to handle large scale datasets. Optimize massive parameter spaces, using exponential parallelism. </a:t>
              </a:r>
            </a:p>
            <a:p>
              <a:pPr algn="just"/>
              <a:r>
                <a:rPr lang="en-US" sz="3400" b="1" dirty="0">
                  <a:solidFill>
                    <a:srgbClr val="000000"/>
                  </a:solidFill>
                  <a:latin typeface="Cambria"/>
                  <a:cs typeface="Cambria"/>
                </a:rPr>
                <a:t>This Work</a:t>
              </a:r>
            </a:p>
            <a:p>
              <a:pPr marL="457200" indent="-457200" algn="l">
                <a:buFont typeface="Arial" panose="020B0604020202020204" pitchFamily="34" charset="0"/>
                <a:buChar char="•"/>
              </a:pPr>
              <a:r>
                <a:rPr lang="en-US" sz="3400" dirty="0">
                  <a:latin typeface="Cambria"/>
                  <a:cs typeface="Cambria"/>
                </a:rPr>
                <a:t>Aims to target the computational efficiency of LLM IF inference on GPU’s.</a:t>
              </a:r>
            </a:p>
            <a:p>
              <a:pPr marL="457200" indent="-457200" algn="l">
                <a:buFont typeface="Arial" panose="020B0604020202020204" pitchFamily="34" charset="0"/>
                <a:buChar char="•"/>
              </a:pPr>
              <a:r>
                <a:rPr lang="en-US" sz="3400" dirty="0">
                  <a:latin typeface="Cambria"/>
                  <a:cs typeface="Cambria"/>
                </a:rPr>
                <a:t>An improved exponentially faster factorization and decomposition.</a:t>
              </a:r>
            </a:p>
            <a:p>
              <a:pPr marL="457200" indent="-457200" algn="l">
                <a:buFont typeface="Arial" panose="020B0604020202020204" pitchFamily="34" charset="0"/>
                <a:buChar char="•"/>
              </a:pPr>
              <a:r>
                <a:rPr lang="en-US" sz="3400" dirty="0">
                  <a:latin typeface="Cambria"/>
                  <a:cs typeface="Cambria"/>
                </a:rPr>
                <a:t>An enhanced semantic representation.  </a:t>
              </a:r>
            </a:p>
          </p:txBody>
        </p:sp>
        <p:sp>
          <p:nvSpPr>
            <p:cNvPr id="39" name="矩形 63">
              <a:extLst>
                <a:ext uri="{FF2B5EF4-FFF2-40B4-BE49-F238E27FC236}">
                  <a16:creationId xmlns:a16="http://schemas.microsoft.com/office/drawing/2014/main" id="{36F7584E-F8BD-E74E-B5E2-0193881044B5}"/>
                </a:ext>
              </a:extLst>
            </p:cNvPr>
            <p:cNvSpPr/>
            <p:nvPr/>
          </p:nvSpPr>
          <p:spPr>
            <a:xfrm>
              <a:off x="573189" y="21389181"/>
              <a:ext cx="10486988" cy="1419353"/>
            </a:xfrm>
            <a:prstGeom prst="rect">
              <a:avLst/>
            </a:prstGeom>
            <a:ln>
              <a:noFill/>
            </a:ln>
          </p:spPr>
          <p:txBody>
            <a:bodyPr wrap="square">
              <a:spAutoFit/>
            </a:bodyPr>
            <a:lstStyle/>
            <a:p>
              <a:pPr algn="just" defTabSz="1150939">
                <a:spcBef>
                  <a:spcPts val="802"/>
                </a:spcBef>
              </a:pPr>
              <a:r>
                <a:rPr lang="en-US" altLang="zh-CN" sz="4800" b="1" dirty="0">
                  <a:solidFill>
                    <a:srgbClr val="990033"/>
                  </a:solidFill>
                  <a:latin typeface="Cambria"/>
                  <a:ea typeface="宋体" pitchFamily="2" charset="-122"/>
                  <a:cs typeface="Cambria"/>
                </a:rPr>
                <a:t>METHODOLOGY</a:t>
              </a:r>
              <a:endParaRPr lang="en-US" sz="4800" dirty="0">
                <a:latin typeface="Cambria"/>
                <a:cs typeface="Cambria"/>
              </a:endParaRPr>
            </a:p>
          </p:txBody>
        </p:sp>
        <p:sp>
          <p:nvSpPr>
            <p:cNvPr id="40" name="矩形 67">
              <a:extLst>
                <a:ext uri="{FF2B5EF4-FFF2-40B4-BE49-F238E27FC236}">
                  <a16:creationId xmlns:a16="http://schemas.microsoft.com/office/drawing/2014/main" id="{F8341857-239F-1F80-F03B-E1EA3772E4F5}"/>
                </a:ext>
              </a:extLst>
            </p:cNvPr>
            <p:cNvSpPr/>
            <p:nvPr/>
          </p:nvSpPr>
          <p:spPr>
            <a:xfrm>
              <a:off x="624689" y="23309853"/>
              <a:ext cx="8580177" cy="6347576"/>
            </a:xfrm>
            <a:prstGeom prst="rect">
              <a:avLst/>
            </a:prstGeom>
            <a:ln>
              <a:noFill/>
            </a:ln>
          </p:spPr>
          <p:txBody>
            <a:bodyPr wrap="square">
              <a:spAutoFit/>
            </a:bodyPr>
            <a:lstStyle/>
            <a:p>
              <a:pPr algn="just"/>
              <a:r>
                <a:rPr lang="en-US" altLang="zh-CN" sz="3400" dirty="0">
                  <a:latin typeface="Cambria"/>
                  <a:cs typeface="Cambria"/>
                </a:rPr>
                <a:t>T</a:t>
              </a:r>
              <a:r>
                <a:rPr lang="en-US" sz="3400" dirty="0">
                  <a:latin typeface="Cambria"/>
                  <a:cs typeface="Cambria"/>
                </a:rPr>
                <a:t>he design adopts the LLM model</a:t>
              </a:r>
              <a:r>
                <a:rPr lang="en-US" altLang="zh-CN" sz="3400" dirty="0">
                  <a:latin typeface="Cambria"/>
                  <a:cs typeface="Cambria"/>
                </a:rPr>
                <a:t>.</a:t>
              </a:r>
              <a:endParaRPr lang="en-US" sz="3400" dirty="0">
                <a:latin typeface="Cambria"/>
                <a:cs typeface="Cambria"/>
              </a:endParaRPr>
            </a:p>
            <a:p>
              <a:pPr algn="just">
                <a:buFont typeface="+mj-lt"/>
                <a:buAutoNum type="arabicPeriod"/>
              </a:pPr>
              <a:r>
                <a:rPr lang="en-US" sz="3400" dirty="0">
                  <a:latin typeface="Cambria"/>
                  <a:cs typeface="Cambria"/>
                </a:rPr>
                <a:t>Selected a LLAMA-2 model fine-tuned on D&amp;D text data</a:t>
              </a:r>
            </a:p>
            <a:p>
              <a:pPr algn="just">
                <a:buFont typeface="+mj-lt"/>
                <a:buAutoNum type="arabicPeriod"/>
              </a:pPr>
              <a:r>
                <a:rPr lang="en-US" sz="3400" dirty="0">
                  <a:latin typeface="Cambria"/>
                  <a:cs typeface="Cambria"/>
                </a:rPr>
                <a:t>Prompted the model with an action description and a die result</a:t>
              </a:r>
            </a:p>
            <a:p>
              <a:pPr algn="just">
                <a:buFont typeface="+mj-lt"/>
                <a:buAutoNum type="arabicPeriod"/>
              </a:pPr>
              <a:r>
                <a:rPr lang="en-US" sz="3400" dirty="0">
                  <a:latin typeface="Cambria"/>
                  <a:cs typeface="Cambria"/>
                </a:rPr>
                <a:t>Evaluated the model output using the following metrics:</a:t>
              </a:r>
            </a:p>
            <a:p>
              <a:pPr lvl="1" algn="just">
                <a:buFont typeface="+mj-lt"/>
                <a:buAutoNum type="arabicPeriod"/>
              </a:pPr>
              <a:r>
                <a:rPr lang="en-US" sz="3400" dirty="0">
                  <a:latin typeface="Cambria"/>
                  <a:cs typeface="Cambria"/>
                </a:rPr>
                <a:t>BLEU score</a:t>
              </a:r>
            </a:p>
            <a:p>
              <a:pPr lvl="1" algn="just">
                <a:buFont typeface="+mj-lt"/>
                <a:buAutoNum type="arabicPeriod"/>
              </a:pPr>
              <a:r>
                <a:rPr lang="en-US" sz="3400" dirty="0">
                  <a:latin typeface="Cambria"/>
                  <a:cs typeface="Cambria"/>
                </a:rPr>
                <a:t>ROGUE score</a:t>
              </a:r>
            </a:p>
            <a:p>
              <a:pPr lvl="1" algn="just">
                <a:buFont typeface="+mj-lt"/>
                <a:buAutoNum type="arabicPeriod"/>
              </a:pPr>
              <a:r>
                <a:rPr lang="en-US" sz="3400" dirty="0">
                  <a:latin typeface="Cambria"/>
                  <a:cs typeface="Cambria"/>
                </a:rPr>
                <a:t>λambeq score*</a:t>
              </a:r>
            </a:p>
          </p:txBody>
        </p:sp>
      </p:grpSp>
      <p:sp>
        <p:nvSpPr>
          <p:cNvPr id="41" name="矩形 63">
            <a:extLst>
              <a:ext uri="{FF2B5EF4-FFF2-40B4-BE49-F238E27FC236}">
                <a16:creationId xmlns:a16="http://schemas.microsoft.com/office/drawing/2014/main" id="{763F9BD3-F588-9576-0932-7713FC2864B2}"/>
              </a:ext>
            </a:extLst>
          </p:cNvPr>
          <p:cNvSpPr/>
          <p:nvPr/>
        </p:nvSpPr>
        <p:spPr>
          <a:xfrm>
            <a:off x="473424" y="26277467"/>
            <a:ext cx="14902600" cy="830997"/>
          </a:xfrm>
          <a:prstGeom prst="rect">
            <a:avLst/>
          </a:prstGeom>
          <a:ln>
            <a:noFill/>
          </a:ln>
        </p:spPr>
        <p:txBody>
          <a:bodyPr wrap="square">
            <a:spAutoFit/>
          </a:bodyPr>
          <a:lstStyle/>
          <a:p>
            <a:pPr algn="just" defTabSz="1150939">
              <a:spcBef>
                <a:spcPts val="802"/>
              </a:spcBef>
            </a:pPr>
            <a:r>
              <a:rPr lang="en-US" altLang="zh-CN" sz="4800" b="1" dirty="0">
                <a:solidFill>
                  <a:srgbClr val="990033"/>
                </a:solidFill>
                <a:latin typeface="Cambria"/>
                <a:ea typeface="宋体" pitchFamily="2" charset="-122"/>
                <a:cs typeface="Cambria"/>
              </a:rPr>
              <a:t>ALGORITHM </a:t>
            </a:r>
            <a:endParaRPr lang="en-US" sz="4800" dirty="0">
              <a:latin typeface="Cambria"/>
              <a:cs typeface="Cambria"/>
            </a:endParaRPr>
          </a:p>
        </p:txBody>
      </p:sp>
      <p:sp>
        <p:nvSpPr>
          <p:cNvPr id="45" name="Rectangle 44">
            <a:extLst>
              <a:ext uri="{FF2B5EF4-FFF2-40B4-BE49-F238E27FC236}">
                <a16:creationId xmlns:a16="http://schemas.microsoft.com/office/drawing/2014/main" id="{BC105C73-76EE-91DA-E729-23B29F38A6CF}"/>
              </a:ext>
            </a:extLst>
          </p:cNvPr>
          <p:cNvSpPr/>
          <p:nvPr/>
        </p:nvSpPr>
        <p:spPr>
          <a:xfrm>
            <a:off x="8502011" y="20405789"/>
            <a:ext cx="6854142" cy="538609"/>
          </a:xfrm>
          <a:prstGeom prst="rect">
            <a:avLst/>
          </a:prstGeom>
        </p:spPr>
        <p:txBody>
          <a:bodyPr wrap="square">
            <a:spAutoFit/>
          </a:bodyPr>
          <a:lstStyle/>
          <a:p>
            <a:r>
              <a:rPr lang="en-US" sz="2900" dirty="0">
                <a:latin typeface="Cambria"/>
                <a:cs typeface="Cambria"/>
              </a:rPr>
              <a:t>Figure 1</a:t>
            </a:r>
            <a:r>
              <a:rPr lang="en-US" altLang="zh-CN" sz="2900" dirty="0">
                <a:latin typeface="Cambria"/>
                <a:cs typeface="Cambria"/>
              </a:rPr>
              <a:t>: Dragon Architecture D</a:t>
            </a:r>
            <a:endParaRPr lang="en-US" sz="2900" i="1" dirty="0">
              <a:latin typeface="Cambria"/>
              <a:cs typeface="Cambria"/>
            </a:endParaRPr>
          </a:p>
        </p:txBody>
      </p:sp>
      <p:sp>
        <p:nvSpPr>
          <p:cNvPr id="46" name="Rectangle 45">
            <a:extLst>
              <a:ext uri="{FF2B5EF4-FFF2-40B4-BE49-F238E27FC236}">
                <a16:creationId xmlns:a16="http://schemas.microsoft.com/office/drawing/2014/main" id="{0E15912C-CF52-5EB4-CCB4-71228A2CC50F}"/>
              </a:ext>
            </a:extLst>
          </p:cNvPr>
          <p:cNvSpPr/>
          <p:nvPr/>
        </p:nvSpPr>
        <p:spPr>
          <a:xfrm>
            <a:off x="9864174" y="27807486"/>
            <a:ext cx="4682492" cy="538609"/>
          </a:xfrm>
          <a:prstGeom prst="rect">
            <a:avLst/>
          </a:prstGeom>
        </p:spPr>
        <p:txBody>
          <a:bodyPr wrap="square">
            <a:spAutoFit/>
          </a:bodyPr>
          <a:lstStyle/>
          <a:p>
            <a:r>
              <a:rPr lang="en-US" sz="2900" dirty="0">
                <a:latin typeface="Cambria"/>
                <a:cs typeface="Cambria"/>
              </a:rPr>
              <a:t>Figure 2</a:t>
            </a:r>
            <a:r>
              <a:rPr lang="en-US" altLang="zh-CN" sz="2900" dirty="0">
                <a:latin typeface="Cambria"/>
                <a:cs typeface="Cambria"/>
              </a:rPr>
              <a:t>: Flow Diagram</a:t>
            </a:r>
            <a:endParaRPr lang="en-US" sz="2900" i="1" dirty="0">
              <a:latin typeface="Cambria"/>
              <a:cs typeface="Cambria"/>
            </a:endParaRPr>
          </a:p>
        </p:txBody>
      </p:sp>
      <p:sp>
        <p:nvSpPr>
          <p:cNvPr id="51" name="Rectangle 50">
            <a:extLst>
              <a:ext uri="{FF2B5EF4-FFF2-40B4-BE49-F238E27FC236}">
                <a16:creationId xmlns:a16="http://schemas.microsoft.com/office/drawing/2014/main" id="{C59F4318-BF54-A376-F93A-0C9BBE0BE035}"/>
              </a:ext>
            </a:extLst>
          </p:cNvPr>
          <p:cNvSpPr/>
          <p:nvPr/>
        </p:nvSpPr>
        <p:spPr>
          <a:xfrm>
            <a:off x="16875992" y="21430986"/>
            <a:ext cx="7088169" cy="538609"/>
          </a:xfrm>
          <a:prstGeom prst="rect">
            <a:avLst/>
          </a:prstGeom>
        </p:spPr>
        <p:txBody>
          <a:bodyPr wrap="square">
            <a:spAutoFit/>
          </a:bodyPr>
          <a:lstStyle/>
          <a:p>
            <a:r>
              <a:rPr lang="en-US" sz="2900" dirty="0">
                <a:latin typeface="Cambria"/>
                <a:cs typeface="Cambria"/>
              </a:rPr>
              <a:t>Figure 6</a:t>
            </a:r>
            <a:r>
              <a:rPr lang="en-US" altLang="zh-CN" sz="2900" dirty="0">
                <a:latin typeface="Cambria"/>
                <a:cs typeface="Cambria"/>
              </a:rPr>
              <a:t>: game simulation inference results. </a:t>
            </a:r>
            <a:r>
              <a:rPr lang="zh-CN" altLang="en-US" sz="2900" dirty="0">
                <a:latin typeface="Cambria"/>
                <a:cs typeface="Cambria"/>
              </a:rPr>
              <a:t> </a:t>
            </a:r>
            <a:endParaRPr lang="en-US" sz="2900" i="1" dirty="0">
              <a:latin typeface="Cambria"/>
              <a:cs typeface="Cambria"/>
            </a:endParaRPr>
          </a:p>
        </p:txBody>
      </p:sp>
      <p:sp>
        <p:nvSpPr>
          <p:cNvPr id="53" name="Rectangle 52">
            <a:extLst>
              <a:ext uri="{FF2B5EF4-FFF2-40B4-BE49-F238E27FC236}">
                <a16:creationId xmlns:a16="http://schemas.microsoft.com/office/drawing/2014/main" id="{8486E231-3796-1290-A0B3-FDE4B841F810}"/>
              </a:ext>
            </a:extLst>
          </p:cNvPr>
          <p:cNvSpPr/>
          <p:nvPr/>
        </p:nvSpPr>
        <p:spPr>
          <a:xfrm>
            <a:off x="24923739" y="21532605"/>
            <a:ext cx="7222627" cy="538609"/>
          </a:xfrm>
          <a:prstGeom prst="rect">
            <a:avLst/>
          </a:prstGeom>
        </p:spPr>
        <p:txBody>
          <a:bodyPr wrap="square">
            <a:spAutoFit/>
          </a:bodyPr>
          <a:lstStyle/>
          <a:p>
            <a:r>
              <a:rPr lang="en-US" sz="2900" dirty="0">
                <a:latin typeface="Cambria"/>
                <a:cs typeface="Cambria"/>
              </a:rPr>
              <a:t>Figure 7</a:t>
            </a:r>
            <a:r>
              <a:rPr lang="en-US" altLang="zh-CN" sz="2900" dirty="0">
                <a:latin typeface="Cambria"/>
                <a:cs typeface="Cambria"/>
              </a:rPr>
              <a:t>: game simulation inference results.</a:t>
            </a:r>
            <a:r>
              <a:rPr lang="zh-CN" altLang="en-US" sz="2900" dirty="0">
                <a:latin typeface="Cambria"/>
                <a:cs typeface="Cambria"/>
              </a:rPr>
              <a:t> </a:t>
            </a:r>
            <a:endParaRPr lang="en-US" sz="2900" i="1" dirty="0">
              <a:latin typeface="Cambria"/>
              <a:cs typeface="Cambria"/>
            </a:endParaRPr>
          </a:p>
        </p:txBody>
      </p:sp>
      <p:sp>
        <p:nvSpPr>
          <p:cNvPr id="55" name="Rectangle 54">
            <a:extLst>
              <a:ext uri="{FF2B5EF4-FFF2-40B4-BE49-F238E27FC236}">
                <a16:creationId xmlns:a16="http://schemas.microsoft.com/office/drawing/2014/main" id="{DC10E9B1-F05C-9365-EB70-14547DB62909}"/>
              </a:ext>
            </a:extLst>
          </p:cNvPr>
          <p:cNvSpPr/>
          <p:nvPr/>
        </p:nvSpPr>
        <p:spPr>
          <a:xfrm>
            <a:off x="17615294" y="27976320"/>
            <a:ext cx="6222516" cy="538609"/>
          </a:xfrm>
          <a:prstGeom prst="rect">
            <a:avLst/>
          </a:prstGeom>
        </p:spPr>
        <p:txBody>
          <a:bodyPr wrap="square">
            <a:spAutoFit/>
          </a:bodyPr>
          <a:lstStyle/>
          <a:p>
            <a:r>
              <a:rPr lang="en-US" sz="2900" dirty="0">
                <a:latin typeface="Cambria"/>
                <a:cs typeface="Cambria"/>
              </a:rPr>
              <a:t>Table 1</a:t>
            </a:r>
            <a:r>
              <a:rPr lang="en-US" altLang="zh-CN" sz="2900" dirty="0">
                <a:latin typeface="Cambria"/>
                <a:cs typeface="Cambria"/>
              </a:rPr>
              <a:t>: Score results during inference.</a:t>
            </a:r>
            <a:r>
              <a:rPr lang="zh-CN" altLang="en-US" sz="2900" dirty="0">
                <a:latin typeface="Cambria"/>
                <a:cs typeface="Cambria"/>
              </a:rPr>
              <a:t> </a:t>
            </a:r>
            <a:endParaRPr lang="en-US" sz="2900" i="1" dirty="0">
              <a:latin typeface="Cambria"/>
              <a:cs typeface="Cambria"/>
            </a:endParaRPr>
          </a:p>
        </p:txBody>
      </p:sp>
      <p:pic>
        <p:nvPicPr>
          <p:cNvPr id="63" name="Picture 62">
            <a:extLst>
              <a:ext uri="{FF2B5EF4-FFF2-40B4-BE49-F238E27FC236}">
                <a16:creationId xmlns:a16="http://schemas.microsoft.com/office/drawing/2014/main" id="{C02141FC-3C95-E882-A96B-D0CCC0975B60}"/>
              </a:ext>
            </a:extLst>
          </p:cNvPr>
          <p:cNvPicPr>
            <a:picLocks noChangeAspect="1"/>
          </p:cNvPicPr>
          <p:nvPr/>
        </p:nvPicPr>
        <p:blipFill>
          <a:blip r:embed="rId4"/>
          <a:stretch>
            <a:fillRect/>
          </a:stretch>
        </p:blipFill>
        <p:spPr>
          <a:xfrm>
            <a:off x="8656106" y="17459154"/>
            <a:ext cx="5800725" cy="2733675"/>
          </a:xfrm>
          <a:prstGeom prst="rect">
            <a:avLst/>
          </a:prstGeom>
          <a:ln w="19050">
            <a:solidFill>
              <a:schemeClr val="tx1"/>
            </a:solidFill>
          </a:ln>
        </p:spPr>
      </p:pic>
      <p:pic>
        <p:nvPicPr>
          <p:cNvPr id="65" name="Picture 64">
            <a:extLst>
              <a:ext uri="{FF2B5EF4-FFF2-40B4-BE49-F238E27FC236}">
                <a16:creationId xmlns:a16="http://schemas.microsoft.com/office/drawing/2014/main" id="{537103CC-9D79-550D-D62F-78D316897DF6}"/>
              </a:ext>
            </a:extLst>
          </p:cNvPr>
          <p:cNvPicPr>
            <a:picLocks noChangeAspect="1"/>
          </p:cNvPicPr>
          <p:nvPr/>
        </p:nvPicPr>
        <p:blipFill>
          <a:blip r:embed="rId5"/>
          <a:stretch>
            <a:fillRect/>
          </a:stretch>
        </p:blipFill>
        <p:spPr>
          <a:xfrm>
            <a:off x="9716115" y="23709617"/>
            <a:ext cx="5056417" cy="4093290"/>
          </a:xfrm>
          <a:prstGeom prst="rect">
            <a:avLst/>
          </a:prstGeom>
          <a:ln w="19050">
            <a:solidFill>
              <a:schemeClr val="tx1"/>
            </a:solidFill>
          </a:ln>
        </p:spPr>
      </p:pic>
      <p:pic>
        <p:nvPicPr>
          <p:cNvPr id="67" name="Picture 66">
            <a:extLst>
              <a:ext uri="{FF2B5EF4-FFF2-40B4-BE49-F238E27FC236}">
                <a16:creationId xmlns:a16="http://schemas.microsoft.com/office/drawing/2014/main" id="{18F47831-1010-FAEC-16B6-827B1D568542}"/>
              </a:ext>
            </a:extLst>
          </p:cNvPr>
          <p:cNvPicPr>
            <a:picLocks noChangeAspect="1"/>
          </p:cNvPicPr>
          <p:nvPr/>
        </p:nvPicPr>
        <p:blipFill>
          <a:blip r:embed="rId6"/>
          <a:stretch>
            <a:fillRect/>
          </a:stretch>
        </p:blipFill>
        <p:spPr>
          <a:xfrm>
            <a:off x="18245719" y="13851451"/>
            <a:ext cx="12111724" cy="2887203"/>
          </a:xfrm>
          <a:prstGeom prst="rect">
            <a:avLst/>
          </a:prstGeom>
          <a:ln>
            <a:solidFill>
              <a:schemeClr val="tx1"/>
            </a:solidFill>
          </a:ln>
        </p:spPr>
      </p:pic>
      <p:sp>
        <p:nvSpPr>
          <p:cNvPr id="69" name="矩形 67">
            <a:extLst>
              <a:ext uri="{FF2B5EF4-FFF2-40B4-BE49-F238E27FC236}">
                <a16:creationId xmlns:a16="http://schemas.microsoft.com/office/drawing/2014/main" id="{F558AD5C-D386-2D9C-87D6-98F425801F07}"/>
              </a:ext>
            </a:extLst>
          </p:cNvPr>
          <p:cNvSpPr/>
          <p:nvPr/>
        </p:nvSpPr>
        <p:spPr>
          <a:xfrm>
            <a:off x="589787" y="27165039"/>
            <a:ext cx="14946264" cy="1138773"/>
          </a:xfrm>
          <a:prstGeom prst="rect">
            <a:avLst/>
          </a:prstGeom>
          <a:ln>
            <a:noFill/>
          </a:ln>
        </p:spPr>
        <p:txBody>
          <a:bodyPr wrap="square">
            <a:spAutoFit/>
          </a:bodyPr>
          <a:lstStyle/>
          <a:p>
            <a:pPr algn="just"/>
            <a:r>
              <a:rPr lang="en-US" altLang="zh-CN" sz="3400" dirty="0">
                <a:latin typeface="Cambria"/>
                <a:cs typeface="Cambria"/>
              </a:rPr>
              <a:t>T</a:t>
            </a:r>
            <a:r>
              <a:rPr lang="en-US" sz="3400" dirty="0">
                <a:latin typeface="Cambria"/>
                <a:cs typeface="Cambria"/>
              </a:rPr>
              <a:t>he </a:t>
            </a:r>
            <a:r>
              <a:rPr lang="el-GR" sz="3400" dirty="0">
                <a:latin typeface="Cambria"/>
                <a:cs typeface="Cambria"/>
              </a:rPr>
              <a:t>λ</a:t>
            </a:r>
            <a:r>
              <a:rPr lang="en-US" sz="3400" dirty="0">
                <a:latin typeface="Cambria"/>
                <a:cs typeface="Cambria"/>
              </a:rPr>
              <a:t>ambeq</a:t>
            </a:r>
          </a:p>
          <a:p>
            <a:pPr marL="742829" indent="-742829" algn="just">
              <a:buFont typeface="+mj-lt"/>
              <a:buAutoNum type="arabicPeriod"/>
            </a:pPr>
            <a:r>
              <a:rPr lang="en-US" sz="3400" dirty="0">
                <a:latin typeface="Cambria"/>
                <a:cs typeface="Cambria"/>
              </a:rPr>
              <a:t>Encoded NLP circuit into DisCoCat.</a:t>
            </a:r>
          </a:p>
        </p:txBody>
      </p:sp>
      <p:sp>
        <p:nvSpPr>
          <p:cNvPr id="70" name="Rectangle 69">
            <a:extLst>
              <a:ext uri="{FF2B5EF4-FFF2-40B4-BE49-F238E27FC236}">
                <a16:creationId xmlns:a16="http://schemas.microsoft.com/office/drawing/2014/main" id="{35F0A895-A8E8-D51B-2250-2518BC727AAC}"/>
              </a:ext>
            </a:extLst>
          </p:cNvPr>
          <p:cNvSpPr/>
          <p:nvPr/>
        </p:nvSpPr>
        <p:spPr>
          <a:xfrm>
            <a:off x="16536651" y="22477639"/>
            <a:ext cx="15529860" cy="2185214"/>
          </a:xfrm>
          <a:prstGeom prst="rect">
            <a:avLst/>
          </a:prstGeom>
        </p:spPr>
        <p:txBody>
          <a:bodyPr wrap="square">
            <a:spAutoFit/>
          </a:bodyPr>
          <a:lstStyle/>
          <a:p>
            <a:pPr algn="just"/>
            <a:r>
              <a:rPr lang="en-US" sz="3400" dirty="0">
                <a:latin typeface="Cambria"/>
                <a:cs typeface="Cambria"/>
              </a:rPr>
              <a:t>The results illustrate a dynamic, interactive narrative system uses dice rolls to evaluate player actions, generating adaptive feedback based on probabilistic success. The system evaluates actions, providing descriptive feedback that aligns with the player's decision and the computed success level.</a:t>
            </a:r>
            <a:r>
              <a:rPr lang="en-US" altLang="zh-CN" sz="3400" dirty="0">
                <a:latin typeface="Cambria"/>
                <a:cs typeface="Cambria"/>
              </a:rPr>
              <a:t>.</a:t>
            </a:r>
            <a:endParaRPr lang="en-US" sz="3400" dirty="0">
              <a:latin typeface="Cambria"/>
              <a:cs typeface="Cambria"/>
            </a:endParaRPr>
          </a:p>
        </p:txBody>
      </p:sp>
      <p:pic>
        <p:nvPicPr>
          <p:cNvPr id="12" name="Picture 11" descr="A black and white diagram&#10;&#10;Description automatically generated">
            <a:extLst>
              <a:ext uri="{FF2B5EF4-FFF2-40B4-BE49-F238E27FC236}">
                <a16:creationId xmlns:a16="http://schemas.microsoft.com/office/drawing/2014/main" id="{0A5723CA-82E1-641C-62F8-0EEBFBF613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284" y="31019297"/>
            <a:ext cx="7038689" cy="1546379"/>
          </a:xfrm>
          <a:prstGeom prst="rect">
            <a:avLst/>
          </a:prstGeom>
          <a:ln w="19050">
            <a:solidFill>
              <a:schemeClr val="tx1"/>
            </a:solidFill>
          </a:ln>
        </p:spPr>
      </p:pic>
      <p:sp>
        <p:nvSpPr>
          <p:cNvPr id="13" name="Rectangle 12">
            <a:extLst>
              <a:ext uri="{FF2B5EF4-FFF2-40B4-BE49-F238E27FC236}">
                <a16:creationId xmlns:a16="http://schemas.microsoft.com/office/drawing/2014/main" id="{5E9BE511-BA0C-9B86-12BA-03D9D87ACE7F}"/>
              </a:ext>
            </a:extLst>
          </p:cNvPr>
          <p:cNvSpPr/>
          <p:nvPr/>
        </p:nvSpPr>
        <p:spPr>
          <a:xfrm>
            <a:off x="2726289" y="32582672"/>
            <a:ext cx="3356659" cy="538609"/>
          </a:xfrm>
          <a:prstGeom prst="rect">
            <a:avLst/>
          </a:prstGeom>
        </p:spPr>
        <p:txBody>
          <a:bodyPr wrap="square">
            <a:spAutoFit/>
          </a:bodyPr>
          <a:lstStyle/>
          <a:p>
            <a:r>
              <a:rPr lang="en-US" sz="2900" dirty="0">
                <a:latin typeface="Cambria"/>
                <a:cs typeface="Cambria"/>
              </a:rPr>
              <a:t>Figure 3</a:t>
            </a:r>
            <a:r>
              <a:rPr lang="en-US" altLang="zh-CN" sz="2900" dirty="0">
                <a:latin typeface="Cambria"/>
                <a:cs typeface="Cambria"/>
              </a:rPr>
              <a:t>: Target </a:t>
            </a:r>
            <a:endParaRPr lang="en-US" sz="2900" i="1" dirty="0">
              <a:latin typeface="Cambria"/>
              <a:cs typeface="Cambria"/>
            </a:endParaRPr>
          </a:p>
        </p:txBody>
      </p:sp>
      <p:pic>
        <p:nvPicPr>
          <p:cNvPr id="17" name="Picture 16" descr="A black and white diagram&#10;&#10;Description automatically generated">
            <a:extLst>
              <a:ext uri="{FF2B5EF4-FFF2-40B4-BE49-F238E27FC236}">
                <a16:creationId xmlns:a16="http://schemas.microsoft.com/office/drawing/2014/main" id="{A0E4B329-EC18-D305-0051-0E02B719FF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09369" y="31019297"/>
            <a:ext cx="7038690" cy="1546379"/>
          </a:xfrm>
          <a:prstGeom prst="rect">
            <a:avLst/>
          </a:prstGeom>
          <a:ln>
            <a:solidFill>
              <a:schemeClr val="tx1"/>
            </a:solidFill>
          </a:ln>
        </p:spPr>
      </p:pic>
      <p:sp>
        <p:nvSpPr>
          <p:cNvPr id="24" name="Rectangle 23">
            <a:extLst>
              <a:ext uri="{FF2B5EF4-FFF2-40B4-BE49-F238E27FC236}">
                <a16:creationId xmlns:a16="http://schemas.microsoft.com/office/drawing/2014/main" id="{C26D1A25-DCBD-7C2E-2748-170885C5B1FA}"/>
              </a:ext>
            </a:extLst>
          </p:cNvPr>
          <p:cNvSpPr/>
          <p:nvPr/>
        </p:nvSpPr>
        <p:spPr>
          <a:xfrm>
            <a:off x="9864173" y="32509332"/>
            <a:ext cx="3929082" cy="538609"/>
          </a:xfrm>
          <a:prstGeom prst="rect">
            <a:avLst/>
          </a:prstGeom>
        </p:spPr>
        <p:txBody>
          <a:bodyPr wrap="square">
            <a:spAutoFit/>
          </a:bodyPr>
          <a:lstStyle/>
          <a:p>
            <a:r>
              <a:rPr lang="en-US" sz="2900" dirty="0">
                <a:latin typeface="Cambria"/>
                <a:cs typeface="Cambria"/>
              </a:rPr>
              <a:t>Figure 4</a:t>
            </a:r>
            <a:r>
              <a:rPr lang="en-US" altLang="zh-CN" sz="2900" dirty="0">
                <a:latin typeface="Cambria"/>
                <a:cs typeface="Cambria"/>
              </a:rPr>
              <a:t>: Hypothesis</a:t>
            </a:r>
            <a:endParaRPr lang="en-US" sz="2900" i="1" dirty="0">
              <a:latin typeface="Cambria"/>
              <a:cs typeface="Cambria"/>
            </a:endParaRPr>
          </a:p>
        </p:txBody>
      </p:sp>
      <p:grpSp>
        <p:nvGrpSpPr>
          <p:cNvPr id="26" name="Group 25">
            <a:extLst>
              <a:ext uri="{FF2B5EF4-FFF2-40B4-BE49-F238E27FC236}">
                <a16:creationId xmlns:a16="http://schemas.microsoft.com/office/drawing/2014/main" id="{9566D4BF-B37D-273E-7A38-8C1515EE0248}"/>
              </a:ext>
            </a:extLst>
          </p:cNvPr>
          <p:cNvGrpSpPr/>
          <p:nvPr/>
        </p:nvGrpSpPr>
        <p:grpSpPr>
          <a:xfrm>
            <a:off x="2048201" y="29068608"/>
            <a:ext cx="12591400" cy="1205672"/>
            <a:chOff x="172100" y="2902291"/>
            <a:chExt cx="12591400" cy="1205672"/>
          </a:xfrm>
        </p:grpSpPr>
        <p:sp>
          <p:nvSpPr>
            <p:cNvPr id="27" name="TextBox 26">
              <a:extLst>
                <a:ext uri="{FF2B5EF4-FFF2-40B4-BE49-F238E27FC236}">
                  <a16:creationId xmlns:a16="http://schemas.microsoft.com/office/drawing/2014/main" id="{A8F04FF6-9EF5-16C8-3442-A7587CD46E55}"/>
                </a:ext>
              </a:extLst>
            </p:cNvPr>
            <p:cNvSpPr txBox="1"/>
            <p:nvPr/>
          </p:nvSpPr>
          <p:spPr>
            <a:xfrm>
              <a:off x="4260630" y="3123804"/>
              <a:ext cx="1143000" cy="646331"/>
            </a:xfrm>
            <a:prstGeom prst="rect">
              <a:avLst/>
            </a:prstGeom>
            <a:noFill/>
          </p:spPr>
          <p:txBody>
            <a:bodyPr wrap="square" rtlCol="0">
              <a:spAutoFit/>
            </a:bodyPr>
            <a:lstStyle/>
            <a:p>
              <a:pPr algn="ctr"/>
              <a:r>
                <a:rPr lang="en-US" dirty="0"/>
                <a:t>String diagram</a:t>
              </a:r>
            </a:p>
          </p:txBody>
        </p:sp>
        <p:sp>
          <p:nvSpPr>
            <p:cNvPr id="31" name="Rectangle 30">
              <a:extLst>
                <a:ext uri="{FF2B5EF4-FFF2-40B4-BE49-F238E27FC236}">
                  <a16:creationId xmlns:a16="http://schemas.microsoft.com/office/drawing/2014/main" id="{9DC68EF0-D209-F6FD-9E3F-217A93E4E905}"/>
                </a:ext>
              </a:extLst>
            </p:cNvPr>
            <p:cNvSpPr/>
            <p:nvPr/>
          </p:nvSpPr>
          <p:spPr>
            <a:xfrm>
              <a:off x="1340066" y="3498363"/>
              <a:ext cx="9906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32" name="Rectangle 31">
              <a:extLst>
                <a:ext uri="{FF2B5EF4-FFF2-40B4-BE49-F238E27FC236}">
                  <a16:creationId xmlns:a16="http://schemas.microsoft.com/office/drawing/2014/main" id="{2A94DB93-C2AB-04D7-424A-081390DDD8FF}"/>
                </a:ext>
              </a:extLst>
            </p:cNvPr>
            <p:cNvSpPr/>
            <p:nvPr/>
          </p:nvSpPr>
          <p:spPr>
            <a:xfrm>
              <a:off x="3087412" y="3498363"/>
              <a:ext cx="1295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encoding</a:t>
              </a:r>
            </a:p>
          </p:txBody>
        </p:sp>
        <p:sp>
          <p:nvSpPr>
            <p:cNvPr id="33" name="Rectangle 32">
              <a:extLst>
                <a:ext uri="{FF2B5EF4-FFF2-40B4-BE49-F238E27FC236}">
                  <a16:creationId xmlns:a16="http://schemas.microsoft.com/office/drawing/2014/main" id="{A35FE63E-974B-2A2C-75B6-3CFDB3AC03A2}"/>
                </a:ext>
              </a:extLst>
            </p:cNvPr>
            <p:cNvSpPr/>
            <p:nvPr/>
          </p:nvSpPr>
          <p:spPr>
            <a:xfrm>
              <a:off x="5281450" y="3498362"/>
              <a:ext cx="1295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rewriting</a:t>
              </a:r>
            </a:p>
          </p:txBody>
        </p:sp>
        <p:sp>
          <p:nvSpPr>
            <p:cNvPr id="35" name="Rectangle 34">
              <a:extLst>
                <a:ext uri="{FF2B5EF4-FFF2-40B4-BE49-F238E27FC236}">
                  <a16:creationId xmlns:a16="http://schemas.microsoft.com/office/drawing/2014/main" id="{801DDF14-CB26-B618-2911-0ED50F5F2CCB}"/>
                </a:ext>
              </a:extLst>
            </p:cNvPr>
            <p:cNvSpPr/>
            <p:nvPr/>
          </p:nvSpPr>
          <p:spPr>
            <a:xfrm>
              <a:off x="7478124" y="3494044"/>
              <a:ext cx="1979879"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parameterisation</a:t>
              </a:r>
            </a:p>
          </p:txBody>
        </p:sp>
        <p:sp>
          <p:nvSpPr>
            <p:cNvPr id="42" name="Rectangle 41">
              <a:extLst>
                <a:ext uri="{FF2B5EF4-FFF2-40B4-BE49-F238E27FC236}">
                  <a16:creationId xmlns:a16="http://schemas.microsoft.com/office/drawing/2014/main" id="{7F890CCC-B4C9-8F54-FD3F-F3F39F33E13E}"/>
                </a:ext>
              </a:extLst>
            </p:cNvPr>
            <p:cNvSpPr/>
            <p:nvPr/>
          </p:nvSpPr>
          <p:spPr>
            <a:xfrm>
              <a:off x="10322491" y="3494044"/>
              <a:ext cx="1445825"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cxnSp>
          <p:nvCxnSpPr>
            <p:cNvPr id="43" name="Straight Arrow Connector 42">
              <a:extLst>
                <a:ext uri="{FF2B5EF4-FFF2-40B4-BE49-F238E27FC236}">
                  <a16:creationId xmlns:a16="http://schemas.microsoft.com/office/drawing/2014/main" id="{0595E0BE-2CE9-B157-3FE4-2531689C8373}"/>
                </a:ext>
              </a:extLst>
            </p:cNvPr>
            <p:cNvCxnSpPr>
              <a:endCxn id="31" idx="1"/>
            </p:cNvCxnSpPr>
            <p:nvPr/>
          </p:nvCxnSpPr>
          <p:spPr>
            <a:xfrm>
              <a:off x="730466" y="3803163"/>
              <a:ext cx="609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6B81A4CC-0650-F7FD-E16C-9FDFC7B6EC39}"/>
                </a:ext>
              </a:extLst>
            </p:cNvPr>
            <p:cNvCxnSpPr>
              <a:cxnSpLocks/>
              <a:stCxn id="31" idx="3"/>
            </p:cNvCxnSpPr>
            <p:nvPr/>
          </p:nvCxnSpPr>
          <p:spPr>
            <a:xfrm>
              <a:off x="2330666" y="3803163"/>
              <a:ext cx="7567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628CD4AA-45A2-2B3B-40D6-2036884BFD05}"/>
                </a:ext>
              </a:extLst>
            </p:cNvPr>
            <p:cNvCxnSpPr>
              <a:cxnSpLocks/>
              <a:stCxn id="32" idx="3"/>
              <a:endCxn id="33" idx="1"/>
            </p:cNvCxnSpPr>
            <p:nvPr/>
          </p:nvCxnSpPr>
          <p:spPr>
            <a:xfrm flipV="1">
              <a:off x="4382812" y="3803162"/>
              <a:ext cx="89863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2DB417C3-32C5-96EB-7941-3E32A5802C7D}"/>
                </a:ext>
              </a:extLst>
            </p:cNvPr>
            <p:cNvCxnSpPr>
              <a:cxnSpLocks/>
              <a:stCxn id="33" idx="3"/>
              <a:endCxn id="35" idx="1"/>
            </p:cNvCxnSpPr>
            <p:nvPr/>
          </p:nvCxnSpPr>
          <p:spPr>
            <a:xfrm flipV="1">
              <a:off x="6576850" y="3798844"/>
              <a:ext cx="901274" cy="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FECCB73A-2FD5-DEC4-ECC7-7BF7DFDBC7D8}"/>
                </a:ext>
              </a:extLst>
            </p:cNvPr>
            <p:cNvCxnSpPr>
              <a:cxnSpLocks/>
              <a:stCxn id="35" idx="3"/>
              <a:endCxn id="42" idx="1"/>
            </p:cNvCxnSpPr>
            <p:nvPr/>
          </p:nvCxnSpPr>
          <p:spPr>
            <a:xfrm>
              <a:off x="9458003" y="3798844"/>
              <a:ext cx="8644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C026C103-7373-EA96-35B5-26B87B57194E}"/>
                </a:ext>
              </a:extLst>
            </p:cNvPr>
            <p:cNvCxnSpPr>
              <a:cxnSpLocks/>
              <a:stCxn id="42" idx="3"/>
            </p:cNvCxnSpPr>
            <p:nvPr/>
          </p:nvCxnSpPr>
          <p:spPr>
            <a:xfrm flipV="1">
              <a:off x="11768316" y="3770134"/>
              <a:ext cx="864488" cy="28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782FD7E9-4A80-68D9-5B15-04BB57F3A823}"/>
                </a:ext>
              </a:extLst>
            </p:cNvPr>
            <p:cNvSpPr txBox="1"/>
            <p:nvPr/>
          </p:nvSpPr>
          <p:spPr>
            <a:xfrm>
              <a:off x="172100" y="3446970"/>
              <a:ext cx="1143000" cy="369332"/>
            </a:xfrm>
            <a:prstGeom prst="rect">
              <a:avLst/>
            </a:prstGeom>
            <a:noFill/>
          </p:spPr>
          <p:txBody>
            <a:bodyPr wrap="square" rtlCol="0">
              <a:spAutoFit/>
            </a:bodyPr>
            <a:lstStyle/>
            <a:p>
              <a:r>
                <a:rPr lang="en-US" dirty="0"/>
                <a:t>sentence</a:t>
              </a:r>
            </a:p>
          </p:txBody>
        </p:sp>
        <p:sp>
          <p:nvSpPr>
            <p:cNvPr id="74" name="TextBox 73">
              <a:extLst>
                <a:ext uri="{FF2B5EF4-FFF2-40B4-BE49-F238E27FC236}">
                  <a16:creationId xmlns:a16="http://schemas.microsoft.com/office/drawing/2014/main" id="{4B2DFA7E-3F5D-E8CB-3392-AAC0C143E547}"/>
                </a:ext>
              </a:extLst>
            </p:cNvPr>
            <p:cNvSpPr txBox="1"/>
            <p:nvPr/>
          </p:nvSpPr>
          <p:spPr>
            <a:xfrm>
              <a:off x="2234760" y="3175197"/>
              <a:ext cx="990600" cy="646331"/>
            </a:xfrm>
            <a:prstGeom prst="rect">
              <a:avLst/>
            </a:prstGeom>
            <a:noFill/>
          </p:spPr>
          <p:txBody>
            <a:bodyPr wrap="square" rtlCol="0">
              <a:spAutoFit/>
            </a:bodyPr>
            <a:lstStyle/>
            <a:p>
              <a:pPr algn="ctr"/>
              <a:r>
                <a:rPr lang="en-US" dirty="0"/>
                <a:t>Syntax</a:t>
              </a:r>
            </a:p>
            <a:p>
              <a:pPr algn="ctr"/>
              <a:r>
                <a:rPr lang="en-US" dirty="0"/>
                <a:t>tree</a:t>
              </a:r>
            </a:p>
          </p:txBody>
        </p:sp>
        <p:sp>
          <p:nvSpPr>
            <p:cNvPr id="75" name="TextBox 74">
              <a:extLst>
                <a:ext uri="{FF2B5EF4-FFF2-40B4-BE49-F238E27FC236}">
                  <a16:creationId xmlns:a16="http://schemas.microsoft.com/office/drawing/2014/main" id="{7B227FBC-018A-9315-BB3B-BFB6EF717BEF}"/>
                </a:ext>
              </a:extLst>
            </p:cNvPr>
            <p:cNvSpPr txBox="1"/>
            <p:nvPr/>
          </p:nvSpPr>
          <p:spPr>
            <a:xfrm>
              <a:off x="6454670" y="3123803"/>
              <a:ext cx="1143000" cy="646331"/>
            </a:xfrm>
            <a:prstGeom prst="rect">
              <a:avLst/>
            </a:prstGeom>
            <a:noFill/>
          </p:spPr>
          <p:txBody>
            <a:bodyPr wrap="square" rtlCol="0">
              <a:spAutoFit/>
            </a:bodyPr>
            <a:lstStyle/>
            <a:p>
              <a:pPr algn="ctr"/>
              <a:r>
                <a:rPr lang="en-US" dirty="0"/>
                <a:t>Rewritten</a:t>
              </a:r>
            </a:p>
            <a:p>
              <a:pPr algn="ctr"/>
              <a:r>
                <a:rPr lang="en-US" dirty="0"/>
                <a:t>string</a:t>
              </a:r>
            </a:p>
          </p:txBody>
        </p:sp>
        <p:sp>
          <p:nvSpPr>
            <p:cNvPr id="76" name="TextBox 75">
              <a:extLst>
                <a:ext uri="{FF2B5EF4-FFF2-40B4-BE49-F238E27FC236}">
                  <a16:creationId xmlns:a16="http://schemas.microsoft.com/office/drawing/2014/main" id="{32CAD763-3E0B-2E06-8EA3-8A9887F7045A}"/>
                </a:ext>
              </a:extLst>
            </p:cNvPr>
            <p:cNvSpPr txBox="1"/>
            <p:nvPr/>
          </p:nvSpPr>
          <p:spPr>
            <a:xfrm>
              <a:off x="9338457" y="3175197"/>
              <a:ext cx="1143000" cy="646331"/>
            </a:xfrm>
            <a:prstGeom prst="rect">
              <a:avLst/>
            </a:prstGeom>
            <a:noFill/>
          </p:spPr>
          <p:txBody>
            <a:bodyPr wrap="square" rtlCol="0">
              <a:spAutoFit/>
            </a:bodyPr>
            <a:lstStyle/>
            <a:p>
              <a:pPr algn="ctr"/>
              <a:r>
                <a:rPr lang="en-US" dirty="0"/>
                <a:t>Quantum circuit</a:t>
              </a:r>
            </a:p>
          </p:txBody>
        </p:sp>
        <p:sp>
          <p:nvSpPr>
            <p:cNvPr id="77" name="TextBox 76">
              <a:extLst>
                <a:ext uri="{FF2B5EF4-FFF2-40B4-BE49-F238E27FC236}">
                  <a16:creationId xmlns:a16="http://schemas.microsoft.com/office/drawing/2014/main" id="{4E4B2703-B3E0-1932-A249-E67D730D54CC}"/>
                </a:ext>
              </a:extLst>
            </p:cNvPr>
            <p:cNvSpPr txBox="1"/>
            <p:nvPr/>
          </p:nvSpPr>
          <p:spPr>
            <a:xfrm>
              <a:off x="11620500" y="2902291"/>
              <a:ext cx="1143000" cy="923330"/>
            </a:xfrm>
            <a:prstGeom prst="rect">
              <a:avLst/>
            </a:prstGeom>
            <a:noFill/>
          </p:spPr>
          <p:txBody>
            <a:bodyPr wrap="square" rtlCol="0">
              <a:spAutoFit/>
            </a:bodyPr>
            <a:lstStyle/>
            <a:p>
              <a:pPr algn="ctr"/>
              <a:r>
                <a:rPr lang="en-US" dirty="0"/>
                <a:t>Task-specific</a:t>
              </a:r>
            </a:p>
            <a:p>
              <a:pPr algn="ctr"/>
              <a:r>
                <a:rPr lang="en-US" dirty="0"/>
                <a:t>output</a:t>
              </a:r>
            </a:p>
          </p:txBody>
        </p:sp>
      </p:grpSp>
      <p:pic>
        <p:nvPicPr>
          <p:cNvPr id="80" name="Picture 79" descr="A table with numbers and symbols&#10;&#10;Description automatically generated">
            <a:extLst>
              <a:ext uri="{FF2B5EF4-FFF2-40B4-BE49-F238E27FC236}">
                <a16:creationId xmlns:a16="http://schemas.microsoft.com/office/drawing/2014/main" id="{5A2D3B28-0B5F-00FF-00E4-F28AA6907E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59200" y="25018752"/>
            <a:ext cx="8667470" cy="2889157"/>
          </a:xfrm>
          <a:prstGeom prst="rect">
            <a:avLst/>
          </a:prstGeom>
          <a:ln>
            <a:solidFill>
              <a:schemeClr val="tx1"/>
            </a:solidFill>
          </a:ln>
        </p:spPr>
      </p:pic>
      <p:pic>
        <p:nvPicPr>
          <p:cNvPr id="47" name="Picture 46" descr="A white text on a white background&#10;&#10;Description automatically generated">
            <a:extLst>
              <a:ext uri="{FF2B5EF4-FFF2-40B4-BE49-F238E27FC236}">
                <a16:creationId xmlns:a16="http://schemas.microsoft.com/office/drawing/2014/main" id="{5A9B93AB-4036-F15F-3EE7-A2C612B2D4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481801" y="18911250"/>
            <a:ext cx="7479684" cy="2451325"/>
          </a:xfrm>
          <a:prstGeom prst="rect">
            <a:avLst/>
          </a:prstGeom>
          <a:ln w="28575">
            <a:solidFill>
              <a:schemeClr val="tx1"/>
            </a:solidFill>
          </a:ln>
        </p:spPr>
      </p:pic>
      <p:pic>
        <p:nvPicPr>
          <p:cNvPr id="68" name="Picture 67" descr="A white screen with black text&#10;&#10;Description automatically generated">
            <a:extLst>
              <a:ext uri="{FF2B5EF4-FFF2-40B4-BE49-F238E27FC236}">
                <a16:creationId xmlns:a16="http://schemas.microsoft.com/office/drawing/2014/main" id="{64D92C2C-9250-BD8B-17D2-E5EA2F055C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222349" y="18838098"/>
            <a:ext cx="6201640" cy="2524477"/>
          </a:xfrm>
          <a:prstGeom prst="rect">
            <a:avLst/>
          </a:prstGeom>
          <a:ln w="28575">
            <a:solidFill>
              <a:schemeClr val="tx1"/>
            </a:solidFill>
          </a:ln>
        </p:spPr>
      </p:pic>
      <p:sp>
        <p:nvSpPr>
          <p:cNvPr id="78" name="Rectangle 77">
            <a:extLst>
              <a:ext uri="{FF2B5EF4-FFF2-40B4-BE49-F238E27FC236}">
                <a16:creationId xmlns:a16="http://schemas.microsoft.com/office/drawing/2014/main" id="{4970C3CE-1FD2-4433-378C-78F04528F673}"/>
              </a:ext>
            </a:extLst>
          </p:cNvPr>
          <p:cNvSpPr/>
          <p:nvPr/>
        </p:nvSpPr>
        <p:spPr>
          <a:xfrm>
            <a:off x="22860250" y="25071567"/>
            <a:ext cx="2142967" cy="283634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EA00B6CD-66BB-A9F9-04D0-162A65B280BC}"/>
              </a:ext>
            </a:extLst>
          </p:cNvPr>
          <p:cNvSpPr/>
          <p:nvPr/>
        </p:nvSpPr>
        <p:spPr>
          <a:xfrm>
            <a:off x="-22601" y="6595225"/>
            <a:ext cx="32963602" cy="7450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t" anchorCtr="0" forceAA="0" compatLnSpc="1">
            <a:prstTxWarp prst="textNoShape">
              <a:avLst/>
            </a:prstTxWarp>
            <a:noAutofit/>
          </a:bodyPr>
          <a:lstStyle/>
          <a:p>
            <a:pPr algn="ctr"/>
            <a:endParaRPr lang="en-US" sz="7200" dirty="0">
              <a:solidFill>
                <a:schemeClr val="tx1"/>
              </a:solidFill>
            </a:endParaRPr>
          </a:p>
        </p:txBody>
      </p:sp>
      <p:sp>
        <p:nvSpPr>
          <p:cNvPr id="81" name="Rectangle 80">
            <a:extLst>
              <a:ext uri="{FF2B5EF4-FFF2-40B4-BE49-F238E27FC236}">
                <a16:creationId xmlns:a16="http://schemas.microsoft.com/office/drawing/2014/main" id="{45BA4043-4CA3-5FF2-3816-ACA7DF4ED611}"/>
              </a:ext>
            </a:extLst>
          </p:cNvPr>
          <p:cNvSpPr/>
          <p:nvPr/>
        </p:nvSpPr>
        <p:spPr>
          <a:xfrm>
            <a:off x="0" y="10252870"/>
            <a:ext cx="32963602" cy="74501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t" anchorCtr="0" forceAA="0" compatLnSpc="1">
            <a:prstTxWarp prst="textNoShape">
              <a:avLst/>
            </a:prstTxWarp>
            <a:noAutofit/>
          </a:bodyPr>
          <a:lstStyle/>
          <a:p>
            <a:pPr algn="ctr"/>
            <a:endParaRPr lang="en-US" sz="7200" dirty="0">
              <a:solidFill>
                <a:schemeClr val="tx1"/>
              </a:solidFill>
            </a:endParaRPr>
          </a:p>
        </p:txBody>
      </p:sp>
    </p:spTree>
    <p:extLst>
      <p:ext uri="{BB962C8B-B14F-4D97-AF65-F5344CB8AC3E}">
        <p14:creationId xmlns:p14="http://schemas.microsoft.com/office/powerpoint/2010/main" val="364254128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1084</TotalTime>
  <Words>542</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Google Sans</vt:lpstr>
      <vt:lpstr>Arial</vt:lpstr>
      <vt:lpstr>Calibri</vt:lpstr>
      <vt:lpstr>Calibri Light</vt:lpstr>
      <vt:lpstr>Cambria</vt:lpstr>
      <vt:lpstr>Lato Black</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Martin</dc:creator>
  <cp:lastModifiedBy>shawn bray</cp:lastModifiedBy>
  <cp:revision>46</cp:revision>
  <dcterms:created xsi:type="dcterms:W3CDTF">2019-06-10T17:31:54Z</dcterms:created>
  <dcterms:modified xsi:type="dcterms:W3CDTF">2024-12-13T02:35:33Z</dcterms:modified>
</cp:coreProperties>
</file>