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75" r:id="rId5"/>
    <p:sldId id="276" r:id="rId6"/>
    <p:sldId id="268" r:id="rId7"/>
    <p:sldId id="266" r:id="rId8"/>
    <p:sldId id="267" r:id="rId9"/>
    <p:sldId id="274" r:id="rId10"/>
    <p:sldId id="265" r:id="rId11"/>
    <p:sldId id="257" r:id="rId12"/>
    <p:sldId id="264" r:id="rId13"/>
    <p:sldId id="272" r:id="rId14"/>
    <p:sldId id="273" r:id="rId15"/>
    <p:sldId id="260" r:id="rId16"/>
    <p:sldId id="261" r:id="rId17"/>
    <p:sldId id="262" r:id="rId18"/>
    <p:sldId id="263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791A15-266C-CD40-AFEB-28458B395455}">
          <p14:sldIdLst>
            <p14:sldId id="256"/>
            <p14:sldId id="258"/>
            <p14:sldId id="259"/>
          </p14:sldIdLst>
        </p14:section>
        <p14:section name="Arduino Basics" id="{19F6BC16-8604-5F45-8441-D5E657E294EA}">
          <p14:sldIdLst>
            <p14:sldId id="275"/>
            <p14:sldId id="276"/>
            <p14:sldId id="268"/>
            <p14:sldId id="266"/>
          </p14:sldIdLst>
        </p14:section>
        <p14:section name="Coding Fundementals" id="{62768DFB-1FA9-B545-A963-27292F371532}">
          <p14:sldIdLst>
            <p14:sldId id="267"/>
            <p14:sldId id="274"/>
            <p14:sldId id="265"/>
            <p14:sldId id="257"/>
            <p14:sldId id="264"/>
            <p14:sldId id="272"/>
            <p14:sldId id="273"/>
            <p14:sldId id="260"/>
            <p14:sldId id="261"/>
            <p14:sldId id="262"/>
            <p14:sldId id="263"/>
            <p14:sldId id="270"/>
            <p14:sldId id="271"/>
          </p14:sldIdLst>
        </p14:section>
        <p14:section name="Advanced Concepts" id="{625FF585-1705-1C43-90E3-D75D8053104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>
        <p:scale>
          <a:sx n="107" d="100"/>
          <a:sy n="107" d="100"/>
        </p:scale>
        <p:origin x="20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FFE38-1A82-A045-B155-74C6C1F18102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96D88-71AE-664C-8C9B-80B0BC75A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84CC-67E8-4C4D-9461-6631ED2E46C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0307-4CEA-0D4E-9DE7-7BDB8EE5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/en/Reference/HomeP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 </a:t>
            </a:r>
            <a:br>
              <a:rPr lang="en-US" dirty="0" smtClean="0"/>
            </a:br>
            <a:r>
              <a:rPr lang="en-US" dirty="0" smtClean="0"/>
              <a:t>w/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95001"/>
          </a:xfrm>
        </p:spPr>
        <p:txBody>
          <a:bodyPr>
            <a:normAutofit/>
          </a:bodyPr>
          <a:lstStyle/>
          <a:p>
            <a:r>
              <a:rPr lang="en-US" dirty="0" smtClean="0"/>
              <a:t>University of Maryland, College Park</a:t>
            </a:r>
          </a:p>
          <a:p>
            <a:r>
              <a:rPr lang="en-US" dirty="0" smtClean="0"/>
              <a:t>A. James Clark School of Engineering</a:t>
            </a:r>
          </a:p>
          <a:p>
            <a:r>
              <a:rPr lang="en-US" dirty="0" smtClean="0"/>
              <a:t>ENME351</a:t>
            </a:r>
          </a:p>
          <a:p>
            <a:endParaRPr lang="en-US" dirty="0"/>
          </a:p>
          <a:p>
            <a:r>
              <a:rPr lang="en-US" dirty="0" smtClean="0"/>
              <a:t>Version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36332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name for a value of a particular data type</a:t>
            </a:r>
          </a:p>
          <a:p>
            <a:r>
              <a:rPr lang="en-US" dirty="0" smtClean="0"/>
              <a:t>A reference to a location in memory that stores data</a:t>
            </a:r>
          </a:p>
          <a:p>
            <a:endParaRPr lang="en-US" dirty="0"/>
          </a:p>
          <a:p>
            <a:r>
              <a:rPr lang="en-US" dirty="0" smtClean="0"/>
              <a:t>Consider the following math equation: x^2 + 4 = 29</a:t>
            </a:r>
          </a:p>
          <a:p>
            <a:pPr lvl="1"/>
            <a:r>
              <a:rPr lang="en-US" dirty="0" smtClean="0"/>
              <a:t>x is the variable name!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4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answerToLife</a:t>
            </a:r>
            <a:r>
              <a:rPr lang="en-US" dirty="0" smtClean="0"/>
              <a:t> = 42;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name = “Professor Mitchell”;</a:t>
            </a:r>
          </a:p>
          <a:p>
            <a:pPr marL="0" indent="0">
              <a:buNone/>
            </a:pPr>
            <a:r>
              <a:rPr lang="en-US" dirty="0" smtClean="0"/>
              <a:t>String traitor = “Kyrie”;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nickelback_is_good</a:t>
            </a:r>
            <a:r>
              <a:rPr lang="en-US" dirty="0" smtClean="0"/>
              <a:t> = false;</a:t>
            </a:r>
          </a:p>
          <a:p>
            <a:pPr marL="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larger = 8 &gt; 4;</a:t>
            </a:r>
          </a:p>
          <a:p>
            <a:pPr marL="0" indent="0">
              <a:buNone/>
            </a:pPr>
            <a:r>
              <a:rPr lang="en-US" dirty="0" smtClean="0"/>
              <a:t>double pi = 3.14159;</a:t>
            </a:r>
          </a:p>
          <a:p>
            <a:pPr marL="0" indent="0">
              <a:buNone/>
            </a:pPr>
            <a:r>
              <a:rPr lang="en-US" dirty="0" smtClean="0"/>
              <a:t>double </a:t>
            </a:r>
            <a:r>
              <a:rPr lang="en-US" dirty="0" smtClean="0"/>
              <a:t>trouble = 69;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36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(Anti-Examples)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369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age = “twenty”;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favorite_number</a:t>
            </a:r>
            <a:r>
              <a:rPr lang="en-US" sz="2400" dirty="0" smtClean="0"/>
              <a:t> = ‘1’;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String best friend = “Alicia”;</a:t>
            </a:r>
          </a:p>
          <a:p>
            <a:pPr marL="0" indent="0"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side_kick</a:t>
            </a:r>
            <a:r>
              <a:rPr lang="en-US" sz="2400" dirty="0" smtClean="0"/>
              <a:t> = Michelle Williams</a:t>
            </a:r>
          </a:p>
          <a:p>
            <a:pPr marL="0" indent="0">
              <a:buNone/>
            </a:pPr>
            <a:r>
              <a:rPr lang="en-US" sz="2400" dirty="0" err="1" smtClean="0"/>
              <a:t>boolean</a:t>
            </a:r>
            <a:r>
              <a:rPr lang="en-US" sz="2400" dirty="0" smtClean="0"/>
              <a:t> true = 4 == 4;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nickelback_is_good</a:t>
            </a:r>
            <a:r>
              <a:rPr lang="en-US" sz="2400" dirty="0" smtClean="0"/>
              <a:t> = true;</a:t>
            </a:r>
          </a:p>
          <a:p>
            <a:pPr marL="0" indent="0">
              <a:buNone/>
            </a:pPr>
            <a:r>
              <a:rPr lang="en-US" sz="2400" dirty="0" smtClean="0"/>
              <a:t>double 1st_index = 0;</a:t>
            </a:r>
          </a:p>
          <a:p>
            <a:pPr marL="0" indent="0">
              <a:buNone/>
            </a:pPr>
            <a:r>
              <a:rPr lang="en-US" sz="2400" dirty="0" smtClean="0"/>
              <a:t>double double = 22.22;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4541" y="1825625"/>
            <a:ext cx="5676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String assigned to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char assigned to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variable names cannot have spaces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Strings must be designated with quotes</a:t>
            </a:r>
          </a:p>
          <a:p>
            <a:pPr marL="0" indent="0">
              <a:buNone/>
            </a:pPr>
            <a:r>
              <a:rPr lang="en-US" sz="2400" dirty="0" smtClean="0"/>
              <a:t>variable names cannot be constants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don’t lie to yourself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variable name cannot start with number</a:t>
            </a:r>
          </a:p>
          <a:p>
            <a:pPr marL="0" indent="0">
              <a:buNone/>
            </a:pPr>
            <a:r>
              <a:rPr lang="en-US" sz="2400" dirty="0" smtClean="0"/>
              <a:t>variable names cannot be type names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471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30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Analogy to black box</a:t>
            </a:r>
            <a:endParaRPr lang="en-US" dirty="0"/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Signature</a:t>
            </a:r>
          </a:p>
          <a:p>
            <a:pPr lvl="1"/>
            <a:r>
              <a:rPr lang="en-US" dirty="0" smtClean="0"/>
              <a:t>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0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f/else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0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how to use code to control an Arduino</a:t>
            </a:r>
          </a:p>
          <a:p>
            <a:r>
              <a:rPr lang="en-US" dirty="0" smtClean="0"/>
              <a:t>Explore Arduino syntax and underlying semantics</a:t>
            </a:r>
          </a:p>
          <a:p>
            <a:pPr lvl="1"/>
            <a:r>
              <a:rPr lang="en-US" dirty="0" smtClean="0"/>
              <a:t>Draw comparisons with other programming languages</a:t>
            </a:r>
          </a:p>
          <a:p>
            <a:r>
              <a:rPr lang="en-US" dirty="0" smtClean="0"/>
              <a:t>Provide insight into common programming paradigms to make code more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9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Arduino Basics</a:t>
            </a:r>
          </a:p>
          <a:p>
            <a:pPr lvl="1"/>
            <a:r>
              <a:rPr lang="en-US" dirty="0" smtClean="0"/>
              <a:t>Audience: first time you have interacted with Arduino</a:t>
            </a:r>
          </a:p>
          <a:p>
            <a:pPr lvl="1"/>
            <a:r>
              <a:rPr lang="en-US" dirty="0" smtClean="0"/>
              <a:t>Topics: IDE, ...</a:t>
            </a:r>
          </a:p>
          <a:p>
            <a:r>
              <a:rPr lang="en-US" dirty="0" smtClean="0"/>
              <a:t>Coding Fundamentals</a:t>
            </a:r>
          </a:p>
          <a:p>
            <a:pPr lvl="1"/>
            <a:r>
              <a:rPr lang="en-US" dirty="0" smtClean="0"/>
              <a:t>Audience 1: first time you have interacted with code</a:t>
            </a:r>
          </a:p>
          <a:p>
            <a:pPr lvl="1"/>
            <a:r>
              <a:rPr lang="en-US" dirty="0" smtClean="0"/>
              <a:t>Audience 2: desire to improve your understanding of code</a:t>
            </a:r>
          </a:p>
          <a:p>
            <a:pPr lvl="1"/>
            <a:r>
              <a:rPr lang="en-US" dirty="0" smtClean="0"/>
              <a:t>Topics: Variables, Functions, Scope, Data Types, Statements, Loops</a:t>
            </a:r>
          </a:p>
          <a:p>
            <a:r>
              <a:rPr lang="en-US" dirty="0" smtClean="0"/>
              <a:t>Advanced</a:t>
            </a:r>
          </a:p>
          <a:p>
            <a:pPr lvl="1"/>
            <a:r>
              <a:rPr lang="en-US" dirty="0" smtClean="0"/>
              <a:t>Audience: looking to optimize code</a:t>
            </a:r>
          </a:p>
          <a:p>
            <a:pPr lvl="1"/>
            <a:r>
              <a:rPr lang="en-US" dirty="0" smtClean="0"/>
              <a:t>Topics: Bit shifting,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Coding Examples</a:t>
            </a:r>
          </a:p>
          <a:p>
            <a:pPr lvl="1"/>
            <a:r>
              <a:rPr lang="en-US" dirty="0" smtClean="0"/>
              <a:t>Audience: looking to reference well written code related to this course</a:t>
            </a:r>
          </a:p>
        </p:txBody>
      </p:sp>
    </p:spTree>
    <p:extLst>
      <p:ext uri="{BB962C8B-B14F-4D97-AF65-F5344CB8AC3E}">
        <p14:creationId xmlns:p14="http://schemas.microsoft.com/office/powerpoint/2010/main" val="194989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Arduino?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Encompassing term that refers to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b="1" dirty="0" smtClean="0"/>
              <a:t>Language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929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5758" cy="4351338"/>
          </a:xfrm>
        </p:spPr>
        <p:txBody>
          <a:bodyPr/>
          <a:lstStyle/>
          <a:p>
            <a:r>
              <a:rPr lang="en-US" dirty="0" smtClean="0"/>
              <a:t>Integrated Development Environment (IDE)</a:t>
            </a:r>
          </a:p>
          <a:p>
            <a:pPr lvl="1"/>
            <a:r>
              <a:rPr lang="en-US" dirty="0" smtClean="0"/>
              <a:t>The window you see when you run the Arduino software on your PC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736" r="8881" b="11227"/>
          <a:stretch/>
        </p:blipFill>
        <p:spPr>
          <a:xfrm>
            <a:off x="7897091" y="1825625"/>
            <a:ext cx="3859481" cy="45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t="2678" r="7333" b="9112"/>
          <a:stretch/>
        </p:blipFill>
        <p:spPr>
          <a:xfrm>
            <a:off x="838200" y="1502229"/>
            <a:ext cx="4248245" cy="5076701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956" y="5525985"/>
            <a:ext cx="6341423" cy="1052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Console: </a:t>
            </a:r>
            <a:r>
              <a:rPr lang="en-US" sz="2400" dirty="0" smtClean="0"/>
              <a:t>Where output from code is displayed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80705" y="2055813"/>
            <a:ext cx="4036314" cy="331613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0711" y="5441872"/>
            <a:ext cx="4036316" cy="10671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28950" y="2055813"/>
            <a:ext cx="6341423" cy="105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Editor: Where you write your code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9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35784" cy="4351338"/>
          </a:xfrm>
        </p:spPr>
        <p:txBody>
          <a:bodyPr/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based on C/C++ programming languages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>
                <a:hlinkClick r:id="rId2"/>
              </a:rPr>
              <a:t>https://www.arduino.cc/en/Reference/HomePage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store data as binary numbers</a:t>
            </a:r>
            <a:endParaRPr lang="en-US" dirty="0"/>
          </a:p>
          <a:p>
            <a:pPr lvl="1"/>
            <a:r>
              <a:rPr lang="en-US" dirty="0" smtClean="0"/>
              <a:t>0100100100111110100101101010101100111100010101</a:t>
            </a:r>
          </a:p>
          <a:p>
            <a:pPr lvl="1"/>
            <a:r>
              <a:rPr lang="en-US" dirty="0" smtClean="0"/>
              <a:t>All data is the same</a:t>
            </a:r>
          </a:p>
          <a:p>
            <a:r>
              <a:rPr lang="en-US" dirty="0" smtClean="0"/>
              <a:t>Programming languages allow us to define </a:t>
            </a:r>
            <a:r>
              <a:rPr lang="en-US" i="1" dirty="0" smtClean="0"/>
              <a:t>different </a:t>
            </a:r>
            <a:r>
              <a:rPr lang="en-US" dirty="0" smtClean="0"/>
              <a:t>types of data in ways that humans understand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5383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953018"/>
              </p:ext>
            </p:extLst>
          </p:nvPr>
        </p:nvGraphicFramePr>
        <p:xfrm>
          <a:off x="838200" y="1825625"/>
          <a:ext cx="10515600" cy="374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745"/>
                <a:gridCol w="1496291"/>
                <a:gridCol w="4651664"/>
                <a:gridCol w="2628900"/>
              </a:tblGrid>
              <a:tr h="62398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</a:tr>
              <a:tr h="6239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23984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to 255 (ASCII)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239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4*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to 2,147,483,647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23984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mr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.2E-38 to 3.4E+38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decimal</a:t>
                      </a:r>
                      <a:r>
                        <a:rPr lang="en-US" baseline="0" dirty="0" smtClean="0"/>
                        <a:t> places</a:t>
                      </a:r>
                      <a:endParaRPr lang="en-US" dirty="0"/>
                    </a:p>
                  </a:txBody>
                  <a:tcPr/>
                </a:tc>
              </a:tr>
              <a:tr h="623984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2.3E-308 to 1.7E+308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decimal places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760502"/>
            <a:ext cx="641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- depends on particular environment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www.tutorialspoint.com</a:t>
            </a:r>
            <a:r>
              <a:rPr lang="en-US" dirty="0" smtClean="0"/>
              <a:t>/</a:t>
            </a:r>
            <a:r>
              <a:rPr lang="en-US" dirty="0" err="1" smtClean="0"/>
              <a:t>cprogramming</a:t>
            </a:r>
            <a:r>
              <a:rPr lang="en-US" dirty="0" smtClean="0"/>
              <a:t>/</a:t>
            </a:r>
            <a:r>
              <a:rPr lang="en-US" dirty="0" err="1" smtClean="0"/>
              <a:t>c_data_types.htm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487</Words>
  <Application>Microsoft Macintosh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Mangal</vt:lpstr>
      <vt:lpstr>Arial</vt:lpstr>
      <vt:lpstr>Office Theme</vt:lpstr>
      <vt:lpstr>Intro to Programming  w/ Arduino</vt:lpstr>
      <vt:lpstr>Purpose</vt:lpstr>
      <vt:lpstr>Table of Contents</vt:lpstr>
      <vt:lpstr>What is Arduino?</vt:lpstr>
      <vt:lpstr>Arduino Software</vt:lpstr>
      <vt:lpstr>PowerPoint Presentation</vt:lpstr>
      <vt:lpstr>Arduino Language</vt:lpstr>
      <vt:lpstr>Data Types</vt:lpstr>
      <vt:lpstr>Basic Types</vt:lpstr>
      <vt:lpstr>Advanced Types</vt:lpstr>
      <vt:lpstr>Variables</vt:lpstr>
      <vt:lpstr>Variables (Examples)</vt:lpstr>
      <vt:lpstr>Variables (Anti-Examples)</vt:lpstr>
      <vt:lpstr>Operators</vt:lpstr>
      <vt:lpstr>Methods</vt:lpstr>
      <vt:lpstr>Scope</vt:lpstr>
      <vt:lpstr>if/else statements</vt:lpstr>
      <vt:lpstr>while statements</vt:lpstr>
      <vt:lpstr>switch statements</vt:lpstr>
      <vt:lpstr>Arrays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 w/ Arduino</dc:title>
  <dc:creator>Joshua Michael Land</dc:creator>
  <cp:lastModifiedBy>Joshua Michael Land</cp:lastModifiedBy>
  <cp:revision>17</cp:revision>
  <dcterms:created xsi:type="dcterms:W3CDTF">2017-08-06T15:22:00Z</dcterms:created>
  <dcterms:modified xsi:type="dcterms:W3CDTF">2017-08-06T17:02:22Z</dcterms:modified>
</cp:coreProperties>
</file>