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66335-075A-3EAD-0394-703DC362FBCE}" v="37" dt="2023-12-29T19:04:55.353"/>
    <p1510:client id="{510C1F89-CF9B-8456-EE9F-3B0395E9537F}" v="25" dt="2023-12-29T18:56:15.016"/>
    <p1510:client id="{590E1662-2CF4-49BF-94AF-22E3C5318E22}" v="417" dt="2023-12-29T03:58:58.064"/>
    <p1510:client id="{BF5FAA73-20F8-8D4C-9A8B-14B4C636EE94}" v="589" dt="2023-12-29T18:58:05.266"/>
    <p1510:client id="{C220D932-C4E0-5760-06A5-8658F20FD3F4}" v="2" dt="2023-12-29T04:25:58.538"/>
    <p1510:client id="{D2C006AE-90D4-054D-E7F4-DC0346E602E4}" v="585" dt="2023-12-29T18:44:40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joshua.njoku/vizzes" TargetMode="External"/><Relationship Id="rId2" Type="http://schemas.openxmlformats.org/officeDocument/2006/relationships/hyperlink" Target="https://docs.google.com/document/d/1L8ge-_SCvBbxktd43wnCL5LDuQOeWxLW-1YLHw_kZJA/ed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unsdsn/world-happines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cs typeface="Calibri Light"/>
              </a:rPr>
              <a:t>World Happiness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cs typeface="Calibri"/>
              </a:rPr>
              <a:t>Presented by: Joshua Njoku                                                                                                                 </a:t>
            </a:r>
          </a:p>
          <a:p>
            <a:r>
              <a:rPr lang="en-US" sz="1600">
                <a:cs typeface="Calibri"/>
              </a:rPr>
              <a:t>Last Updated: December 27, 2023                                                                                           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9AA5-EFAC-2C4B-C77D-674AFDF3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87698-EBEF-E602-774A-3097C70C2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  <a:hlinkClick r:id="rId2"/>
              </a:rPr>
              <a:t>SQL queries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  <a:hlinkClick r:id="rId3"/>
              </a:rPr>
              <a:t>Tableau profile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  <a:hlinkClick r:id="rId4"/>
              </a:rPr>
              <a:t>Original dataset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GDP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02124"/>
                </a:solidFill>
                <a:ea typeface="+mn-lt"/>
                <a:cs typeface="+mn-lt"/>
              </a:rPr>
              <a:t>Gross domestic product</a:t>
            </a:r>
            <a:endParaRPr lang="en-US" dirty="0"/>
          </a:p>
          <a:p>
            <a:pPr marL="0" indent="0">
              <a:buNone/>
            </a:pPr>
            <a:endParaRPr lang="en-US">
              <a:ea typeface="Calibri"/>
              <a:cs typeface="Calibri"/>
              <a:hlinkClick r:id="rId2"/>
            </a:endParaRPr>
          </a:p>
          <a:p>
            <a:pPr marL="0" indent="0">
              <a:buNone/>
            </a:pPr>
            <a:endParaRPr lang="en-US">
              <a:ea typeface="Calibri"/>
              <a:cs typeface="Calibri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18222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CD71-0CFC-CF6A-AB6C-2C8025E2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cs typeface="Calibri Light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B097-9434-0EFB-9060-316B2D67E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rgbClr val="374151"/>
                </a:solidFill>
                <a:latin typeface="Arial"/>
                <a:cs typeface="Arial"/>
              </a:rPr>
              <a:t>Identify if there are </a:t>
            </a:r>
            <a:r>
              <a:rPr lang="en-US" sz="2000">
                <a:solidFill>
                  <a:schemeClr val="tx2"/>
                </a:solidFill>
                <a:latin typeface="Arial"/>
                <a:cs typeface="Arial"/>
              </a:rPr>
              <a:t>health</a:t>
            </a:r>
            <a:r>
              <a:rPr lang="en-US" sz="2000">
                <a:solidFill>
                  <a:srgbClr val="374151"/>
                </a:solidFill>
                <a:latin typeface="Arial"/>
                <a:cs typeface="Arial"/>
              </a:rPr>
              <a:t>, </a:t>
            </a:r>
            <a:r>
              <a:rPr lang="en-US" sz="2000">
                <a:solidFill>
                  <a:schemeClr val="accent4"/>
                </a:solidFill>
                <a:latin typeface="Arial"/>
                <a:ea typeface="+mn-lt"/>
                <a:cs typeface="Arial"/>
              </a:rPr>
              <a:t>generosity</a:t>
            </a:r>
            <a:r>
              <a:rPr lang="en-US" sz="2000">
                <a:solidFill>
                  <a:srgbClr val="374151"/>
                </a:solidFill>
                <a:latin typeface="Arial"/>
                <a:cs typeface="Arial"/>
              </a:rPr>
              <a:t>, </a:t>
            </a:r>
            <a:r>
              <a:rPr lang="en-US" sz="2000">
                <a:solidFill>
                  <a:schemeClr val="accent5"/>
                </a:solidFill>
                <a:latin typeface="Arial"/>
                <a:cs typeface="Arial"/>
              </a:rPr>
              <a:t>family</a:t>
            </a:r>
            <a:r>
              <a:rPr lang="en-US" sz="2000">
                <a:solidFill>
                  <a:srgbClr val="374151"/>
                </a:solidFill>
                <a:latin typeface="Arial"/>
                <a:cs typeface="Arial"/>
              </a:rPr>
              <a:t>, </a:t>
            </a:r>
            <a:r>
              <a:rPr lang="en-US" sz="2000">
                <a:solidFill>
                  <a:schemeClr val="accent2"/>
                </a:solidFill>
                <a:latin typeface="Arial"/>
                <a:cs typeface="Arial"/>
              </a:rPr>
              <a:t>good government</a:t>
            </a:r>
            <a:r>
              <a:rPr lang="en-US" sz="2000">
                <a:solidFill>
                  <a:srgbClr val="374151"/>
                </a:solidFill>
                <a:latin typeface="Arial"/>
                <a:cs typeface="Arial"/>
              </a:rPr>
              <a:t>, </a:t>
            </a:r>
            <a:r>
              <a:rPr lang="en-US" sz="2000">
                <a:solidFill>
                  <a:schemeClr val="accent6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freedom</a:t>
            </a:r>
            <a:r>
              <a:rPr lang="en-US" sz="2000">
                <a:solidFill>
                  <a:srgbClr val="374151"/>
                </a:solidFill>
                <a:latin typeface="Arial"/>
                <a:cs typeface="Arial"/>
              </a:rPr>
              <a:t>, and/or </a:t>
            </a:r>
            <a:r>
              <a:rPr lang="en-US" sz="2000">
                <a:solidFill>
                  <a:schemeClr val="accent5"/>
                </a:solidFill>
                <a:latin typeface="Arial"/>
                <a:cs typeface="Arial"/>
              </a:rPr>
              <a:t>economic</a:t>
            </a:r>
            <a:r>
              <a:rPr lang="en-US" sz="2000">
                <a:solidFill>
                  <a:schemeClr val="accent5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2000">
                <a:solidFill>
                  <a:srgbClr val="374151"/>
                </a:solidFill>
                <a:latin typeface="Arial"/>
                <a:cs typeface="Arial"/>
              </a:rPr>
              <a:t>factors that contribute to happier lives in the world.</a:t>
            </a:r>
            <a:br>
              <a:rPr lang="en-US" sz="2000">
                <a:latin typeface="Arial"/>
                <a:cs typeface="Arial"/>
              </a:rPr>
            </a:br>
            <a:endParaRPr lang="en-US" sz="2000">
              <a:solidFill>
                <a:srgbClr val="37415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869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AA8C-A997-3459-9992-AF0F318C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ea typeface="Calibri Light"/>
                <a:cs typeface="Calibri Light"/>
              </a:rPr>
              <a:t>The world happiest years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14E50-E7E4-B03D-B203-D3FE3F57A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World was the happiest in </a:t>
            </a:r>
            <a:r>
              <a:rPr lang="en-US" sz="2000">
                <a:solidFill>
                  <a:schemeClr val="accent5"/>
                </a:solidFill>
                <a:ea typeface="Calibri"/>
                <a:cs typeface="Calibri"/>
              </a:rPr>
              <a:t>2016</a:t>
            </a:r>
          </a:p>
          <a:p>
            <a:endParaRPr lang="en-US" sz="2000"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>
              <a:ea typeface="Calibri"/>
              <a:cs typeface="Calibri"/>
            </a:endParaRPr>
          </a:p>
          <a:p>
            <a:r>
              <a:rPr lang="en-US" sz="2000">
                <a:ea typeface="Calibri"/>
                <a:cs typeface="Calibri"/>
              </a:rPr>
              <a:t>This year also 2nd place for both highest </a:t>
            </a:r>
            <a:r>
              <a:rPr lang="en-US" sz="2000">
                <a:solidFill>
                  <a:schemeClr val="accent5"/>
                </a:solidFill>
                <a:ea typeface="Calibri"/>
                <a:cs typeface="Calibri"/>
              </a:rPr>
              <a:t>average GDP and good health</a:t>
            </a:r>
          </a:p>
        </p:txBody>
      </p:sp>
    </p:spTree>
    <p:extLst>
      <p:ext uri="{BB962C8B-B14F-4D97-AF65-F5344CB8AC3E}">
        <p14:creationId xmlns:p14="http://schemas.microsoft.com/office/powerpoint/2010/main" val="408236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50D79-E502-31B4-47BB-581B59C4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What causes happiness</a:t>
            </a:r>
          </a:p>
        </p:txBody>
      </p:sp>
      <p:pic>
        <p:nvPicPr>
          <p:cNvPr id="11" name="Picture 10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39F83BD2-6822-83DA-4538-309B6DB19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631" y="361910"/>
            <a:ext cx="3248703" cy="3483864"/>
          </a:xfrm>
          <a:prstGeom prst="rect">
            <a:avLst/>
          </a:prstGeom>
        </p:spPr>
      </p:pic>
      <p:pic>
        <p:nvPicPr>
          <p:cNvPr id="4" name="Picture 3" descr="A map of the world&#10;&#10;Description automatically generated">
            <a:extLst>
              <a:ext uri="{FF2B5EF4-FFF2-40B4-BE49-F238E27FC236}">
                <a16:creationId xmlns:a16="http://schemas.microsoft.com/office/drawing/2014/main" id="{4C7647C7-A8FC-C167-4E7D-5963B7636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87" y="808188"/>
            <a:ext cx="5522976" cy="2581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143137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C8885-6957-DDEA-41F8-ACF108788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4329321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>
                <a:ea typeface="Calibri"/>
                <a:cs typeface="Calibri"/>
              </a:rPr>
              <a:t>Using the top 30 happiest country</a:t>
            </a:r>
            <a:endParaRPr lang="en-US" sz="1500"/>
          </a:p>
          <a:p>
            <a:pPr marL="0" indent="0">
              <a:buNone/>
            </a:pPr>
            <a:endParaRPr lang="en-US" sz="1500">
              <a:ea typeface="Calibri"/>
              <a:cs typeface="Calibri"/>
            </a:endParaRPr>
          </a:p>
          <a:p>
            <a:pPr marL="0" indent="0">
              <a:buNone/>
            </a:pPr>
            <a:endParaRPr lang="en-US" sz="1500">
              <a:ea typeface="Calibri"/>
              <a:cs typeface="Calibri"/>
            </a:endParaRPr>
          </a:p>
          <a:p>
            <a:pPr marL="0" indent="0">
              <a:buNone/>
            </a:pPr>
            <a:endParaRPr lang="en-US" sz="15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500">
                <a:ea typeface="Calibri"/>
                <a:cs typeface="Calibri"/>
              </a:rPr>
              <a:t>. Generosity has little relationship to happiness</a:t>
            </a:r>
            <a:endParaRPr lang="en-US" sz="1500">
              <a:cs typeface="Calibri" panose="020F0502020204030204"/>
            </a:endParaRPr>
          </a:p>
          <a:p>
            <a:endParaRPr lang="en-US" sz="1500">
              <a:cs typeface="Calibri" panose="020F0502020204030204"/>
            </a:endParaRPr>
          </a:p>
          <a:p>
            <a:endParaRPr lang="en-US" sz="1500">
              <a:cs typeface="Calibri" panose="020F0502020204030204"/>
            </a:endParaRPr>
          </a:p>
          <a:p>
            <a:endParaRPr lang="en-US" sz="1500">
              <a:cs typeface="Calibri" panose="020F0502020204030204"/>
            </a:endParaRPr>
          </a:p>
          <a:p>
            <a:endParaRPr lang="en-US" sz="15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D649B-12A4-BE12-C08A-C0B2C35828F3}"/>
              </a:ext>
            </a:extLst>
          </p:cNvPr>
          <p:cNvSpPr txBox="1"/>
          <p:nvPr/>
        </p:nvSpPr>
        <p:spPr>
          <a:xfrm>
            <a:off x="6343650" y="22974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E3800E-A8B5-EF91-0421-D6B463D676F2}"/>
              </a:ext>
            </a:extLst>
          </p:cNvPr>
          <p:cNvSpPr txBox="1"/>
          <p:nvPr/>
        </p:nvSpPr>
        <p:spPr>
          <a:xfrm>
            <a:off x="12192000" y="7158752"/>
            <a:ext cx="131391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6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D6D35-8036-1116-2E9A-E0A7EEAA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3700"/>
              <a:t>Top 2 strongest correlation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46A2F-5A69-A315-67E1-5EA6F216F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n-US" sz="2000"/>
              <a:t>Good GDP suggests a strong correlation to Higher Happiness score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Good health also suggest a strong correlation to Higher Happiness score</a:t>
            </a:r>
          </a:p>
          <a:p>
            <a:endParaRPr lang="en-US" sz="2000"/>
          </a:p>
          <a:p>
            <a:endParaRPr lang="en-US" sz="2000"/>
          </a:p>
        </p:txBody>
      </p:sp>
      <p:pic>
        <p:nvPicPr>
          <p:cNvPr id="4" name="Picture 3" descr="A graph with a line and dots&#10;&#10;Description automatically generated">
            <a:extLst>
              <a:ext uri="{FF2B5EF4-FFF2-40B4-BE49-F238E27FC236}">
                <a16:creationId xmlns:a16="http://schemas.microsoft.com/office/drawing/2014/main" id="{DECB9065-6B14-AAA8-6A51-7DA4296F2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567" y="774285"/>
            <a:ext cx="2355319" cy="2581173"/>
          </a:xfrm>
          <a:prstGeom prst="rect">
            <a:avLst/>
          </a:prstGeom>
        </p:spPr>
      </p:pic>
      <p:pic>
        <p:nvPicPr>
          <p:cNvPr id="9" name="Picture 8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0C9FD5BA-DEDA-079B-2D15-1FE0B42BE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0"/>
          <a:stretch/>
        </p:blipFill>
        <p:spPr>
          <a:xfrm>
            <a:off x="7992756" y="3575074"/>
            <a:ext cx="2296942" cy="258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68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BBBE79-C427-480A-88F3-4BBC7C8C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B5980-6D73-5256-5B2B-1136BD6E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anchor="ctr">
            <a:normAutofit/>
          </a:bodyPr>
          <a:lstStyle/>
          <a:p>
            <a:r>
              <a:rPr lang="en-US" sz="3200"/>
              <a:t>What else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a line and dots&#10;&#10;Description automatically generated">
            <a:extLst>
              <a:ext uri="{FF2B5EF4-FFF2-40B4-BE49-F238E27FC236}">
                <a16:creationId xmlns:a16="http://schemas.microsoft.com/office/drawing/2014/main" id="{B1F2632C-458B-E7D1-EACD-D15A77EE59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" r="-4" b="3401"/>
          <a:stretch/>
        </p:blipFill>
        <p:spPr>
          <a:xfrm>
            <a:off x="838200" y="364143"/>
            <a:ext cx="3335789" cy="3426462"/>
          </a:xfrm>
          <a:prstGeom prst="rect">
            <a:avLst/>
          </a:prstGeom>
        </p:spPr>
      </p:pic>
      <p:pic>
        <p:nvPicPr>
          <p:cNvPr id="7" name="Picture 6" descr="A graph with blue circles and green text&#10;&#10;Description automatically generated">
            <a:extLst>
              <a:ext uri="{FF2B5EF4-FFF2-40B4-BE49-F238E27FC236}">
                <a16:creationId xmlns:a16="http://schemas.microsoft.com/office/drawing/2014/main" id="{45CDA45A-7616-64A6-F9E4-2614CC1002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r="5" b="3568"/>
          <a:stretch/>
        </p:blipFill>
        <p:spPr>
          <a:xfrm>
            <a:off x="4466396" y="364142"/>
            <a:ext cx="3336953" cy="3426462"/>
          </a:xfrm>
          <a:prstGeom prst="rect">
            <a:avLst/>
          </a:prstGeom>
        </p:spPr>
      </p:pic>
      <p:pic>
        <p:nvPicPr>
          <p:cNvPr id="9" name="Picture 8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CC8CECBC-6B10-7F03-CDE9-66AA7E3A65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" r="-3" b="2665"/>
          <a:stretch/>
        </p:blipFill>
        <p:spPr>
          <a:xfrm>
            <a:off x="8095756" y="364142"/>
            <a:ext cx="3336953" cy="34264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35522-BD51-6938-518D-86E9C95B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495568"/>
            <a:ext cx="6586915" cy="1905232"/>
          </a:xfrm>
        </p:spPr>
        <p:txBody>
          <a:bodyPr anchor="ctr">
            <a:normAutofit/>
          </a:bodyPr>
          <a:lstStyle/>
          <a:p>
            <a:r>
              <a:rPr lang="en-US" sz="1800"/>
              <a:t>Good government suggest little relationship with happiness</a:t>
            </a:r>
          </a:p>
          <a:p>
            <a:r>
              <a:rPr lang="en-US" sz="1800"/>
              <a:t>Freedom suggest no correlation to happiness </a:t>
            </a:r>
          </a:p>
          <a:p>
            <a:r>
              <a:rPr lang="en-US" sz="1800"/>
              <a:t>Family also has little to no correlation to happiness</a:t>
            </a:r>
          </a:p>
        </p:txBody>
      </p:sp>
    </p:spTree>
    <p:extLst>
      <p:ext uri="{BB962C8B-B14F-4D97-AF65-F5344CB8AC3E}">
        <p14:creationId xmlns:p14="http://schemas.microsoft.com/office/powerpoint/2010/main" val="96301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96BB-19BA-E59A-096A-A3C56BE6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5C658-2B63-79F1-925A-27D2C6B12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2"/>
                </a:solidFill>
                <a:ea typeface="Calibri"/>
                <a:cs typeface="Calibri"/>
              </a:rPr>
              <a:t>Health </a:t>
            </a:r>
            <a:r>
              <a:rPr lang="en-US">
                <a:ea typeface="Calibri"/>
                <a:cs typeface="Calibri"/>
              </a:rPr>
              <a:t>and </a:t>
            </a:r>
            <a:r>
              <a:rPr lang="en-US">
                <a:solidFill>
                  <a:schemeClr val="accent1"/>
                </a:solidFill>
                <a:ea typeface="Calibri"/>
                <a:cs typeface="Calibri"/>
              </a:rPr>
              <a:t>wealth </a:t>
            </a:r>
            <a:r>
              <a:rPr lang="en-US">
                <a:ea typeface="Calibri"/>
                <a:cs typeface="Calibri"/>
              </a:rPr>
              <a:t>are the top 2 indicator of happiness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The </a:t>
            </a:r>
            <a:r>
              <a:rPr lang="en-US">
                <a:solidFill>
                  <a:schemeClr val="accent5"/>
                </a:solidFill>
                <a:ea typeface="Calibri"/>
                <a:cs typeface="Calibri"/>
              </a:rPr>
              <a:t>richer</a:t>
            </a:r>
            <a:r>
              <a:rPr lang="en-US">
                <a:ea typeface="Calibri"/>
                <a:cs typeface="Calibri"/>
              </a:rPr>
              <a:t> and 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healthier</a:t>
            </a:r>
            <a:r>
              <a:rPr lang="en-US">
                <a:ea typeface="Calibri"/>
                <a:cs typeface="Calibri"/>
              </a:rPr>
              <a:t> a country is the happier the country seem to be</a:t>
            </a:r>
          </a:p>
        </p:txBody>
      </p:sp>
    </p:spTree>
    <p:extLst>
      <p:ext uri="{BB962C8B-B14F-4D97-AF65-F5344CB8AC3E}">
        <p14:creationId xmlns:p14="http://schemas.microsoft.com/office/powerpoint/2010/main" val="75899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66D0A-EB7C-7242-3B10-05D06223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recommendations</a:t>
            </a:r>
            <a:endParaRPr lang="en-US" sz="3600">
              <a:solidFill>
                <a:schemeClr val="tx2"/>
              </a:solidFill>
            </a:endParaRPr>
          </a:p>
        </p:txBody>
      </p: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29CCF47C-9D1E-C990-93E1-86B065E1C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44003-D12E-B923-1447-CC616FC6A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  <a:ea typeface="Calibri"/>
                <a:cs typeface="Calibri"/>
              </a:rPr>
              <a:t>For a happier country Governments should focus on:</a:t>
            </a:r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 sz="1800">
                <a:solidFill>
                  <a:schemeClr val="tx2"/>
                </a:solidFill>
                <a:ea typeface="Calibri"/>
                <a:cs typeface="Calibri"/>
              </a:rPr>
              <a:t>Increasing their GDP</a:t>
            </a:r>
          </a:p>
          <a:p>
            <a:r>
              <a:rPr lang="en-US" sz="1800">
                <a:solidFill>
                  <a:schemeClr val="tx2"/>
                </a:solidFill>
                <a:ea typeface="Calibri"/>
                <a:cs typeface="Calibri"/>
              </a:rPr>
              <a:t>Providing and promoting healthy habits so citizens can have a higher life expectancy</a:t>
            </a:r>
          </a:p>
          <a:p>
            <a:r>
              <a:rPr lang="en-US" sz="1800">
                <a:solidFill>
                  <a:schemeClr val="tx2"/>
                </a:solidFill>
                <a:ea typeface="Calibri"/>
                <a:cs typeface="Calibri"/>
              </a:rPr>
              <a:t>also establish trust between citizens and the government.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5195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World Happiness</vt:lpstr>
      <vt:lpstr>PowerPoint Presentation</vt:lpstr>
      <vt:lpstr>objective</vt:lpstr>
      <vt:lpstr>The world happiest years</vt:lpstr>
      <vt:lpstr>What causes happiness</vt:lpstr>
      <vt:lpstr>Top 2 strongest correlation</vt:lpstr>
      <vt:lpstr>What else</vt:lpstr>
      <vt:lpstr>conclusion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38</cp:revision>
  <dcterms:created xsi:type="dcterms:W3CDTF">2023-12-28T23:51:46Z</dcterms:created>
  <dcterms:modified xsi:type="dcterms:W3CDTF">2023-12-29T19:05:41Z</dcterms:modified>
</cp:coreProperties>
</file>