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34" r:id="rId7"/>
    <p:sldId id="538" r:id="rId8"/>
    <p:sldId id="547" r:id="rId9"/>
    <p:sldId id="537" r:id="rId10"/>
    <p:sldId id="535" r:id="rId11"/>
    <p:sldId id="533" r:id="rId12"/>
    <p:sldId id="551" r:id="rId13"/>
    <p:sldId id="549" r:id="rId14"/>
    <p:sldId id="548"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BD7"/>
    <a:srgbClr val="DBC3D8"/>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347" autoAdjust="0"/>
  </p:normalViewPr>
  <p:slideViewPr>
    <p:cSldViewPr snapToGrid="0">
      <p:cViewPr varScale="1">
        <p:scale>
          <a:sx n="110" d="100"/>
          <a:sy n="110"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Joshlyn Jamerson and today I’m going to tell you all about satellite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45606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The regression analysis conducted on the dataset provides valuable insights into the relationship and their expected lifetimes.</a:t>
            </a:r>
          </a:p>
          <a:p>
            <a:r>
              <a:rPr lang="en-US" b="0" i="0" dirty="0">
                <a:solidFill>
                  <a:srgbClr val="BDB7AF"/>
                </a:solidFill>
                <a:effectLst/>
                <a:latin typeface="Söhne"/>
              </a:rPr>
              <a:t>between satellite characteristics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by the chosen predictor variables.</a:t>
            </a:r>
          </a:p>
          <a:p>
            <a:endParaRPr lang="en-US" b="0" i="0" dirty="0">
              <a:solidFill>
                <a:srgbClr val="BDB7AF"/>
              </a:solidFill>
              <a:effectLst/>
              <a:latin typeface="Söhne"/>
            </a:endParaRPr>
          </a:p>
          <a:p>
            <a:r>
              <a:rPr lang="en-US" b="0" i="0" dirty="0">
                <a:solidFill>
                  <a:srgbClr val="BDB7AF"/>
                </a:solidFill>
                <a:effectLst/>
                <a:latin typeface="Söhne"/>
              </a:rPr>
              <a:t>The F-statistic of 361.3 and associated low probability value (p-value) affirm the overall significance of the regression, implying that the model as a whole is meaningful.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238042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This graph is showing the comparison between the actual expected lifetimes of satellites and the predicted expected lifetimes generated by the inferential linear </a:t>
            </a:r>
            <a:r>
              <a:rPr lang="en-US" b="0" i="0" dirty="0" err="1">
                <a:solidFill>
                  <a:srgbClr val="BDB7AF"/>
                </a:solidFill>
                <a:effectLst/>
                <a:latin typeface="Söhne"/>
              </a:rPr>
              <a:t>regr</a:t>
            </a:r>
            <a:endParaRPr lang="en-US" b="0" i="0" dirty="0">
              <a:solidFill>
                <a:srgbClr val="BDB7AF"/>
              </a:solidFill>
              <a:effectLst/>
              <a:latin typeface="Söhne"/>
            </a:endParaRPr>
          </a:p>
          <a:p>
            <a:r>
              <a:rPr lang="en-US" b="0" i="0" dirty="0">
                <a:solidFill>
                  <a:srgbClr val="BDB7AF"/>
                </a:solidFill>
                <a:effectLst/>
                <a:latin typeface="Söhne"/>
              </a:rPr>
              <a:t>Each point on the graph represents an individual satellite observation. </a:t>
            </a:r>
          </a:p>
          <a:p>
            <a:r>
              <a:rPr lang="en-US" b="0" i="0" dirty="0">
                <a:solidFill>
                  <a:srgbClr val="BDB7AF"/>
                </a:solidFill>
                <a:effectLst/>
                <a:latin typeface="Söhne"/>
              </a:rPr>
              <a:t>The x-axis represents the actual expected lifetime of the satellites (in years), while the y-axis represents the predicted expected lifetime (also in years) generated by the regression model. </a:t>
            </a:r>
          </a:p>
          <a:p>
            <a:r>
              <a:rPr lang="en-US" b="0" i="0" dirty="0">
                <a:solidFill>
                  <a:srgbClr val="BDB7AF"/>
                </a:solidFill>
                <a:effectLst/>
                <a:latin typeface="Söhne"/>
              </a:rPr>
              <a:t>The purple dots scattered across the graph represent the predicted values, showing how well the model's predictions align with the actual data.</a:t>
            </a:r>
          </a:p>
          <a:p>
            <a:r>
              <a:rPr lang="en-US" b="0" i="0" dirty="0">
                <a:solidFill>
                  <a:srgbClr val="BDB7AF"/>
                </a:solidFill>
                <a:effectLst/>
                <a:latin typeface="Söhne"/>
              </a:rPr>
              <a:t>The dashed blue line represents the ideal scenario where the predicted values perfectly match the actual values.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1410361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363113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the topics I’m going to cover. </a:t>
            </a:r>
          </a:p>
          <a:p>
            <a:r>
              <a:rPr lang="en-US" dirty="0"/>
              <a:t>I’ll start with giving information about the database, discuss my hypothesis, go over my regression model, and the results of my research. </a:t>
            </a:r>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11096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So why does knowing about satellite life expectancy benefit military stakeholders?</a:t>
            </a:r>
          </a:p>
          <a:p>
            <a:endParaRPr lang="en-US" b="0" i="0" dirty="0">
              <a:solidFill>
                <a:srgbClr val="BDB7AF"/>
              </a:solidFill>
              <a:effectLst/>
              <a:latin typeface="Söhne"/>
            </a:endParaRPr>
          </a:p>
          <a:p>
            <a:r>
              <a:rPr lang="en-US" b="0" i="0" dirty="0">
                <a:solidFill>
                  <a:srgbClr val="BDB7AF"/>
                </a:solidFill>
                <a:effectLst/>
                <a:latin typeface="Söhne"/>
              </a:rPr>
              <a:t>Knowing about what affects the life of a satellite allows for better mission planning, including scheduling replacements or adjustments to ensure continuous and reliable satellite coverage.</a:t>
            </a:r>
          </a:p>
          <a:p>
            <a:r>
              <a:rPr lang="en-US" b="0" i="0" dirty="0">
                <a:solidFill>
                  <a:srgbClr val="BDB7AF"/>
                </a:solidFill>
                <a:effectLst/>
                <a:latin typeface="Söhne"/>
              </a:rPr>
              <a:t>Understanding the factors that affect satellite lifetimes, such as orbit type, can help the military allocate resources effectively by choosing the most suitable orbits for different types of missions. </a:t>
            </a:r>
          </a:p>
          <a:p>
            <a:r>
              <a:rPr lang="en-US" b="0" i="0" dirty="0">
                <a:solidFill>
                  <a:srgbClr val="BDB7AF"/>
                </a:solidFill>
                <a:effectLst/>
                <a:latin typeface="Söhne"/>
              </a:rPr>
              <a:t>Satellites play a crucial role in maintaining situational awareness, command and control, and communication during various operations. Knowing which orbits provide longer lifetimes can contribute to more reliable and sustained operations.</a:t>
            </a:r>
          </a:p>
          <a:p>
            <a:r>
              <a:rPr lang="en-US" b="0" i="0" dirty="0">
                <a:solidFill>
                  <a:srgbClr val="BDB7AF"/>
                </a:solidFill>
                <a:effectLst/>
                <a:latin typeface="Söhne"/>
              </a:rPr>
              <a:t>Satellite development, launch, and maintenance are extremely costly. By understanding factors that influence satellite longevity, the military can make informed decisions about investment in satellite technology, design, and orbits to optimize the cost-effectiveness of their satellite programs.</a:t>
            </a:r>
          </a:p>
          <a:p>
            <a:r>
              <a:rPr lang="en-US" b="0" i="0" dirty="0">
                <a:solidFill>
                  <a:srgbClr val="BDB7AF"/>
                </a:solidFill>
                <a:effectLst/>
                <a:latin typeface="Söhne"/>
              </a:rPr>
              <a:t>Space situational awareness, which involves monitoring and tracking objects in space, helps to prevent collisions and protect satellites from potential threats. Knowledge of satellite lifetimes can aid in predicting end-of-life scenarios and potential debris creation.</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415577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 was interested in include:</a:t>
            </a:r>
          </a:p>
          <a:p>
            <a:r>
              <a:rPr lang="en-US" dirty="0"/>
              <a:t>Expected Lifetime, Launch Mass, Inclination, Perigee, Apogee, and Class of Orbit</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11637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had to clean up the data to make it usable. </a:t>
            </a:r>
          </a:p>
          <a:p>
            <a:r>
              <a:rPr lang="en-US" dirty="0"/>
              <a:t>The majority of the issues were in the expected lifetime column. Some of the data was in ranges while others were just a specific number. To tackle this issue, I replaced the range with the mean. </a:t>
            </a:r>
          </a:p>
          <a:p>
            <a:r>
              <a:rPr lang="en-US" dirty="0"/>
              <a:t>I also had to create dummy variables for class of orbit as it was one categorical column. Creating the dummy variables allowed me to make comparisons between how the different orbits behaved. </a:t>
            </a:r>
          </a:p>
          <a:p>
            <a:r>
              <a:rPr lang="en-US" dirty="0"/>
              <a:t>There were null values in both the expected lifetime column and in the launch mass column, so I deleted the null rows to avoid any complications with the data.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167135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My null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Alternative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1302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use an ANOVA test for my hypothesis as it allowed me to </a:t>
            </a:r>
            <a:r>
              <a:rPr lang="en-US" b="0" i="0" dirty="0">
                <a:solidFill>
                  <a:srgbClr val="BDB7AF"/>
                </a:solidFill>
                <a:effectLst/>
                <a:latin typeface="Söhne"/>
              </a:rPr>
              <a:t>determine whether the means of the life expectancy for each orbit were significantly different from each other. </a:t>
            </a:r>
          </a:p>
          <a:p>
            <a:r>
              <a:rPr lang="en-US" b="0" i="0" dirty="0">
                <a:solidFill>
                  <a:srgbClr val="BDB7AF"/>
                </a:solidFill>
                <a:effectLst/>
                <a:latin typeface="Söhne"/>
              </a:rPr>
              <a:t>This test compares the variability within each orbit to the variability between the orbits and calculates a test statistic and p-value to assess the significance of the differences.</a:t>
            </a:r>
          </a:p>
          <a:p>
            <a:r>
              <a:rPr lang="en-US" b="0" i="0" dirty="0">
                <a:solidFill>
                  <a:srgbClr val="BDB7AF"/>
                </a:solidFill>
                <a:effectLst/>
                <a:latin typeface="Söhne"/>
              </a:rPr>
              <a:t>In this test, I set my significance level to 0.05 which means that if the p-value is greater than 0.05 then we do not have enough evidence to reject the null hypothesis.</a:t>
            </a:r>
          </a:p>
          <a:p>
            <a:r>
              <a:rPr lang="en-US" b="0" i="0" dirty="0">
                <a:solidFill>
                  <a:srgbClr val="BDB7AF"/>
                </a:solidFill>
                <a:effectLst/>
                <a:latin typeface="Söhne"/>
              </a:rPr>
              <a:t>In this case, our P value is significantly smaller than 0.05 which means that we can reject the null hypothesis, proving that satellites in GEO have a longer life expectancy than those in other orbits. </a:t>
            </a:r>
          </a:p>
          <a:p>
            <a:r>
              <a:rPr lang="en-US" b="0" i="0" dirty="0">
                <a:solidFill>
                  <a:srgbClr val="BDB7AF"/>
                </a:solidFill>
                <a:effectLst/>
                <a:latin typeface="Söhne"/>
              </a:rPr>
              <a:t>I also used a Tukey HSD after completing the ANOVA test which shows the specific comparison between each group. It shows the mean difference in years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413835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that shows the average life-time of a satellite based on years.</a:t>
            </a:r>
          </a:p>
          <a:p>
            <a:r>
              <a:rPr lang="en-US" dirty="0"/>
              <a:t>As you can see GEO has the highest life expectancy whereas elliptical has the lowest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9581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69537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Joshlyn.Jamerson@spaceforce.mil"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www.kaggle.com/datasets/ucsusa/active-satellit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0E5FF63-3503-29BB-3FA2-CC57EE9EFDBF}"/>
              </a:ext>
            </a:extLst>
          </p:cNvPr>
          <p:cNvPicPr>
            <a:picLocks noChangeAspect="1"/>
          </p:cNvPicPr>
          <p:nvPr/>
        </p:nvPicPr>
        <p:blipFill>
          <a:blip r:embed="rId3"/>
          <a:stretch>
            <a:fillRect/>
          </a:stretch>
        </p:blipFill>
        <p:spPr>
          <a:xfrm>
            <a:off x="1798935" y="205333"/>
            <a:ext cx="8594129" cy="6447333"/>
          </a:xfrm>
          <a:prstGeom prst="rect">
            <a:avLst/>
          </a:prstGeom>
        </p:spPr>
      </p:pic>
    </p:spTree>
    <p:extLst>
      <p:ext uri="{BB962C8B-B14F-4D97-AF65-F5344CB8AC3E}">
        <p14:creationId xmlns:p14="http://schemas.microsoft.com/office/powerpoint/2010/main" val="70919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br>
              <a:rPr lang="en-US" dirty="0"/>
            </a:br>
            <a:endParaRPr lang="en-US" dirty="0"/>
          </a:p>
        </p:txBody>
      </p:sp>
      <p:pic>
        <p:nvPicPr>
          <p:cNvPr id="5" name="Picture 4">
            <a:extLst>
              <a:ext uri="{FF2B5EF4-FFF2-40B4-BE49-F238E27FC236}">
                <a16:creationId xmlns:a16="http://schemas.microsoft.com/office/drawing/2014/main" id="{0F95D50F-614E-E0A2-1134-9CEE60328ED0}"/>
              </a:ext>
            </a:extLst>
          </p:cNvPr>
          <p:cNvPicPr>
            <a:picLocks noChangeAspect="1"/>
          </p:cNvPicPr>
          <p:nvPr/>
        </p:nvPicPr>
        <p:blipFill>
          <a:blip r:embed="rId3"/>
          <a:stretch>
            <a:fillRect/>
          </a:stretch>
        </p:blipFill>
        <p:spPr>
          <a:xfrm>
            <a:off x="1175067" y="72895"/>
            <a:ext cx="9649687" cy="6712209"/>
          </a:xfrm>
          <a:prstGeom prst="rect">
            <a:avLst/>
          </a:prstGeom>
        </p:spPr>
      </p:pic>
    </p:spTree>
    <p:extLst>
      <p:ext uri="{BB962C8B-B14F-4D97-AF65-F5344CB8AC3E}">
        <p14:creationId xmlns:p14="http://schemas.microsoft.com/office/powerpoint/2010/main" val="325775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129349" y="1856232"/>
            <a:ext cx="6181779" cy="1069848"/>
          </a:xfrm>
        </p:spPr>
        <p:txBody>
          <a:bodyPr/>
          <a:lstStyle/>
          <a:p>
            <a:r>
              <a:rPr lang="en-US" dirty="0">
                <a:ln w="28575">
                  <a:noFill/>
                  <a:prstDash val="solid"/>
                </a:ln>
                <a:solidFill>
                  <a:schemeClr val="accent4"/>
                </a:solidFill>
                <a:latin typeface="Biome" panose="020B0503030204020804" pitchFamily="34" charset="0"/>
                <a:cs typeface="Biome" panose="020B0503030204020804" pitchFamily="34" charset="0"/>
              </a:rPr>
              <a:t>CONTACT INFO</a:t>
            </a:r>
            <a:endParaRPr lang="en-US" dirty="0">
              <a:solidFill>
                <a:schemeClr val="accent4"/>
              </a:solidFill>
              <a:latin typeface="Biome" panose="020B0503030204020804" pitchFamily="34" charset="0"/>
              <a:cs typeface="Biome" panose="020B0503030204020804" pitchFamily="34" charset="0"/>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4798422" y="3429000"/>
            <a:ext cx="6843631" cy="3105041"/>
          </a:xfrm>
        </p:spPr>
        <p:txBody>
          <a:bodyPr/>
          <a:lstStyle/>
          <a:p>
            <a:r>
              <a:rPr lang="en-US" dirty="0">
                <a:solidFill>
                  <a:schemeClr val="accent2">
                    <a:lumMod val="60000"/>
                    <a:lumOff val="40000"/>
                  </a:schemeClr>
                </a:solidFill>
                <a:latin typeface="Biome Light" panose="020B0303030204020804" pitchFamily="34" charset="0"/>
                <a:cs typeface="Biome Light" panose="020B0303030204020804" pitchFamily="34" charset="0"/>
              </a:rPr>
              <a:t>Joshlyn Jamerson</a:t>
            </a:r>
          </a:p>
          <a:p>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3">
                  <a:extLst>
                    <a:ext uri="{A12FA001-AC4F-418D-AE19-62706E023703}">
                      <ahyp:hlinkClr xmlns:ahyp="http://schemas.microsoft.com/office/drawing/2018/hyperlinkcolor" val="tx"/>
                    </a:ext>
                  </a:extLst>
                </a:hlinkClick>
              </a:rPr>
              <a:t>Joshlyn.Jamerson@spaceforce.mil</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Original dataset: </a:t>
            </a:r>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4">
                  <a:extLst>
                    <a:ext uri="{A12FA001-AC4F-418D-AE19-62706E023703}">
                      <ahyp:hlinkClr xmlns:ahyp="http://schemas.microsoft.com/office/drawing/2018/hyperlinkcolor" val="tx"/>
                    </a:ext>
                  </a:extLst>
                </a:hlinkClick>
              </a:rPr>
              <a:t>https://www.kaggle.com/datasets/ucsusa/active-satellites</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GitHub Repository: https://github.com/joshlynj/active_satellites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AGENDA</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Stakeholder Interest</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Hypotheses </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962297" y="2035936"/>
            <a:ext cx="10267406" cy="1069848"/>
          </a:xfrm>
        </p:spPr>
        <p:txBody>
          <a:bodyPr/>
          <a:lstStyle/>
          <a:p>
            <a:r>
              <a:rPr lang="en-US" dirty="0">
                <a:solidFill>
                  <a:schemeClr val="accent4"/>
                </a:solidFill>
                <a:latin typeface="Biome" panose="020B0503030204020804" pitchFamily="34" charset="0"/>
                <a:cs typeface="Biome" panose="020B0503030204020804" pitchFamily="34" charset="0"/>
              </a:rPr>
              <a:t>STAKEHOLDER INTEREST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02634" y="3603650"/>
            <a:ext cx="7837714" cy="2840736"/>
          </a:xfrm>
        </p:spPr>
        <p:txBody>
          <a:bodyPr/>
          <a:lstStyle/>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Resource Allocation</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Mission Planning</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Operational Continuity</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Cost Management</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Situational Awareness in the Space Domain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solidFill>
                  <a:schemeClr val="accent2"/>
                </a:solidFill>
                <a:latin typeface="Biome" panose="020B0503030204020804" pitchFamily="34" charset="0"/>
                <a:cs typeface="Biome" panose="020B0503030204020804" pitchFamily="34" charset="0"/>
              </a:rPr>
              <a:t>COLUMNS OF INTEREST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5" y="2139695"/>
            <a:ext cx="5747741" cy="2825497"/>
          </a:xfrm>
        </p:spPr>
        <p:txBody>
          <a:bodyPr/>
          <a:lstStyle/>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Inclination (Degrees)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Apogee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Perigee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Class of Orbit</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rgbClr val="D6ABD7"/>
                </a:solidFill>
                <a:latin typeface="Biome" panose="020B0503030204020804" pitchFamily="34" charset="0"/>
                <a:cs typeface="Biome" panose="020B0503030204020804" pitchFamily="34" charset="0"/>
              </a:rPr>
              <a:t>Data wrangling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Inconsistencies with Expected Lifetime (Years)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Created Dummy Variables for Class of Orbit</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Deleted Null values </a:t>
            </a:r>
          </a:p>
          <a:p>
            <a:pPr marL="742950" lvl="1" indent="-285750" algn="l">
              <a:buClr>
                <a:schemeClr val="accent4"/>
              </a:buClr>
              <a:buFont typeface="Courier New" panose="02070309020205020404" pitchFamily="49" charset="0"/>
              <a:buChar char="o"/>
            </a:pPr>
            <a:r>
              <a:rPr lang="en-US" sz="28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742950" lvl="1"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p:txBody>
      </p:sp>
    </p:spTree>
    <p:extLst>
      <p:ext uri="{BB962C8B-B14F-4D97-AF65-F5344CB8AC3E}">
        <p14:creationId xmlns:p14="http://schemas.microsoft.com/office/powerpoint/2010/main" val="242442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r>
              <a:rPr lang="en-US" dirty="0">
                <a:solidFill>
                  <a:schemeClr val="accent3"/>
                </a:solidFill>
                <a:latin typeface="Biome" panose="020B0503030204020804" pitchFamily="34" charset="0"/>
                <a:cs typeface="Biome" panose="020B0503030204020804" pitchFamily="34" charset="0"/>
              </a:rPr>
              <a:t>HYPOTHESES</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algn="l"/>
            <a:endParaRPr lang="en-US" sz="2400" dirty="0">
              <a:solidFill>
                <a:schemeClr val="accent4"/>
              </a:solidFill>
              <a:latin typeface="Biome" panose="020B0503030204020804" pitchFamily="34" charset="0"/>
              <a:cs typeface="Biome" panose="020B05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0" i="0" baseline="-25000" dirty="0">
                <a:solidFill>
                  <a:schemeClr val="accent4"/>
                </a:solidFill>
                <a:effectLst/>
                <a:latin typeface="Biome" panose="020B0503030204020804" pitchFamily="34" charset="0"/>
                <a:cs typeface="Biome" panose="020B0503030204020804" pitchFamily="34" charset="0"/>
              </a:rPr>
              <a:t>0</a:t>
            </a:r>
            <a:r>
              <a:rPr lang="en-US" sz="2400" b="0" i="0" baseline="-25000" dirty="0">
                <a:solidFill>
                  <a:schemeClr val="accent4"/>
                </a:solidFill>
                <a:effectLst/>
                <a:latin typeface="Biome" panose="020B0503030204020804" pitchFamily="34" charset="0"/>
                <a:cs typeface="Biome" panose="020B0503030204020804" pitchFamily="34" charset="0"/>
              </a:rPr>
              <a:t>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algn="l"/>
            <a:endParaRPr lang="en-US" sz="2400" dirty="0">
              <a:solidFill>
                <a:schemeClr val="accent4"/>
              </a:solidFill>
              <a:latin typeface="Biome Light" panose="020B0303030204020804" pitchFamily="34" charset="0"/>
              <a:cs typeface="Biome Light" panose="020B03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aseline="-25000" dirty="0">
                <a:solidFill>
                  <a:schemeClr val="accent4"/>
                </a:solidFill>
                <a:latin typeface="Biome" panose="020B0503030204020804" pitchFamily="34" charset="0"/>
                <a:cs typeface="Biome" panose="020B0503030204020804" pitchFamily="34" charset="0"/>
              </a:rPr>
              <a:t>1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pPr algn="l"/>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631692"/>
            <a:ext cx="10881360" cy="762197"/>
          </a:xfrm>
        </p:spPr>
        <p:txBody>
          <a:bodyPr/>
          <a:lstStyle/>
          <a:p>
            <a:r>
              <a:rPr lang="en-US" sz="4000" b="1" spc="600" dirty="0">
                <a:ln w="28575">
                  <a:noFill/>
                  <a:prstDash val="solid"/>
                </a:ln>
                <a:solidFill>
                  <a:srgbClr val="D6ABD7"/>
                </a:solidFill>
                <a:latin typeface="Biome" panose="020B0503030204020804" pitchFamily="34" charset="0"/>
                <a:cs typeface="Biome" panose="020B0503030204020804" pitchFamily="34" charset="0"/>
              </a:rPr>
              <a:t>HYPOTHESES TESTING</a:t>
            </a:r>
          </a:p>
        </p:txBody>
      </p:sp>
      <p:sp>
        <p:nvSpPr>
          <p:cNvPr id="12" name="Content Placeholder 11">
            <a:extLst>
              <a:ext uri="{FF2B5EF4-FFF2-40B4-BE49-F238E27FC236}">
                <a16:creationId xmlns:a16="http://schemas.microsoft.com/office/drawing/2014/main" id="{9BF3A0A1-F731-79B7-97E1-12D073D0FB87}"/>
              </a:ext>
            </a:extLst>
          </p:cNvPr>
          <p:cNvSpPr>
            <a:spLocks noGrp="1"/>
          </p:cNvSpPr>
          <p:nvPr>
            <p:ph idx="1"/>
          </p:nvPr>
        </p:nvSpPr>
        <p:spPr>
          <a:xfrm>
            <a:off x="850392" y="1916239"/>
            <a:ext cx="10332720" cy="3547872"/>
          </a:xfrm>
        </p:spPr>
        <p:txBody>
          <a:bodyPr/>
          <a:lstStyle/>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ANOVA TEST</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Significance level = 0.05</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Reject Null Hypothesis</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Low P value</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High Test Statistic</a:t>
            </a:r>
          </a:p>
          <a:p>
            <a:pPr marL="285750"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Tukey HSD</a:t>
            </a:r>
          </a:p>
          <a:p>
            <a:endParaRPr lang="en-US" dirty="0"/>
          </a:p>
        </p:txBody>
      </p:sp>
      <p:pic>
        <p:nvPicPr>
          <p:cNvPr id="14" name="Picture 13">
            <a:extLst>
              <a:ext uri="{FF2B5EF4-FFF2-40B4-BE49-F238E27FC236}">
                <a16:creationId xmlns:a16="http://schemas.microsoft.com/office/drawing/2014/main" id="{41918F5F-2EFB-11FF-51AB-995D38CD4D7C}"/>
              </a:ext>
            </a:extLst>
          </p:cNvPr>
          <p:cNvPicPr>
            <a:picLocks noChangeAspect="1"/>
          </p:cNvPicPr>
          <p:nvPr/>
        </p:nvPicPr>
        <p:blipFill>
          <a:blip r:embed="rId3"/>
          <a:stretch>
            <a:fillRect/>
          </a:stretch>
        </p:blipFill>
        <p:spPr>
          <a:xfrm>
            <a:off x="5338353" y="3063574"/>
            <a:ext cx="6637625" cy="3449132"/>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endParaRPr lang="en-US" dirty="0">
              <a:solidFill>
                <a:srgbClr val="D6ABD7"/>
              </a:solidFill>
              <a:latin typeface="Biome" panose="020B0503030204020804" pitchFamily="34" charset="0"/>
              <a:cs typeface="Biome" panose="020B0503030204020804" pitchFamily="34" charset="0"/>
            </a:endParaRP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endParaRPr lang="en-US" sz="2400" dirty="0">
              <a:solidFill>
                <a:schemeClr val="accent1">
                  <a:lumMod val="40000"/>
                  <a:lumOff val="60000"/>
                </a:schemeClr>
              </a:solidFill>
              <a:latin typeface="Biome Light" panose="020B0303030204020804" pitchFamily="34" charset="0"/>
              <a:cs typeface="Biome Light" panose="020B0303030204020804" pitchFamily="34" charset="0"/>
            </a:endParaRPr>
          </a:p>
        </p:txBody>
      </p:sp>
      <p:pic>
        <p:nvPicPr>
          <p:cNvPr id="8" name="Picture 7">
            <a:extLst>
              <a:ext uri="{FF2B5EF4-FFF2-40B4-BE49-F238E27FC236}">
                <a16:creationId xmlns:a16="http://schemas.microsoft.com/office/drawing/2014/main" id="{E2877411-EEAE-0D66-B5C1-4C4990CF1327}"/>
              </a:ext>
            </a:extLst>
          </p:cNvPr>
          <p:cNvPicPr>
            <a:picLocks noChangeAspect="1"/>
          </p:cNvPicPr>
          <p:nvPr/>
        </p:nvPicPr>
        <p:blipFill>
          <a:blip r:embed="rId3"/>
          <a:stretch>
            <a:fillRect/>
          </a:stretch>
        </p:blipFill>
        <p:spPr>
          <a:xfrm>
            <a:off x="1380161" y="123290"/>
            <a:ext cx="9431677" cy="6647380"/>
          </a:xfrm>
          <a:prstGeom prst="rect">
            <a:avLst/>
          </a:prstGeom>
        </p:spPr>
      </p:pic>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836022" y="1255383"/>
            <a:ext cx="10067109" cy="809391"/>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marL="342900" indent="-342900" algn="l">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P</a:t>
            </a: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erigee (Kilometers) </a:t>
            </a: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Apogee (Kilometers)</a:t>
            </a: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Launch Mass (Kilograms)</a:t>
            </a: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Inclination (Degrees)</a:t>
            </a:r>
          </a:p>
          <a:p>
            <a:pPr marL="342900" indent="-342900" algn="l">
              <a:buFont typeface="Courier New" panose="02070309020205020404" pitchFamily="49" charset="0"/>
              <a:buChar char="o"/>
            </a:pPr>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70877836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813</TotalTime>
  <Words>1108</Words>
  <Application>Microsoft Office PowerPoint</Application>
  <PresentationFormat>Widescreen</PresentationFormat>
  <Paragraphs>100</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Biome</vt:lpstr>
      <vt:lpstr>Biome Light</vt:lpstr>
      <vt:lpstr>Calibri</vt:lpstr>
      <vt:lpstr>Courier New</vt:lpstr>
      <vt:lpstr>Segoe UI Light</vt:lpstr>
      <vt:lpstr>Söhne</vt:lpstr>
      <vt:lpstr>Tw Cen MT</vt:lpstr>
      <vt:lpstr>Office Theme</vt:lpstr>
      <vt:lpstr>SATELLITE LIFE EXPECTANCY</vt:lpstr>
      <vt:lpstr>AGENDA</vt:lpstr>
      <vt:lpstr>STAKEHOLDER INTEREST</vt:lpstr>
      <vt:lpstr>COLUMNS OF INTEREST</vt:lpstr>
      <vt:lpstr>Data wrangling</vt:lpstr>
      <vt:lpstr>HYPOTHESES </vt:lpstr>
      <vt:lpstr>HYPOTHESES TESTING</vt:lpstr>
      <vt:lpstr>PowerPoint Presentation</vt:lpstr>
      <vt:lpstr>Linear regression model </vt:lpstr>
      <vt:lpstr>PowerPoint Presentation</vt:lpstr>
      <vt:lpstr> </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46</cp:revision>
  <dcterms:created xsi:type="dcterms:W3CDTF">2023-08-04T14:48:00Z</dcterms:created>
  <dcterms:modified xsi:type="dcterms:W3CDTF">2023-08-07T21:51:59Z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