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530" r:id="rId5"/>
    <p:sldId id="531" r:id="rId6"/>
    <p:sldId id="534" r:id="rId7"/>
    <p:sldId id="538" r:id="rId8"/>
    <p:sldId id="547" r:id="rId9"/>
    <p:sldId id="537" r:id="rId10"/>
    <p:sldId id="535" r:id="rId11"/>
    <p:sldId id="533" r:id="rId12"/>
    <p:sldId id="551" r:id="rId13"/>
    <p:sldId id="548" r:id="rId14"/>
    <p:sldId id="544" r:id="rId15"/>
    <p:sldId id="549" r:id="rId16"/>
    <p:sldId id="55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ABD7"/>
    <a:srgbClr val="DBC3D8"/>
    <a:srgbClr val="8822EE"/>
    <a:srgbClr val="F01688"/>
    <a:srgbClr val="2F21F3"/>
    <a:srgbClr val="FEB52B"/>
    <a:srgbClr val="F01689"/>
    <a:srgbClr val="6F22E3"/>
    <a:srgbClr val="E218A3"/>
    <a:srgbClr val="BA2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0347" autoAdjust="0"/>
  </p:normalViewPr>
  <p:slideViewPr>
    <p:cSldViewPr snapToGrid="0">
      <p:cViewPr varScale="1">
        <p:scale>
          <a:sx n="110" d="100"/>
          <a:sy n="110"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my name is Joshlyn Jamerson and this presentation is about satellite life expectancy.  </a:t>
            </a:r>
          </a:p>
        </p:txBody>
      </p:sp>
      <p:sp>
        <p:nvSpPr>
          <p:cNvPr id="4" name="Slide Number Placeholder 3"/>
          <p:cNvSpPr>
            <a:spLocks noGrp="1"/>
          </p:cNvSpPr>
          <p:nvPr>
            <p:ph type="sldNum" sz="quarter" idx="5"/>
          </p:nvPr>
        </p:nvSpPr>
        <p:spPr/>
        <p:txBody>
          <a:bodyPr/>
          <a:lstStyle/>
          <a:p>
            <a:fld id="{23C058E0-0852-DB43-83D6-BD76659FF1D8}" type="slidenum">
              <a:rPr lang="en-US" smtClean="0"/>
              <a:t>1</a:t>
            </a:fld>
            <a:endParaRPr lang="en-US" dirty="0"/>
          </a:p>
        </p:txBody>
      </p:sp>
    </p:spTree>
    <p:extLst>
      <p:ext uri="{BB962C8B-B14F-4D97-AF65-F5344CB8AC3E}">
        <p14:creationId xmlns:p14="http://schemas.microsoft.com/office/powerpoint/2010/main" val="1456062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This graph is showing the comparison between the actual expected lifetimes of satellites and the predicted expected lifetimes generated by the inferential linear regression. </a:t>
            </a:r>
          </a:p>
          <a:p>
            <a:r>
              <a:rPr lang="en-US" b="0" i="0" dirty="0">
                <a:solidFill>
                  <a:srgbClr val="BDB7AF"/>
                </a:solidFill>
                <a:effectLst/>
                <a:latin typeface="Söhne"/>
              </a:rPr>
              <a:t>Each point on the graph represents an individual satellite observation. </a:t>
            </a:r>
          </a:p>
          <a:p>
            <a:r>
              <a:rPr lang="en-US" b="0" i="0" dirty="0">
                <a:solidFill>
                  <a:srgbClr val="BDB7AF"/>
                </a:solidFill>
                <a:effectLst/>
                <a:latin typeface="Söhne"/>
              </a:rPr>
              <a:t>The x-axis represents the actual expected lifetime of the satellites (in years), while the y-axis represents the predicted expected lifetime (also in years) generated by the regression model. </a:t>
            </a:r>
          </a:p>
          <a:p>
            <a:r>
              <a:rPr lang="en-US" b="0" i="0" dirty="0">
                <a:solidFill>
                  <a:srgbClr val="BDB7AF"/>
                </a:solidFill>
                <a:effectLst/>
                <a:latin typeface="Söhne"/>
              </a:rPr>
              <a:t>The purple dots scattered across the graph represent the predicted values, showing how well the model's predictions align with the actual data.</a:t>
            </a:r>
          </a:p>
          <a:p>
            <a:r>
              <a:rPr lang="en-US" b="0" i="0" dirty="0">
                <a:solidFill>
                  <a:srgbClr val="BDB7AF"/>
                </a:solidFill>
                <a:effectLst/>
                <a:latin typeface="Söhne"/>
              </a:rPr>
              <a:t>The dashed blue line represents the ideal scenario where the predicted values perfectly match the actual values. </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10</a:t>
            </a:fld>
            <a:endParaRPr lang="en-US" dirty="0"/>
          </a:p>
        </p:txBody>
      </p:sp>
    </p:spTree>
    <p:extLst>
      <p:ext uri="{BB962C8B-B14F-4D97-AF65-F5344CB8AC3E}">
        <p14:creationId xmlns:p14="http://schemas.microsoft.com/office/powerpoint/2010/main" val="141036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contact information.</a:t>
            </a:r>
          </a:p>
          <a:p>
            <a:r>
              <a:rPr lang="en-US" dirty="0"/>
              <a:t>Thank you all for your time.</a:t>
            </a:r>
          </a:p>
          <a:p>
            <a:r>
              <a:rPr lang="en-US" dirty="0"/>
              <a:t>Are there any questions? </a:t>
            </a:r>
          </a:p>
        </p:txBody>
      </p:sp>
      <p:sp>
        <p:nvSpPr>
          <p:cNvPr id="4" name="Slide Number Placeholder 3"/>
          <p:cNvSpPr>
            <a:spLocks noGrp="1"/>
          </p:cNvSpPr>
          <p:nvPr>
            <p:ph type="sldNum" sz="quarter" idx="5"/>
          </p:nvPr>
        </p:nvSpPr>
        <p:spPr/>
        <p:txBody>
          <a:bodyPr/>
          <a:lstStyle/>
          <a:p>
            <a:fld id="{23C058E0-0852-DB43-83D6-BD76659FF1D8}" type="slidenum">
              <a:rPr lang="en-US" smtClean="0"/>
              <a:t>11</a:t>
            </a:fld>
            <a:endParaRPr lang="en-US" dirty="0"/>
          </a:p>
        </p:txBody>
      </p:sp>
    </p:spTree>
    <p:extLst>
      <p:ext uri="{BB962C8B-B14F-4D97-AF65-F5344CB8AC3E}">
        <p14:creationId xmlns:p14="http://schemas.microsoft.com/office/powerpoint/2010/main" val="363113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The regression analysis conducted on the dataset provides valuable insights into the relationship and their expected lifetimes.</a:t>
            </a:r>
          </a:p>
          <a:p>
            <a:r>
              <a:rPr lang="en-US" b="0" i="0" dirty="0">
                <a:solidFill>
                  <a:srgbClr val="BDB7AF"/>
                </a:solidFill>
                <a:effectLst/>
                <a:latin typeface="Söhne"/>
              </a:rPr>
              <a:t>between satellite characteristics </a:t>
            </a:r>
          </a:p>
          <a:p>
            <a:r>
              <a:rPr lang="en-US" b="0" i="0" dirty="0">
                <a:solidFill>
                  <a:srgbClr val="BDB7AF"/>
                </a:solidFill>
                <a:effectLst/>
                <a:latin typeface="Söhne"/>
              </a:rPr>
              <a:t>The model, based on the Ordinary Least Squares (OLS) method, demonstrates a reasonable fit to the data with an R-squared value of 0.604, indicating that approximately 60.4% of the variance in the expected lifetime of satellites is explained by the chosen predictor variables.</a:t>
            </a:r>
          </a:p>
          <a:p>
            <a:endParaRPr lang="en-US" b="0" i="0" dirty="0">
              <a:solidFill>
                <a:srgbClr val="BDB7AF"/>
              </a:solidFill>
              <a:effectLst/>
              <a:latin typeface="Söhne"/>
            </a:endParaRPr>
          </a:p>
          <a:p>
            <a:r>
              <a:rPr lang="en-US" b="0" i="0" dirty="0">
                <a:solidFill>
                  <a:srgbClr val="BDB7AF"/>
                </a:solidFill>
                <a:effectLst/>
                <a:latin typeface="Söhne"/>
              </a:rPr>
              <a:t>The F-statistic of 361.3 and associated low probability value (p-value) affirm the overall significance of the regression, implying that the model as a whole is meaningful. </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12</a:t>
            </a:fld>
            <a:endParaRPr lang="en-US" dirty="0"/>
          </a:p>
        </p:txBody>
      </p:sp>
    </p:spTree>
    <p:extLst>
      <p:ext uri="{BB962C8B-B14F-4D97-AF65-F5344CB8AC3E}">
        <p14:creationId xmlns:p14="http://schemas.microsoft.com/office/powerpoint/2010/main" val="238042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addition to the hypotheses, I wanted to see if these features had an effect on a satellite’s expected lifetime. </a:t>
            </a:r>
            <a:endParaRPr lang="en-US" sz="1200"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t>I chose to use perigee and apogee instead of the orbits as these are numerical values instead of categorical. This provided my model with higher accuracy. </a:t>
            </a:r>
          </a:p>
          <a:p>
            <a:r>
              <a:rPr lang="en-US" b="0" i="0" dirty="0">
                <a:solidFill>
                  <a:srgbClr val="BDB7AF"/>
                </a:solidFill>
                <a:effectLst/>
                <a:latin typeface="Söhne"/>
              </a:rPr>
              <a:t>The model, based on the Ordinary Least Squares (OLS) method, demonstrates a reasonable fit to the data with an R-squared value of 0.604, indicating that approximately 60.4% of the variance in the expected lifetime of satellites is explained the chose features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13</a:t>
            </a:fld>
            <a:endParaRPr lang="en-US" dirty="0"/>
          </a:p>
        </p:txBody>
      </p:sp>
    </p:spTree>
    <p:extLst>
      <p:ext uri="{BB962C8B-B14F-4D97-AF65-F5344CB8AC3E}">
        <p14:creationId xmlns:p14="http://schemas.microsoft.com/office/powerpoint/2010/main" val="3247244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overview of the topics I’m going to cover. </a:t>
            </a:r>
          </a:p>
          <a:p>
            <a:r>
              <a:rPr lang="en-US" dirty="0"/>
              <a:t>I’ll start with giving information about the database, discuss my hypothesis, go over my regression model, and the results of my research. </a:t>
            </a:r>
          </a:p>
        </p:txBody>
      </p:sp>
      <p:sp>
        <p:nvSpPr>
          <p:cNvPr id="4" name="Slide Number Placeholder 3"/>
          <p:cNvSpPr>
            <a:spLocks noGrp="1"/>
          </p:cNvSpPr>
          <p:nvPr>
            <p:ph type="sldNum" sz="quarter" idx="5"/>
          </p:nvPr>
        </p:nvSpPr>
        <p:spPr/>
        <p:txBody>
          <a:bodyPr/>
          <a:lstStyle/>
          <a:p>
            <a:fld id="{23C058E0-0852-DB43-83D6-BD76659FF1D8}" type="slidenum">
              <a:rPr lang="en-US" smtClean="0"/>
              <a:t>2</a:t>
            </a:fld>
            <a:endParaRPr lang="en-US" dirty="0"/>
          </a:p>
        </p:txBody>
      </p:sp>
    </p:spTree>
    <p:extLst>
      <p:ext uri="{BB962C8B-B14F-4D97-AF65-F5344CB8AC3E}">
        <p14:creationId xmlns:p14="http://schemas.microsoft.com/office/powerpoint/2010/main" val="11096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So why does knowing about satellite life expectancy benefit military stakeholders?</a:t>
            </a:r>
          </a:p>
          <a:p>
            <a:endParaRPr lang="en-US" b="0" i="0" dirty="0">
              <a:solidFill>
                <a:srgbClr val="BDB7AF"/>
              </a:solidFill>
              <a:effectLst/>
              <a:latin typeface="Söhne"/>
            </a:endParaRPr>
          </a:p>
          <a:p>
            <a:r>
              <a:rPr lang="en-US" b="0" i="0" dirty="0">
                <a:solidFill>
                  <a:srgbClr val="BDB7AF"/>
                </a:solidFill>
                <a:effectLst/>
                <a:latin typeface="Söhne"/>
              </a:rPr>
              <a:t>Knowing about what affects the life of a satellite allows for better mission planning, including scheduling replacements or adjustments to ensure continuous and reliable satellite coverage.</a:t>
            </a:r>
          </a:p>
          <a:p>
            <a:r>
              <a:rPr lang="en-US" b="0" i="0" dirty="0">
                <a:solidFill>
                  <a:srgbClr val="BDB7AF"/>
                </a:solidFill>
                <a:effectLst/>
                <a:latin typeface="Söhne"/>
              </a:rPr>
              <a:t>Satellites play a crucial role in maintaining situational awareness, command and control, and communication during various operations. Knowing which attributes provide longer lifetimes can contribute to more reliable and sustained operations.</a:t>
            </a:r>
          </a:p>
          <a:p>
            <a:r>
              <a:rPr lang="en-US" b="0" i="0" dirty="0">
                <a:solidFill>
                  <a:srgbClr val="BDB7AF"/>
                </a:solidFill>
                <a:effectLst/>
                <a:latin typeface="Söhne"/>
              </a:rPr>
              <a:t>Satellite development, launch, and maintenance are extremely costly. By understanding factors that influence satellite longevity, the military can make informed decisions about investment in satellite technology, design, and orbits to optimize the cost-effectiveness of their satellite programs.</a:t>
            </a:r>
          </a:p>
          <a:p>
            <a:r>
              <a:rPr lang="en-US" b="0" i="0" dirty="0">
                <a:solidFill>
                  <a:srgbClr val="BDB7AF"/>
                </a:solidFill>
                <a:effectLst/>
                <a:latin typeface="Söhne"/>
              </a:rPr>
              <a:t>Space situational awareness, which involves monitoring and tracking objects in space, helps to prevent collisions and protect satellites from potential threats. Knowledge of satellite lifetimes can aid in predicting end-of-life scenarios and potential debris creation.</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3</a:t>
            </a:fld>
            <a:endParaRPr lang="en-US" dirty="0"/>
          </a:p>
        </p:txBody>
      </p:sp>
    </p:spTree>
    <p:extLst>
      <p:ext uri="{BB962C8B-B14F-4D97-AF65-F5344CB8AC3E}">
        <p14:creationId xmlns:p14="http://schemas.microsoft.com/office/powerpoint/2010/main" val="4155778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columns I was interested in include:</a:t>
            </a:r>
          </a:p>
          <a:p>
            <a:r>
              <a:rPr lang="en-US" dirty="0"/>
              <a:t>Expected Lifetime, Launch Mass, Inclination, Perigee, Apogee, and Class of Orbit</a:t>
            </a:r>
          </a:p>
        </p:txBody>
      </p:sp>
      <p:sp>
        <p:nvSpPr>
          <p:cNvPr id="4" name="Slide Number Placeholder 3"/>
          <p:cNvSpPr>
            <a:spLocks noGrp="1"/>
          </p:cNvSpPr>
          <p:nvPr>
            <p:ph type="sldNum" sz="quarter" idx="5"/>
          </p:nvPr>
        </p:nvSpPr>
        <p:spPr/>
        <p:txBody>
          <a:bodyPr/>
          <a:lstStyle/>
          <a:p>
            <a:fld id="{23C058E0-0852-DB43-83D6-BD76659FF1D8}" type="slidenum">
              <a:rPr lang="en-US" smtClean="0"/>
              <a:t>4</a:t>
            </a:fld>
            <a:endParaRPr lang="en-US" dirty="0"/>
          </a:p>
        </p:txBody>
      </p:sp>
    </p:spTree>
    <p:extLst>
      <p:ext uri="{BB962C8B-B14F-4D97-AF65-F5344CB8AC3E}">
        <p14:creationId xmlns:p14="http://schemas.microsoft.com/office/powerpoint/2010/main" val="2116373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I had to clean up the data to make it usable. </a:t>
            </a:r>
          </a:p>
          <a:p>
            <a:r>
              <a:rPr lang="en-US" dirty="0"/>
              <a:t>The majority of the issues were in the expected lifetime column. Some of the data was in ranges while others were just a specific number. To tackle this issue, I replaced the range with the mean. </a:t>
            </a:r>
          </a:p>
          <a:p>
            <a:r>
              <a:rPr lang="en-US" dirty="0"/>
              <a:t>I also had to transform the categorical columns to numerical values which allowed me to make comparisons between how the different orbits behaved. </a:t>
            </a:r>
          </a:p>
          <a:p>
            <a:r>
              <a:rPr lang="en-US" dirty="0"/>
              <a:t>There were null values in both the expected lifetime column and in the launch mass column, so I deleted the null rows to avoid any complications with the data. </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5</a:t>
            </a:fld>
            <a:endParaRPr lang="en-US" dirty="0"/>
          </a:p>
        </p:txBody>
      </p:sp>
    </p:spTree>
    <p:extLst>
      <p:ext uri="{BB962C8B-B14F-4D97-AF65-F5344CB8AC3E}">
        <p14:creationId xmlns:p14="http://schemas.microsoft.com/office/powerpoint/2010/main" val="1671355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My null hypothesis is that </a:t>
            </a:r>
            <a:r>
              <a:rPr lang="en-US" sz="12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similar life expectancy compared to those in other orbits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Alternative hypothesis is that </a:t>
            </a:r>
            <a:r>
              <a:rPr lang="en-US" sz="12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longer life expectancy compared to those in other orbits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21302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use an ANOVA test for my hypothesis as it allowed me to </a:t>
            </a:r>
            <a:r>
              <a:rPr lang="en-US" b="0" i="0" dirty="0">
                <a:solidFill>
                  <a:srgbClr val="BDB7AF"/>
                </a:solidFill>
                <a:effectLst/>
                <a:latin typeface="Söhne"/>
              </a:rPr>
              <a:t>determine whether the means of the life expectancy for each orbit were significantly different from each other. </a:t>
            </a:r>
          </a:p>
          <a:p>
            <a:r>
              <a:rPr lang="en-US" b="0" i="0" dirty="0">
                <a:solidFill>
                  <a:srgbClr val="BDB7AF"/>
                </a:solidFill>
                <a:effectLst/>
                <a:latin typeface="Söhne"/>
              </a:rPr>
              <a:t>This test compares the variability within each orbit to the variability between the orbits and calculates a test statistic and p-value to assess the significance of the differences.</a:t>
            </a:r>
          </a:p>
          <a:p>
            <a:r>
              <a:rPr lang="en-US" b="0" i="0" dirty="0">
                <a:solidFill>
                  <a:srgbClr val="BDB7AF"/>
                </a:solidFill>
                <a:effectLst/>
                <a:latin typeface="Söhne"/>
              </a:rPr>
              <a:t>In this test, I set my significance level to 0.05 which means that if the p-value is greater than 0.05 then we do not have enough evidence to reject the null hypothesis.</a:t>
            </a:r>
          </a:p>
          <a:p>
            <a:r>
              <a:rPr lang="en-US" b="0" i="0" dirty="0">
                <a:solidFill>
                  <a:srgbClr val="BDB7AF"/>
                </a:solidFill>
                <a:effectLst/>
                <a:latin typeface="Söhne"/>
              </a:rPr>
              <a:t>In this case, our P value is significantly smaller than 0.05 which means that we can reject the null hypothesis, proving that satellites in GEO have a longer life expectancy than those in other orbits. </a:t>
            </a:r>
          </a:p>
          <a:p>
            <a:r>
              <a:rPr lang="en-US" b="0" i="0" dirty="0">
                <a:solidFill>
                  <a:srgbClr val="BDB7AF"/>
                </a:solidFill>
                <a:effectLst/>
                <a:latin typeface="Söhne"/>
              </a:rPr>
              <a:t>I also used a Tukey HSD after completing the ANOVA test which shows the specific comparison between each group. </a:t>
            </a:r>
            <a:r>
              <a:rPr lang="en-US" b="0" i="0" dirty="0">
                <a:solidFill>
                  <a:srgbClr val="D2CEC8"/>
                </a:solidFill>
                <a:effectLst/>
                <a:latin typeface="-apple-system"/>
              </a:rPr>
              <a:t>It shows the mean difference in years. It also shows that in each scenario we can reject the null hypothesis.</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7</a:t>
            </a:fld>
            <a:endParaRPr lang="en-US" dirty="0"/>
          </a:p>
        </p:txBody>
      </p:sp>
    </p:spTree>
    <p:extLst>
      <p:ext uri="{BB962C8B-B14F-4D97-AF65-F5344CB8AC3E}">
        <p14:creationId xmlns:p14="http://schemas.microsoft.com/office/powerpoint/2010/main" val="413835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visual representation that shows the average life-time of a satellite based on years.</a:t>
            </a:r>
          </a:p>
          <a:p>
            <a:r>
              <a:rPr lang="en-US" dirty="0"/>
              <a:t>As you can see GEO has the highest life expectancy whereas elliptical has the lowest life expectancy. </a:t>
            </a:r>
          </a:p>
        </p:txBody>
      </p:sp>
      <p:sp>
        <p:nvSpPr>
          <p:cNvPr id="4" name="Slide Number Placeholder 3"/>
          <p:cNvSpPr>
            <a:spLocks noGrp="1"/>
          </p:cNvSpPr>
          <p:nvPr>
            <p:ph type="sldNum" sz="quarter" idx="5"/>
          </p:nvPr>
        </p:nvSpPr>
        <p:spPr/>
        <p:txBody>
          <a:bodyPr/>
          <a:lstStyle/>
          <a:p>
            <a:fld id="{23C058E0-0852-DB43-83D6-BD76659FF1D8}" type="slidenum">
              <a:rPr lang="en-US" smtClean="0"/>
              <a:t>8</a:t>
            </a:fld>
            <a:endParaRPr lang="en-US" dirty="0"/>
          </a:p>
        </p:txBody>
      </p:sp>
    </p:spTree>
    <p:extLst>
      <p:ext uri="{BB962C8B-B14F-4D97-AF65-F5344CB8AC3E}">
        <p14:creationId xmlns:p14="http://schemas.microsoft.com/office/powerpoint/2010/main" val="3958185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addition to the hypotheses, I wanted to see if these features had an effect on a satellite’s expected lifetime. </a:t>
            </a:r>
            <a:endParaRPr lang="en-US" sz="1200"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t>I chose to use perigee and apogee instead of the orbits as these are numerical values instead of categorical. This provided my model with higher accuracy. </a:t>
            </a:r>
          </a:p>
          <a:p>
            <a:r>
              <a:rPr lang="en-US" b="0" i="0" dirty="0">
                <a:solidFill>
                  <a:srgbClr val="BDB7AF"/>
                </a:solidFill>
                <a:effectLst/>
                <a:latin typeface="Söhne"/>
              </a:rPr>
              <a:t>The model, based on the Ordinary Least Squares (OLS) method, demonstrates a reasonable fit to the data with an R-squared value of 0.604. This means that about 60.4% of the variance in the expected lifetime of satellites is explained the chose features</a:t>
            </a:r>
          </a:p>
        </p:txBody>
      </p:sp>
      <p:sp>
        <p:nvSpPr>
          <p:cNvPr id="4" name="Slide Number Placeholder 3"/>
          <p:cNvSpPr>
            <a:spLocks noGrp="1"/>
          </p:cNvSpPr>
          <p:nvPr>
            <p:ph type="sldNum" sz="quarter" idx="5"/>
          </p:nvPr>
        </p:nvSpPr>
        <p:spPr/>
        <p:txBody>
          <a:bodyPr/>
          <a:lstStyle/>
          <a:p>
            <a:fld id="{23C058E0-0852-DB43-83D6-BD76659FF1D8}" type="slidenum">
              <a:rPr lang="en-US" smtClean="0"/>
              <a:t>9</a:t>
            </a:fld>
            <a:endParaRPr lang="en-US" dirty="0"/>
          </a:p>
        </p:txBody>
      </p:sp>
    </p:spTree>
    <p:extLst>
      <p:ext uri="{BB962C8B-B14F-4D97-AF65-F5344CB8AC3E}">
        <p14:creationId xmlns:p14="http://schemas.microsoft.com/office/powerpoint/2010/main" val="269537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mailto:Joshlyn.Jamerson@spaceforce.mil"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hyperlink" Target="https://www.kaggle.com/datasets/ucsusa/active-satellit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solidFill>
                  <a:schemeClr val="accent4">
                    <a:lumMod val="90000"/>
                  </a:schemeClr>
                </a:solidFill>
                <a:latin typeface="Biome" panose="020B0503030204020804" pitchFamily="34" charset="0"/>
                <a:cs typeface="Biome" panose="020B0503030204020804" pitchFamily="34" charset="0"/>
              </a:rPr>
              <a:t>SATELLITE LIFE EXPECTANCY</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solidFill>
                  <a:schemeClr val="accent2">
                    <a:lumMod val="40000"/>
                    <a:lumOff val="60000"/>
                  </a:schemeClr>
                </a:solidFill>
                <a:latin typeface="Biome Light" panose="020B0303030204020804" pitchFamily="34" charset="0"/>
                <a:cs typeface="Biome Light" panose="020B0303030204020804" pitchFamily="34" charset="0"/>
              </a:rPr>
              <a:t>Joshlyn Jamerson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255383"/>
            <a:ext cx="7763256" cy="809391"/>
          </a:xfrm>
        </p:spPr>
        <p:txBody>
          <a:bodyPr/>
          <a:lstStyle/>
          <a:p>
            <a:br>
              <a:rPr lang="en-US" dirty="0"/>
            </a:br>
            <a:endParaRPr lang="en-US" dirty="0"/>
          </a:p>
        </p:txBody>
      </p:sp>
      <p:pic>
        <p:nvPicPr>
          <p:cNvPr id="5" name="Picture 4">
            <a:extLst>
              <a:ext uri="{FF2B5EF4-FFF2-40B4-BE49-F238E27FC236}">
                <a16:creationId xmlns:a16="http://schemas.microsoft.com/office/drawing/2014/main" id="{0F95D50F-614E-E0A2-1134-9CEE60328ED0}"/>
              </a:ext>
            </a:extLst>
          </p:cNvPr>
          <p:cNvPicPr>
            <a:picLocks noChangeAspect="1"/>
          </p:cNvPicPr>
          <p:nvPr/>
        </p:nvPicPr>
        <p:blipFill>
          <a:blip r:embed="rId3"/>
          <a:stretch>
            <a:fillRect/>
          </a:stretch>
        </p:blipFill>
        <p:spPr>
          <a:xfrm>
            <a:off x="1175067" y="72895"/>
            <a:ext cx="9649687" cy="6712209"/>
          </a:xfrm>
          <a:prstGeom prst="rect">
            <a:avLst/>
          </a:prstGeom>
        </p:spPr>
      </p:pic>
    </p:spTree>
    <p:extLst>
      <p:ext uri="{BB962C8B-B14F-4D97-AF65-F5344CB8AC3E}">
        <p14:creationId xmlns:p14="http://schemas.microsoft.com/office/powerpoint/2010/main" val="325775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129349" y="1856232"/>
            <a:ext cx="6181779" cy="1069848"/>
          </a:xfrm>
        </p:spPr>
        <p:txBody>
          <a:bodyPr/>
          <a:lstStyle/>
          <a:p>
            <a:r>
              <a:rPr lang="en-US" dirty="0">
                <a:ln w="28575">
                  <a:noFill/>
                  <a:prstDash val="solid"/>
                </a:ln>
                <a:solidFill>
                  <a:schemeClr val="accent4"/>
                </a:solidFill>
                <a:latin typeface="Biome" panose="020B0503030204020804" pitchFamily="34" charset="0"/>
                <a:cs typeface="Biome" panose="020B0503030204020804" pitchFamily="34" charset="0"/>
              </a:rPr>
              <a:t>CONTACT INFO</a:t>
            </a:r>
            <a:endParaRPr lang="en-US" dirty="0">
              <a:solidFill>
                <a:schemeClr val="accent4"/>
              </a:solidFill>
              <a:latin typeface="Biome" panose="020B0503030204020804" pitchFamily="34" charset="0"/>
              <a:cs typeface="Biome" panose="020B0503030204020804" pitchFamily="34" charset="0"/>
            </a:endParaRPr>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4798422" y="3429000"/>
            <a:ext cx="6843631" cy="3105041"/>
          </a:xfrm>
        </p:spPr>
        <p:txBody>
          <a:bodyPr/>
          <a:lstStyle/>
          <a:p>
            <a:r>
              <a:rPr lang="en-US" dirty="0">
                <a:solidFill>
                  <a:schemeClr val="accent2">
                    <a:lumMod val="60000"/>
                    <a:lumOff val="40000"/>
                  </a:schemeClr>
                </a:solidFill>
                <a:latin typeface="Biome Light" panose="020B0303030204020804" pitchFamily="34" charset="0"/>
                <a:cs typeface="Biome Light" panose="020B0303030204020804" pitchFamily="34" charset="0"/>
              </a:rPr>
              <a:t>Joshlyn Jamerson</a:t>
            </a:r>
          </a:p>
          <a:p>
            <a:r>
              <a:rPr lang="en-US" dirty="0">
                <a:solidFill>
                  <a:schemeClr val="accent2">
                    <a:lumMod val="60000"/>
                    <a:lumOff val="40000"/>
                  </a:schemeClr>
                </a:solidFill>
                <a:latin typeface="Biome Light" panose="020B0303030204020804" pitchFamily="34" charset="0"/>
                <a:cs typeface="Biome Light" panose="020B0303030204020804" pitchFamily="34" charset="0"/>
                <a:hlinkClick r:id="rId3">
                  <a:extLst>
                    <a:ext uri="{A12FA001-AC4F-418D-AE19-62706E023703}">
                      <ahyp:hlinkClr xmlns:ahyp="http://schemas.microsoft.com/office/drawing/2018/hyperlinkcolor" val="tx"/>
                    </a:ext>
                  </a:extLst>
                </a:hlinkClick>
              </a:rPr>
              <a:t>Joshlyn.Jamerson@spaceforce.mil</a:t>
            </a:r>
            <a:endParaRPr lang="en-US"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solidFill>
                  <a:schemeClr val="accent2">
                    <a:lumMod val="60000"/>
                    <a:lumOff val="40000"/>
                  </a:schemeClr>
                </a:solidFill>
                <a:latin typeface="Biome Light" panose="020B0303030204020804" pitchFamily="34" charset="0"/>
                <a:cs typeface="Biome Light" panose="020B0303030204020804" pitchFamily="34" charset="0"/>
              </a:rPr>
              <a:t>Original dataset: </a:t>
            </a:r>
            <a:r>
              <a:rPr lang="en-US" dirty="0">
                <a:solidFill>
                  <a:schemeClr val="accent2">
                    <a:lumMod val="60000"/>
                    <a:lumOff val="40000"/>
                  </a:schemeClr>
                </a:solidFill>
                <a:latin typeface="Biome Light" panose="020B0303030204020804" pitchFamily="34" charset="0"/>
                <a:cs typeface="Biome Light" panose="020B0303030204020804" pitchFamily="34" charset="0"/>
                <a:hlinkClick r:id="rId4">
                  <a:extLst>
                    <a:ext uri="{A12FA001-AC4F-418D-AE19-62706E023703}">
                      <ahyp:hlinkClr xmlns:ahyp="http://schemas.microsoft.com/office/drawing/2018/hyperlinkcolor" val="tx"/>
                    </a:ext>
                  </a:extLst>
                </a:hlinkClick>
              </a:rPr>
              <a:t>https://www.kaggle.com/datasets/ucsusa/active-satellites</a:t>
            </a:r>
            <a:endParaRPr lang="en-US"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solidFill>
                  <a:schemeClr val="accent2">
                    <a:lumMod val="60000"/>
                    <a:lumOff val="40000"/>
                  </a:schemeClr>
                </a:solidFill>
                <a:latin typeface="Biome Light" panose="020B0303030204020804" pitchFamily="34" charset="0"/>
                <a:cs typeface="Biome Light" panose="020B0303030204020804" pitchFamily="34" charset="0"/>
              </a:rPr>
              <a:t>GitHub Repository: https://github.com/joshlynj/active_satellites</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87770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0E5FF63-3503-29BB-3FA2-CC57EE9EFDBF}"/>
              </a:ext>
            </a:extLst>
          </p:cNvPr>
          <p:cNvPicPr>
            <a:picLocks noChangeAspect="1"/>
          </p:cNvPicPr>
          <p:nvPr/>
        </p:nvPicPr>
        <p:blipFill>
          <a:blip r:embed="rId3"/>
          <a:stretch>
            <a:fillRect/>
          </a:stretch>
        </p:blipFill>
        <p:spPr>
          <a:xfrm>
            <a:off x="1798935" y="205333"/>
            <a:ext cx="8594129" cy="6447333"/>
          </a:xfrm>
          <a:prstGeom prst="rect">
            <a:avLst/>
          </a:prstGeom>
        </p:spPr>
      </p:pic>
    </p:spTree>
    <p:extLst>
      <p:ext uri="{BB962C8B-B14F-4D97-AF65-F5344CB8AC3E}">
        <p14:creationId xmlns:p14="http://schemas.microsoft.com/office/powerpoint/2010/main" val="709193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CD4E3A-FBD0-683B-2AC8-6F5EBA435716}"/>
              </a:ext>
            </a:extLst>
          </p:cNvPr>
          <p:cNvSpPr>
            <a:spLocks noGrp="1"/>
          </p:cNvSpPr>
          <p:nvPr>
            <p:ph type="body" sz="quarter" idx="21"/>
          </p:nvPr>
        </p:nvSpPr>
        <p:spPr>
          <a:xfrm>
            <a:off x="8175522" y="3236978"/>
            <a:ext cx="3454315" cy="1895461"/>
          </a:xfrm>
        </p:spPr>
        <p:txBody>
          <a:bodyPr/>
          <a:lstStyle/>
          <a:p>
            <a:pPr marL="285750" indent="-285750">
              <a:buFont typeface="Courier New" panose="02070309020205020404" pitchFamily="49" charset="0"/>
              <a:buChar char="o"/>
            </a:pPr>
            <a:r>
              <a:rPr lang="en-US" sz="2000" dirty="0">
                <a:latin typeface="Biome Light" panose="020B0303030204020804" pitchFamily="34" charset="0"/>
                <a:cs typeface="Biome Light" panose="020B0303030204020804" pitchFamily="34" charset="0"/>
              </a:rPr>
              <a:t>R-Squared Value: 0.604 </a:t>
            </a:r>
          </a:p>
        </p:txBody>
      </p:sp>
      <p:sp>
        <p:nvSpPr>
          <p:cNvPr id="3" name="Title 2">
            <a:extLst>
              <a:ext uri="{FF2B5EF4-FFF2-40B4-BE49-F238E27FC236}">
                <a16:creationId xmlns:a16="http://schemas.microsoft.com/office/drawing/2014/main" id="{39599DA0-DE16-146F-C972-4DF60046DAEA}"/>
              </a:ext>
            </a:extLst>
          </p:cNvPr>
          <p:cNvSpPr>
            <a:spLocks noGrp="1"/>
          </p:cNvSpPr>
          <p:nvPr>
            <p:ph type="title"/>
          </p:nvPr>
        </p:nvSpPr>
        <p:spPr>
          <a:xfrm>
            <a:off x="1655064" y="832104"/>
            <a:ext cx="9686446" cy="1069848"/>
          </a:xfrm>
        </p:spPr>
        <p:txBody>
          <a:bodyPr/>
          <a:lstStyle/>
          <a:p>
            <a:r>
              <a:rPr lang="en-US" dirty="0">
                <a:solidFill>
                  <a:schemeClr val="accent4">
                    <a:lumMod val="90000"/>
                  </a:schemeClr>
                </a:solidFill>
                <a:latin typeface="Biome" panose="020B0503030204020804" pitchFamily="34" charset="0"/>
                <a:cs typeface="Biome" panose="020B0503030204020804" pitchFamily="34" charset="0"/>
              </a:rPr>
              <a:t>Linear regression model</a:t>
            </a:r>
            <a:endParaRPr lang="en-US" dirty="0"/>
          </a:p>
        </p:txBody>
      </p:sp>
      <p:sp>
        <p:nvSpPr>
          <p:cNvPr id="4" name="Text Placeholder 3">
            <a:extLst>
              <a:ext uri="{FF2B5EF4-FFF2-40B4-BE49-F238E27FC236}">
                <a16:creationId xmlns:a16="http://schemas.microsoft.com/office/drawing/2014/main" id="{F5295476-18D6-062F-8BF1-2CBCA433DEE7}"/>
              </a:ext>
            </a:extLst>
          </p:cNvPr>
          <p:cNvSpPr>
            <a:spLocks noGrp="1"/>
          </p:cNvSpPr>
          <p:nvPr>
            <p:ph type="body" sz="quarter" idx="12"/>
          </p:nvPr>
        </p:nvSpPr>
        <p:spPr>
          <a:xfrm>
            <a:off x="522432" y="2484374"/>
            <a:ext cx="4149611" cy="702770"/>
          </a:xfrm>
          <a:solidFill>
            <a:srgbClr val="D6ABD7"/>
          </a:solidFill>
          <a:ln>
            <a:solidFill>
              <a:schemeClr val="accent6"/>
            </a:solidFill>
          </a:ln>
        </p:spPr>
        <p:txBody>
          <a:bodyPr/>
          <a:lstStyle/>
          <a:p>
            <a:r>
              <a:rPr lang="en-US" dirty="0">
                <a:solidFill>
                  <a:schemeClr val="accent4">
                    <a:lumMod val="25000"/>
                  </a:schemeClr>
                </a:solidFill>
                <a:latin typeface="Biome" panose="020B0503030204020804" pitchFamily="34" charset="0"/>
                <a:cs typeface="Biome" panose="020B0503030204020804" pitchFamily="34" charset="0"/>
              </a:rPr>
              <a:t>Features of Interest</a:t>
            </a:r>
          </a:p>
        </p:txBody>
      </p:sp>
      <p:sp>
        <p:nvSpPr>
          <p:cNvPr id="5" name="Text Placeholder 4">
            <a:extLst>
              <a:ext uri="{FF2B5EF4-FFF2-40B4-BE49-F238E27FC236}">
                <a16:creationId xmlns:a16="http://schemas.microsoft.com/office/drawing/2014/main" id="{B56E6102-24D1-E18D-149D-028C51110473}"/>
              </a:ext>
            </a:extLst>
          </p:cNvPr>
          <p:cNvSpPr>
            <a:spLocks noGrp="1"/>
          </p:cNvSpPr>
          <p:nvPr>
            <p:ph type="body" sz="quarter" idx="13"/>
          </p:nvPr>
        </p:nvSpPr>
        <p:spPr>
          <a:xfrm>
            <a:off x="522431" y="3236978"/>
            <a:ext cx="4149611" cy="1895462"/>
          </a:xfrm>
        </p:spPr>
        <p:txBody>
          <a:bodyPr/>
          <a:lstStyle/>
          <a:p>
            <a:pPr marL="342900" indent="-342900" algn="l">
              <a:buFont typeface="Courier New" panose="02070309020205020404" pitchFamily="49" charset="0"/>
              <a:buChar char="o"/>
            </a:pPr>
            <a:r>
              <a:rPr lang="en-US" sz="2000" dirty="0">
                <a:solidFill>
                  <a:schemeClr val="accent2">
                    <a:lumMod val="40000"/>
                    <a:lumOff val="60000"/>
                  </a:schemeClr>
                </a:solidFill>
                <a:latin typeface="Biome Light" panose="020B0303030204020804" pitchFamily="34" charset="0"/>
                <a:cs typeface="Biome Light" panose="020B0303030204020804" pitchFamily="34" charset="0"/>
              </a:rPr>
              <a:t>P</a:t>
            </a: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erigee (Kilometers) </a:t>
            </a: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Apogee (Kilometers)</a:t>
            </a:r>
            <a:endParaRPr lang="en-US" sz="2000"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Launch Mass (Kilograms)</a:t>
            </a:r>
            <a:endParaRPr lang="en-US" sz="2000"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Inclination (Degrees)</a:t>
            </a:r>
          </a:p>
          <a:p>
            <a:pPr marL="342900" indent="-342900">
              <a:buFont typeface="Courier New" panose="02070309020205020404" pitchFamily="49" charset="0"/>
              <a:buChar char="o"/>
            </a:pPr>
            <a:r>
              <a:rPr lang="en-US" sz="20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pPr marL="342900" indent="-342900" algn="l">
              <a:buFont typeface="Courier New" panose="02070309020205020404" pitchFamily="49" charset="0"/>
              <a:buChar char="o"/>
            </a:pPr>
            <a:endPar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endPar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endPar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endParaRPr>
          </a:p>
          <a:p>
            <a:endParaRPr lang="en-US" dirty="0"/>
          </a:p>
        </p:txBody>
      </p:sp>
      <p:sp>
        <p:nvSpPr>
          <p:cNvPr id="8" name="Text Placeholder 7">
            <a:extLst>
              <a:ext uri="{FF2B5EF4-FFF2-40B4-BE49-F238E27FC236}">
                <a16:creationId xmlns:a16="http://schemas.microsoft.com/office/drawing/2014/main" id="{AC5B7E8A-7DDB-D545-5D6B-2A359A54BBF6}"/>
              </a:ext>
            </a:extLst>
          </p:cNvPr>
          <p:cNvSpPr>
            <a:spLocks noGrp="1"/>
          </p:cNvSpPr>
          <p:nvPr>
            <p:ph type="body" sz="quarter" idx="16"/>
          </p:nvPr>
        </p:nvSpPr>
        <p:spPr>
          <a:xfrm>
            <a:off x="4782658" y="2483056"/>
            <a:ext cx="3282250" cy="704088"/>
          </a:xfrm>
          <a:ln>
            <a:solidFill>
              <a:schemeClr val="accent4">
                <a:lumMod val="90000"/>
              </a:schemeClr>
            </a:solidFill>
          </a:ln>
        </p:spPr>
        <p:txBody>
          <a:bodyPr/>
          <a:lstStyle/>
          <a:p>
            <a:r>
              <a:rPr lang="en-US" dirty="0">
                <a:solidFill>
                  <a:schemeClr val="accent4">
                    <a:lumMod val="25000"/>
                  </a:schemeClr>
                </a:solidFill>
                <a:latin typeface="Biome" panose="020B0503030204020804" pitchFamily="34" charset="0"/>
                <a:cs typeface="Biome" panose="020B0503030204020804" pitchFamily="34" charset="0"/>
              </a:rPr>
              <a:t>Model</a:t>
            </a:r>
          </a:p>
        </p:txBody>
      </p:sp>
      <p:sp>
        <p:nvSpPr>
          <p:cNvPr id="9" name="Text Placeholder 8">
            <a:extLst>
              <a:ext uri="{FF2B5EF4-FFF2-40B4-BE49-F238E27FC236}">
                <a16:creationId xmlns:a16="http://schemas.microsoft.com/office/drawing/2014/main" id="{043243A8-4920-3879-5B21-761387CC570D}"/>
              </a:ext>
            </a:extLst>
          </p:cNvPr>
          <p:cNvSpPr>
            <a:spLocks noGrp="1"/>
          </p:cNvSpPr>
          <p:nvPr>
            <p:ph type="body" sz="quarter" idx="17"/>
          </p:nvPr>
        </p:nvSpPr>
        <p:spPr>
          <a:xfrm>
            <a:off x="4782658" y="3236977"/>
            <a:ext cx="3282250" cy="1895462"/>
          </a:xfrm>
        </p:spPr>
        <p:txBody>
          <a:bodyPr/>
          <a:lstStyle/>
          <a:p>
            <a:pPr marL="285750" indent="-285750">
              <a:buFont typeface="Courier New" panose="02070309020205020404" pitchFamily="49" charset="0"/>
              <a:buChar char="o"/>
            </a:pPr>
            <a:r>
              <a:rPr lang="en-US" sz="2000" dirty="0">
                <a:latin typeface="Biome Light" panose="020B0303030204020804" pitchFamily="34" charset="0"/>
                <a:cs typeface="Biome Light" panose="020B0303030204020804" pitchFamily="34" charset="0"/>
              </a:rPr>
              <a:t>Ordinary Least Squares</a:t>
            </a:r>
          </a:p>
        </p:txBody>
      </p:sp>
      <p:sp>
        <p:nvSpPr>
          <p:cNvPr id="12" name="Text Placeholder 11">
            <a:extLst>
              <a:ext uri="{FF2B5EF4-FFF2-40B4-BE49-F238E27FC236}">
                <a16:creationId xmlns:a16="http://schemas.microsoft.com/office/drawing/2014/main" id="{2444497D-2D21-32FE-4B1A-15066CA13EA1}"/>
              </a:ext>
            </a:extLst>
          </p:cNvPr>
          <p:cNvSpPr>
            <a:spLocks noGrp="1"/>
          </p:cNvSpPr>
          <p:nvPr>
            <p:ph type="body" sz="quarter" idx="20"/>
          </p:nvPr>
        </p:nvSpPr>
        <p:spPr>
          <a:xfrm>
            <a:off x="8175523" y="2484375"/>
            <a:ext cx="3454314" cy="702769"/>
          </a:xfrm>
          <a:solidFill>
            <a:schemeClr val="accent2">
              <a:lumMod val="40000"/>
              <a:lumOff val="60000"/>
            </a:schemeClr>
          </a:solidFill>
          <a:ln>
            <a:solidFill>
              <a:schemeClr val="tx2">
                <a:lumMod val="40000"/>
                <a:lumOff val="60000"/>
              </a:schemeClr>
            </a:solidFill>
          </a:ln>
        </p:spPr>
        <p:txBody>
          <a:bodyPr/>
          <a:lstStyle/>
          <a:p>
            <a:r>
              <a:rPr lang="en-US" dirty="0">
                <a:solidFill>
                  <a:schemeClr val="accent4">
                    <a:lumMod val="25000"/>
                  </a:schemeClr>
                </a:solidFill>
                <a:latin typeface="Biome" panose="020B0503030204020804" pitchFamily="34" charset="0"/>
                <a:cs typeface="Biome" panose="020B0503030204020804" pitchFamily="34" charset="0"/>
              </a:rPr>
              <a:t>Results</a:t>
            </a:r>
          </a:p>
        </p:txBody>
      </p:sp>
    </p:spTree>
    <p:extLst>
      <p:ext uri="{BB962C8B-B14F-4D97-AF65-F5344CB8AC3E}">
        <p14:creationId xmlns:p14="http://schemas.microsoft.com/office/powerpoint/2010/main" val="421723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accent4">
                    <a:lumMod val="90000"/>
                  </a:schemeClr>
                </a:solidFill>
                <a:latin typeface="Biome" panose="020B0503030204020804" pitchFamily="34" charset="0"/>
                <a:cs typeface="Biome" panose="020B0503030204020804" pitchFamily="34" charset="0"/>
              </a:rPr>
              <a:t>AGENDA</a:t>
            </a:r>
            <a:endParaRPr lang="en-US" dirty="0">
              <a:solidFill>
                <a:schemeClr val="accent4">
                  <a:lumMod val="90000"/>
                </a:schemeClr>
              </a:solidFill>
              <a:latin typeface="Biome" panose="020B0503030204020804" pitchFamily="34" charset="0"/>
              <a:cs typeface="Biome" panose="020B0503030204020804" pitchFamily="34"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Stakeholder Interest</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Database Information</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Hypotheses </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Regression</a:t>
            </a:r>
          </a:p>
          <a:p>
            <a:pPr marL="0" indent="0" algn="l">
              <a:lnSpc>
                <a:spcPct val="150000"/>
              </a:lnSpc>
              <a:buClr>
                <a:schemeClr val="accent6"/>
              </a:buClr>
              <a:buNone/>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962297" y="2035936"/>
            <a:ext cx="10267406" cy="1069848"/>
          </a:xfrm>
        </p:spPr>
        <p:txBody>
          <a:bodyPr/>
          <a:lstStyle/>
          <a:p>
            <a:r>
              <a:rPr lang="en-US" dirty="0">
                <a:solidFill>
                  <a:schemeClr val="accent4"/>
                </a:solidFill>
                <a:latin typeface="Biome" panose="020B0503030204020804" pitchFamily="34" charset="0"/>
                <a:cs typeface="Biome" panose="020B0503030204020804" pitchFamily="34" charset="0"/>
              </a:rPr>
              <a:t>STAKEHOLDER INTEREST</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302634" y="3603650"/>
            <a:ext cx="7837714" cy="2840736"/>
          </a:xfrm>
        </p:spPr>
        <p:txBody>
          <a:bodyPr/>
          <a:lstStyle/>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Resource Allocation</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Operational Continuity</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Cost Management</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Situational Awareness in the Space Domain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484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solidFill>
                  <a:schemeClr val="accent2"/>
                </a:solidFill>
                <a:latin typeface="Biome" panose="020B0503030204020804" pitchFamily="34" charset="0"/>
                <a:cs typeface="Biome" panose="020B0503030204020804" pitchFamily="34" charset="0"/>
              </a:rPr>
              <a:t>COLUMNS OF INTEREST</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45335" y="2139695"/>
            <a:ext cx="5747741" cy="2825497"/>
          </a:xfrm>
        </p:spPr>
        <p:txBody>
          <a:bodyPr/>
          <a:lstStyle/>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Launch Mass (Kilograms)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Inclination (Degrees)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Apogee (Kilometers)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Perigee (Kilometers)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Class of Orbit</a:t>
            </a:r>
          </a:p>
        </p:txBody>
      </p:sp>
    </p:spTree>
    <p:extLst>
      <p:ext uri="{BB962C8B-B14F-4D97-AF65-F5344CB8AC3E}">
        <p14:creationId xmlns:p14="http://schemas.microsoft.com/office/powerpoint/2010/main" val="7652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solidFill>
                  <a:srgbClr val="D6ABD7"/>
                </a:solidFill>
                <a:latin typeface="Biome" panose="020B0503030204020804" pitchFamily="34" charset="0"/>
                <a:cs typeface="Biome" panose="020B0503030204020804" pitchFamily="34" charset="0"/>
              </a:rPr>
              <a:t>Data wrangling</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2243820"/>
          </a:xfrm>
        </p:spPr>
        <p:txBody>
          <a:bodyPr/>
          <a:lstStyle/>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Inconsistencies with Expected Lifetime (Years)</a:t>
            </a:r>
          </a:p>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Transformed Categorical Columns</a:t>
            </a:r>
          </a:p>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Deleted null values </a:t>
            </a:r>
          </a:p>
          <a:p>
            <a:pPr marL="742950" lvl="1" indent="-285750" algn="l">
              <a:buClr>
                <a:schemeClr val="accent4"/>
              </a:buClr>
              <a:buFont typeface="Courier New" panose="02070309020205020404" pitchFamily="49" charset="0"/>
              <a:buChar char="o"/>
            </a:pPr>
            <a:r>
              <a:rPr lang="en-US" sz="28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pPr marL="742950" lvl="1"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Launch Mass (Kilograms)</a:t>
            </a:r>
          </a:p>
        </p:txBody>
      </p:sp>
    </p:spTree>
    <p:extLst>
      <p:ext uri="{BB962C8B-B14F-4D97-AF65-F5344CB8AC3E}">
        <p14:creationId xmlns:p14="http://schemas.microsoft.com/office/powerpoint/2010/main" val="242442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255383"/>
            <a:ext cx="7763256" cy="809391"/>
          </a:xfrm>
        </p:spPr>
        <p:txBody>
          <a:bodyPr/>
          <a:lstStyle/>
          <a:p>
            <a:r>
              <a:rPr lang="en-US" dirty="0">
                <a:solidFill>
                  <a:schemeClr val="accent3"/>
                </a:solidFill>
                <a:latin typeface="Biome" panose="020B0503030204020804" pitchFamily="34" charset="0"/>
                <a:cs typeface="Biome" panose="020B0503030204020804" pitchFamily="34" charset="0"/>
              </a:rPr>
              <a:t>HYPOTHESES</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a:xfrm>
            <a:off x="1371600" y="2354136"/>
            <a:ext cx="9947787" cy="3567341"/>
          </a:xfrm>
        </p:spPr>
        <p:txBody>
          <a:bodyPr/>
          <a:lstStyle/>
          <a:p>
            <a:pPr algn="l"/>
            <a:endParaRPr lang="en-US" sz="2400" dirty="0">
              <a:solidFill>
                <a:schemeClr val="accent4"/>
              </a:solidFill>
              <a:latin typeface="Biome" panose="020B0503030204020804" pitchFamily="34" charset="0"/>
              <a:cs typeface="Biome" panose="020B0503030204020804" pitchFamily="34" charset="0"/>
            </a:endParaRPr>
          </a:p>
          <a:p>
            <a:pPr algn="l"/>
            <a:r>
              <a:rPr lang="en-US" sz="3600" b="0" i="0" dirty="0">
                <a:solidFill>
                  <a:schemeClr val="accent4"/>
                </a:solidFill>
                <a:effectLst/>
                <a:latin typeface="Biome" panose="020B0503030204020804" pitchFamily="34" charset="0"/>
                <a:cs typeface="Biome" panose="020B0503030204020804" pitchFamily="34" charset="0"/>
              </a:rPr>
              <a:t>H</a:t>
            </a:r>
            <a:r>
              <a:rPr lang="en-US" sz="3600" b="0" i="0" baseline="-25000" dirty="0">
                <a:solidFill>
                  <a:schemeClr val="accent4"/>
                </a:solidFill>
                <a:effectLst/>
                <a:latin typeface="Biome" panose="020B0503030204020804" pitchFamily="34" charset="0"/>
                <a:cs typeface="Biome" panose="020B0503030204020804" pitchFamily="34" charset="0"/>
              </a:rPr>
              <a:t>0</a:t>
            </a:r>
            <a:r>
              <a:rPr lang="en-US" sz="2400" b="0" i="0" baseline="-25000" dirty="0">
                <a:solidFill>
                  <a:schemeClr val="accent4"/>
                </a:solidFill>
                <a:effectLst/>
                <a:latin typeface="Biome" panose="020B0503030204020804" pitchFamily="34" charset="0"/>
                <a:cs typeface="Biome" panose="020B0503030204020804" pitchFamily="34" charset="0"/>
              </a:rPr>
              <a:t> </a:t>
            </a:r>
            <a:r>
              <a:rPr lang="en-US" sz="2400" dirty="0">
                <a:solidFill>
                  <a:schemeClr val="accent4"/>
                </a:solidFill>
                <a:latin typeface="Biome" panose="020B0503030204020804" pitchFamily="34" charset="0"/>
                <a:cs typeface="Biome" panose="020B0503030204020804" pitchFamily="34" charset="0"/>
              </a:rPr>
              <a:t>: </a:t>
            </a:r>
            <a:r>
              <a:rPr lang="en-US" sz="24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similar life expectancy 	compared to those in other orbits</a:t>
            </a:r>
          </a:p>
          <a:p>
            <a:pPr algn="l"/>
            <a:endParaRPr lang="en-US" sz="2400" dirty="0">
              <a:solidFill>
                <a:schemeClr val="accent4"/>
              </a:solidFill>
              <a:latin typeface="Biome Light" panose="020B0303030204020804" pitchFamily="34" charset="0"/>
              <a:cs typeface="Biome Light" panose="020B0303030204020804" pitchFamily="34" charset="0"/>
            </a:endParaRPr>
          </a:p>
          <a:p>
            <a:pPr algn="l"/>
            <a:r>
              <a:rPr lang="en-US" sz="3600" b="0" i="0" dirty="0">
                <a:solidFill>
                  <a:schemeClr val="accent4"/>
                </a:solidFill>
                <a:effectLst/>
                <a:latin typeface="Biome" panose="020B0503030204020804" pitchFamily="34" charset="0"/>
                <a:cs typeface="Biome" panose="020B0503030204020804" pitchFamily="34" charset="0"/>
              </a:rPr>
              <a:t>H</a:t>
            </a:r>
            <a:r>
              <a:rPr lang="en-US" sz="3600" baseline="-25000" dirty="0">
                <a:solidFill>
                  <a:schemeClr val="accent4"/>
                </a:solidFill>
                <a:latin typeface="Biome" panose="020B0503030204020804" pitchFamily="34" charset="0"/>
                <a:cs typeface="Biome" panose="020B0503030204020804" pitchFamily="34" charset="0"/>
              </a:rPr>
              <a:t>1 </a:t>
            </a:r>
            <a:r>
              <a:rPr lang="en-US" sz="2400" dirty="0">
                <a:solidFill>
                  <a:schemeClr val="accent4"/>
                </a:solidFill>
                <a:latin typeface="Biome" panose="020B0503030204020804" pitchFamily="34" charset="0"/>
                <a:cs typeface="Biome" panose="020B0503030204020804" pitchFamily="34" charset="0"/>
              </a:rPr>
              <a:t>: </a:t>
            </a:r>
            <a:r>
              <a:rPr lang="en-US" sz="24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longer life expectancy 	compared to those in other orbits</a:t>
            </a:r>
          </a:p>
          <a:p>
            <a:pPr algn="l"/>
            <a:endParaRPr lang="en-US" sz="2400" dirty="0">
              <a:solidFill>
                <a:schemeClr val="accent4"/>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21321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631692"/>
            <a:ext cx="10881360" cy="762197"/>
          </a:xfrm>
        </p:spPr>
        <p:txBody>
          <a:bodyPr/>
          <a:lstStyle/>
          <a:p>
            <a:r>
              <a:rPr lang="en-US" sz="4000" b="1" spc="600" dirty="0">
                <a:ln w="28575">
                  <a:noFill/>
                  <a:prstDash val="solid"/>
                </a:ln>
                <a:solidFill>
                  <a:srgbClr val="D6ABD7"/>
                </a:solidFill>
                <a:latin typeface="Biome" panose="020B0503030204020804" pitchFamily="34" charset="0"/>
                <a:cs typeface="Biome" panose="020B0503030204020804" pitchFamily="34" charset="0"/>
              </a:rPr>
              <a:t>HYPOTHESES TESTING</a:t>
            </a:r>
          </a:p>
        </p:txBody>
      </p:sp>
      <p:sp>
        <p:nvSpPr>
          <p:cNvPr id="12" name="Content Placeholder 11">
            <a:extLst>
              <a:ext uri="{FF2B5EF4-FFF2-40B4-BE49-F238E27FC236}">
                <a16:creationId xmlns:a16="http://schemas.microsoft.com/office/drawing/2014/main" id="{9BF3A0A1-F731-79B7-97E1-12D073D0FB87}"/>
              </a:ext>
            </a:extLst>
          </p:cNvPr>
          <p:cNvSpPr>
            <a:spLocks noGrp="1"/>
          </p:cNvSpPr>
          <p:nvPr>
            <p:ph idx="1"/>
          </p:nvPr>
        </p:nvSpPr>
        <p:spPr>
          <a:xfrm>
            <a:off x="850392" y="1916239"/>
            <a:ext cx="10332720" cy="3547872"/>
          </a:xfrm>
        </p:spPr>
        <p:txBody>
          <a:bodyPr/>
          <a:lstStyle/>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ANOVA TEST</a:t>
            </a:r>
          </a:p>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Significance level = 0.05</a:t>
            </a:r>
          </a:p>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Reject Null Hypothesis</a:t>
            </a:r>
          </a:p>
          <a:p>
            <a:pPr marL="742950" lvl="1"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Low P value</a:t>
            </a:r>
          </a:p>
          <a:p>
            <a:pPr marL="742950" lvl="1"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High Test Statistic</a:t>
            </a:r>
          </a:p>
          <a:p>
            <a:pPr marL="285750"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Tukey HSD</a:t>
            </a:r>
          </a:p>
          <a:p>
            <a:endParaRPr lang="en-US" dirty="0"/>
          </a:p>
        </p:txBody>
      </p:sp>
      <p:pic>
        <p:nvPicPr>
          <p:cNvPr id="14" name="Picture 13">
            <a:extLst>
              <a:ext uri="{FF2B5EF4-FFF2-40B4-BE49-F238E27FC236}">
                <a16:creationId xmlns:a16="http://schemas.microsoft.com/office/drawing/2014/main" id="{41918F5F-2EFB-11FF-51AB-995D38CD4D7C}"/>
              </a:ext>
            </a:extLst>
          </p:cNvPr>
          <p:cNvPicPr>
            <a:picLocks noChangeAspect="1"/>
          </p:cNvPicPr>
          <p:nvPr/>
        </p:nvPicPr>
        <p:blipFill>
          <a:blip r:embed="rId3"/>
          <a:stretch>
            <a:fillRect/>
          </a:stretch>
        </p:blipFill>
        <p:spPr>
          <a:xfrm>
            <a:off x="5338353" y="3063574"/>
            <a:ext cx="6637625" cy="3449132"/>
          </a:xfrm>
          <a:prstGeom prst="rect">
            <a:avLst/>
          </a:prstGeom>
        </p:spPr>
      </p:pic>
    </p:spTree>
    <p:extLst>
      <p:ext uri="{BB962C8B-B14F-4D97-AF65-F5344CB8AC3E}">
        <p14:creationId xmlns:p14="http://schemas.microsoft.com/office/powerpoint/2010/main" val="137265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endParaRPr lang="en-US" dirty="0">
              <a:solidFill>
                <a:srgbClr val="D6ABD7"/>
              </a:solidFill>
              <a:latin typeface="Biome" panose="020B0503030204020804" pitchFamily="34" charset="0"/>
              <a:cs typeface="Biome" panose="020B0503030204020804" pitchFamily="34" charset="0"/>
            </a:endParaRP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2243820"/>
          </a:xfrm>
        </p:spPr>
        <p:txBody>
          <a:bodyPr/>
          <a:lstStyle/>
          <a:p>
            <a:pPr marL="285750" indent="-285750" algn="l">
              <a:buClr>
                <a:schemeClr val="accent4"/>
              </a:buClr>
              <a:buFont typeface="Courier New" panose="02070309020205020404" pitchFamily="49" charset="0"/>
              <a:buChar char="o"/>
            </a:pPr>
            <a:endParaRPr lang="en-US" sz="2400" dirty="0">
              <a:solidFill>
                <a:schemeClr val="accent1">
                  <a:lumMod val="40000"/>
                  <a:lumOff val="60000"/>
                </a:schemeClr>
              </a:solidFill>
              <a:latin typeface="Biome Light" panose="020B0303030204020804" pitchFamily="34" charset="0"/>
              <a:cs typeface="Biome Light" panose="020B0303030204020804" pitchFamily="34" charset="0"/>
            </a:endParaRPr>
          </a:p>
        </p:txBody>
      </p:sp>
      <p:pic>
        <p:nvPicPr>
          <p:cNvPr id="8" name="Picture 7">
            <a:extLst>
              <a:ext uri="{FF2B5EF4-FFF2-40B4-BE49-F238E27FC236}">
                <a16:creationId xmlns:a16="http://schemas.microsoft.com/office/drawing/2014/main" id="{E2877411-EEAE-0D66-B5C1-4C4990CF1327}"/>
              </a:ext>
            </a:extLst>
          </p:cNvPr>
          <p:cNvPicPr>
            <a:picLocks noChangeAspect="1"/>
          </p:cNvPicPr>
          <p:nvPr/>
        </p:nvPicPr>
        <p:blipFill>
          <a:blip r:embed="rId3"/>
          <a:stretch>
            <a:fillRect/>
          </a:stretch>
        </p:blipFill>
        <p:spPr>
          <a:xfrm>
            <a:off x="1380161" y="123290"/>
            <a:ext cx="9431677" cy="6647380"/>
          </a:xfrm>
          <a:prstGeom prst="rect">
            <a:avLst/>
          </a:prstGeom>
        </p:spPr>
      </p:pic>
    </p:spTree>
    <p:extLst>
      <p:ext uri="{BB962C8B-B14F-4D97-AF65-F5344CB8AC3E}">
        <p14:creationId xmlns:p14="http://schemas.microsoft.com/office/powerpoint/2010/main" val="338075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836022" y="1255383"/>
            <a:ext cx="10067109" cy="809391"/>
          </a:xfrm>
        </p:spPr>
        <p:txBody>
          <a:bodyPr/>
          <a:lstStyle/>
          <a:p>
            <a:r>
              <a:rPr lang="en-US" dirty="0">
                <a:solidFill>
                  <a:schemeClr val="accent4">
                    <a:lumMod val="90000"/>
                  </a:schemeClr>
                </a:solidFill>
                <a:latin typeface="Biome" panose="020B0503030204020804" pitchFamily="34" charset="0"/>
                <a:cs typeface="Biome" panose="020B0503030204020804" pitchFamily="34" charset="0"/>
              </a:rPr>
              <a:t>Linear regression model</a:t>
            </a:r>
            <a:br>
              <a:rPr lang="en-US" dirty="0"/>
            </a:br>
            <a:endParaRPr lang="en-US" dirty="0"/>
          </a:p>
        </p:txBody>
      </p:sp>
      <p:pic>
        <p:nvPicPr>
          <p:cNvPr id="20" name="Picture 19">
            <a:extLst>
              <a:ext uri="{FF2B5EF4-FFF2-40B4-BE49-F238E27FC236}">
                <a16:creationId xmlns:a16="http://schemas.microsoft.com/office/drawing/2014/main" id="{B2F72079-863F-92E7-B0BB-F13FD02BA30E}"/>
              </a:ext>
            </a:extLst>
          </p:cNvPr>
          <p:cNvPicPr>
            <a:picLocks noChangeAspect="1"/>
          </p:cNvPicPr>
          <p:nvPr/>
        </p:nvPicPr>
        <p:blipFill>
          <a:blip r:embed="rId3"/>
          <a:stretch>
            <a:fillRect/>
          </a:stretch>
        </p:blipFill>
        <p:spPr>
          <a:xfrm>
            <a:off x="425852" y="3069070"/>
            <a:ext cx="4157832" cy="1908213"/>
          </a:xfrm>
          <a:prstGeom prst="rect">
            <a:avLst/>
          </a:prstGeom>
        </p:spPr>
      </p:pic>
      <p:pic>
        <p:nvPicPr>
          <p:cNvPr id="26" name="Picture 25">
            <a:extLst>
              <a:ext uri="{FF2B5EF4-FFF2-40B4-BE49-F238E27FC236}">
                <a16:creationId xmlns:a16="http://schemas.microsoft.com/office/drawing/2014/main" id="{09085A2E-FBE6-5413-B569-CD07627A33B9}"/>
              </a:ext>
            </a:extLst>
          </p:cNvPr>
          <p:cNvPicPr>
            <a:picLocks noChangeAspect="1"/>
          </p:cNvPicPr>
          <p:nvPr/>
        </p:nvPicPr>
        <p:blipFill>
          <a:blip r:embed="rId4"/>
          <a:stretch>
            <a:fillRect/>
          </a:stretch>
        </p:blipFill>
        <p:spPr>
          <a:xfrm>
            <a:off x="4641665" y="3069071"/>
            <a:ext cx="3292125" cy="1908213"/>
          </a:xfrm>
          <a:prstGeom prst="rect">
            <a:avLst/>
          </a:prstGeom>
        </p:spPr>
      </p:pic>
      <p:pic>
        <p:nvPicPr>
          <p:cNvPr id="30" name="Picture 29">
            <a:extLst>
              <a:ext uri="{FF2B5EF4-FFF2-40B4-BE49-F238E27FC236}">
                <a16:creationId xmlns:a16="http://schemas.microsoft.com/office/drawing/2014/main" id="{49E2B224-0BA0-D0A5-2979-6DABF8DBB57A}"/>
              </a:ext>
            </a:extLst>
          </p:cNvPr>
          <p:cNvPicPr>
            <a:picLocks noChangeAspect="1"/>
          </p:cNvPicPr>
          <p:nvPr/>
        </p:nvPicPr>
        <p:blipFill>
          <a:blip r:embed="rId5"/>
          <a:stretch>
            <a:fillRect/>
          </a:stretch>
        </p:blipFill>
        <p:spPr>
          <a:xfrm>
            <a:off x="7983560" y="3069069"/>
            <a:ext cx="3468925" cy="1908213"/>
          </a:xfrm>
          <a:prstGeom prst="rect">
            <a:avLst/>
          </a:prstGeom>
        </p:spPr>
      </p:pic>
      <p:pic>
        <p:nvPicPr>
          <p:cNvPr id="32" name="Picture 31">
            <a:extLst>
              <a:ext uri="{FF2B5EF4-FFF2-40B4-BE49-F238E27FC236}">
                <a16:creationId xmlns:a16="http://schemas.microsoft.com/office/drawing/2014/main" id="{D466A03B-8D78-E209-E204-9784A52CDCF8}"/>
              </a:ext>
            </a:extLst>
          </p:cNvPr>
          <p:cNvPicPr>
            <a:picLocks noChangeAspect="1"/>
          </p:cNvPicPr>
          <p:nvPr/>
        </p:nvPicPr>
        <p:blipFill>
          <a:blip r:embed="rId6"/>
          <a:stretch>
            <a:fillRect/>
          </a:stretch>
        </p:blipFill>
        <p:spPr>
          <a:xfrm>
            <a:off x="425852" y="2288917"/>
            <a:ext cx="4157832" cy="725487"/>
          </a:xfrm>
          <a:prstGeom prst="rect">
            <a:avLst/>
          </a:prstGeom>
        </p:spPr>
      </p:pic>
      <p:pic>
        <p:nvPicPr>
          <p:cNvPr id="34" name="Picture 33">
            <a:extLst>
              <a:ext uri="{FF2B5EF4-FFF2-40B4-BE49-F238E27FC236}">
                <a16:creationId xmlns:a16="http://schemas.microsoft.com/office/drawing/2014/main" id="{83B04FD0-AD21-5E4C-6E37-D3F642AFC458}"/>
              </a:ext>
            </a:extLst>
          </p:cNvPr>
          <p:cNvPicPr>
            <a:picLocks noChangeAspect="1"/>
          </p:cNvPicPr>
          <p:nvPr/>
        </p:nvPicPr>
        <p:blipFill>
          <a:blip r:embed="rId7"/>
          <a:stretch>
            <a:fillRect/>
          </a:stretch>
        </p:blipFill>
        <p:spPr>
          <a:xfrm>
            <a:off x="4641664" y="2282821"/>
            <a:ext cx="3292125" cy="731583"/>
          </a:xfrm>
          <a:prstGeom prst="rect">
            <a:avLst/>
          </a:prstGeom>
        </p:spPr>
      </p:pic>
      <p:pic>
        <p:nvPicPr>
          <p:cNvPr id="36" name="Picture 35">
            <a:extLst>
              <a:ext uri="{FF2B5EF4-FFF2-40B4-BE49-F238E27FC236}">
                <a16:creationId xmlns:a16="http://schemas.microsoft.com/office/drawing/2014/main" id="{FC551A93-E01F-E095-093D-116C3CA99797}"/>
              </a:ext>
            </a:extLst>
          </p:cNvPr>
          <p:cNvPicPr>
            <a:picLocks noChangeAspect="1"/>
          </p:cNvPicPr>
          <p:nvPr/>
        </p:nvPicPr>
        <p:blipFill>
          <a:blip r:embed="rId8"/>
          <a:stretch>
            <a:fillRect/>
          </a:stretch>
        </p:blipFill>
        <p:spPr>
          <a:xfrm>
            <a:off x="7991769" y="2282821"/>
            <a:ext cx="3468925" cy="725487"/>
          </a:xfrm>
          <a:prstGeom prst="rect">
            <a:avLst/>
          </a:prstGeom>
        </p:spPr>
      </p:pic>
    </p:spTree>
    <p:extLst>
      <p:ext uri="{BB962C8B-B14F-4D97-AF65-F5344CB8AC3E}">
        <p14:creationId xmlns:p14="http://schemas.microsoft.com/office/powerpoint/2010/main" val="370877836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1036</TotalTime>
  <Words>1254</Words>
  <Application>Microsoft Office PowerPoint</Application>
  <PresentationFormat>Widescreen</PresentationFormat>
  <Paragraphs>114</Paragraphs>
  <Slides>13</Slides>
  <Notes>13</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-apple-system</vt:lpstr>
      <vt:lpstr>Arial</vt:lpstr>
      <vt:lpstr>Biome</vt:lpstr>
      <vt:lpstr>Biome Light</vt:lpstr>
      <vt:lpstr>Calibri</vt:lpstr>
      <vt:lpstr>Courier New</vt:lpstr>
      <vt:lpstr>Segoe UI Light</vt:lpstr>
      <vt:lpstr>Söhne</vt:lpstr>
      <vt:lpstr>Tw Cen MT</vt:lpstr>
      <vt:lpstr>Office Theme</vt:lpstr>
      <vt:lpstr>SATELLITE LIFE EXPECTANCY</vt:lpstr>
      <vt:lpstr>AGENDA</vt:lpstr>
      <vt:lpstr>STAKEHOLDER INTEREST</vt:lpstr>
      <vt:lpstr>COLUMNS OF INTEREST</vt:lpstr>
      <vt:lpstr>Data wrangling</vt:lpstr>
      <vt:lpstr>HYPOTHESES </vt:lpstr>
      <vt:lpstr>HYPOTHESES TESTING</vt:lpstr>
      <vt:lpstr>PowerPoint Presentation</vt:lpstr>
      <vt:lpstr>Linear regression model </vt:lpstr>
      <vt:lpstr> </vt:lpstr>
      <vt:lpstr>CONTACT INFO</vt:lpstr>
      <vt:lpstr>PowerPoint Presentation</vt:lpstr>
      <vt:lpstr>Linear regression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LIFE EXPECTANCY</dc:title>
  <dc:creator>Joshlyn Jamerson</dc:creator>
  <cp:lastModifiedBy>Joshlyn Jamerson</cp:lastModifiedBy>
  <cp:revision>58</cp:revision>
  <dcterms:created xsi:type="dcterms:W3CDTF">2023-08-04T14:48:00Z</dcterms:created>
  <dcterms:modified xsi:type="dcterms:W3CDTF">2023-08-08T21:40:52Z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