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530" r:id="rId5"/>
    <p:sldId id="534" r:id="rId6"/>
    <p:sldId id="531" r:id="rId7"/>
    <p:sldId id="538" r:id="rId8"/>
    <p:sldId id="533" r:id="rId9"/>
    <p:sldId id="537" r:id="rId10"/>
    <p:sldId id="535" r:id="rId11"/>
    <p:sldId id="536" r:id="rId12"/>
    <p:sldId id="546" r:id="rId13"/>
    <p:sldId id="545" r:id="rId14"/>
    <p:sldId id="539" r:id="rId15"/>
    <p:sldId id="540" r:id="rId16"/>
    <p:sldId id="541" r:id="rId17"/>
    <p:sldId id="543" r:id="rId18"/>
    <p:sldId id="5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C3D8"/>
    <a:srgbClr val="D6ABD7"/>
    <a:srgbClr val="8822EE"/>
    <a:srgbClr val="F01688"/>
    <a:srgbClr val="2F21F3"/>
    <a:srgbClr val="FEB52B"/>
    <a:srgbClr val="F01689"/>
    <a:srgbClr val="6F22E3"/>
    <a:srgbClr val="E218A3"/>
    <a:srgbClr val="BA2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0347" autoAdjust="0"/>
  </p:normalViewPr>
  <p:slideViewPr>
    <p:cSldViewPr snapToGrid="0">
      <p:cViewPr varScale="1">
        <p:scale>
          <a:sx n="130" d="100"/>
          <a:sy n="130" d="100"/>
        </p:scale>
        <p:origin x="36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3</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448A-482A-987B-70234277E2E8}"/>
            </c:ext>
          </c:extLst>
        </c:ser>
        <c:ser>
          <c:idx val="1"/>
          <c:order val="1"/>
          <c:tx>
            <c:strRef>
              <c:f>Sheet1!$C$1</c:f>
              <c:strCache>
                <c:ptCount val="1"/>
                <c:pt idx="0">
                  <c:v>Series 2</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448A-482A-987B-70234277E2E8}"/>
            </c:ext>
          </c:extLst>
        </c:ser>
        <c:ser>
          <c:idx val="2"/>
          <c:order val="2"/>
          <c:tx>
            <c:strRef>
              <c:f>Sheet1!$D$1</c:f>
              <c:strCache>
                <c:ptCount val="1"/>
                <c:pt idx="0">
                  <c:v>Series 1</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448A-482A-987B-70234277E2E8}"/>
            </c:ext>
          </c:extLst>
        </c:ser>
        <c:dLbls>
          <c:showLegendKey val="0"/>
          <c:showVal val="1"/>
          <c:showCatName val="0"/>
          <c:showSerName val="0"/>
          <c:showPercent val="0"/>
          <c:showBubbleSize val="0"/>
        </c:dLbls>
        <c:gapWidth val="326"/>
        <c:overlap val="10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my name is Joshlyn Jamerson and today I’m going to tell you all about satellite life expectancy.  </a:t>
            </a:r>
          </a:p>
        </p:txBody>
      </p:sp>
      <p:sp>
        <p:nvSpPr>
          <p:cNvPr id="4" name="Slide Number Placeholder 3"/>
          <p:cNvSpPr>
            <a:spLocks noGrp="1"/>
          </p:cNvSpPr>
          <p:nvPr>
            <p:ph type="sldNum" sz="quarter" idx="5"/>
          </p:nvPr>
        </p:nvSpPr>
        <p:spPr/>
        <p:txBody>
          <a:bodyPr/>
          <a:lstStyle/>
          <a:p>
            <a:fld id="{23C058E0-0852-DB43-83D6-BD76659FF1D8}" type="slidenum">
              <a:rPr lang="en-US" smtClean="0"/>
              <a:t>1</a:t>
            </a:fld>
            <a:endParaRPr lang="en-US" dirty="0"/>
          </a:p>
        </p:txBody>
      </p:sp>
    </p:spTree>
    <p:extLst>
      <p:ext uri="{BB962C8B-B14F-4D97-AF65-F5344CB8AC3E}">
        <p14:creationId xmlns:p14="http://schemas.microsoft.com/office/powerpoint/2010/main" val="145606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So why does knowing about satellite life expectancy benefit military stakeholders?</a:t>
            </a:r>
          </a:p>
          <a:p>
            <a:endParaRPr lang="en-US" b="0" i="0" dirty="0">
              <a:solidFill>
                <a:srgbClr val="BDB7AF"/>
              </a:solidFill>
              <a:effectLst/>
              <a:latin typeface="Söhne"/>
            </a:endParaRPr>
          </a:p>
          <a:p>
            <a:r>
              <a:rPr lang="en-US" b="0" i="0" dirty="0">
                <a:solidFill>
                  <a:srgbClr val="BDB7AF"/>
                </a:solidFill>
                <a:effectLst/>
                <a:latin typeface="Söhne"/>
              </a:rPr>
              <a:t>Knowing about what affects the life of a satellite allows for better mission planning, including scheduling replacements or adjustments to ensure continuous and reliable satellite coverage.</a:t>
            </a:r>
          </a:p>
          <a:p>
            <a:r>
              <a:rPr lang="en-US" b="0" i="0" dirty="0">
                <a:solidFill>
                  <a:srgbClr val="BDB7AF"/>
                </a:solidFill>
                <a:effectLst/>
                <a:latin typeface="Söhne"/>
              </a:rPr>
              <a:t>Understanding the factors that affect satellite lifetimes, such as orbit type, can help the military allocate resources effectively by choosing the most suitable orbits for different types of missions. </a:t>
            </a:r>
          </a:p>
          <a:p>
            <a:r>
              <a:rPr lang="en-US" b="0" i="0" dirty="0">
                <a:solidFill>
                  <a:srgbClr val="BDB7AF"/>
                </a:solidFill>
                <a:effectLst/>
                <a:latin typeface="Söhne"/>
              </a:rPr>
              <a:t>Satellites play a crucial role in maintaining situational awareness, command and control, and communication during various operations. Knowing which orbits provide longer lifetimes can contribute to more reliable and sustained operations.</a:t>
            </a:r>
          </a:p>
          <a:p>
            <a:r>
              <a:rPr lang="en-US" b="0" i="0" dirty="0">
                <a:solidFill>
                  <a:srgbClr val="BDB7AF"/>
                </a:solidFill>
                <a:effectLst/>
                <a:latin typeface="Söhne"/>
              </a:rPr>
              <a:t>Satellite development, launch, and maintenance are extremely costly. By understanding factors that influence satellite longevity, the military can make informed decisions about investment in satellite technology, design, and orbits to optimize the cost-effectiveness of their satellite programs.</a:t>
            </a:r>
          </a:p>
          <a:p>
            <a:r>
              <a:rPr lang="en-US" b="0" i="0" dirty="0">
                <a:solidFill>
                  <a:srgbClr val="BDB7AF"/>
                </a:solidFill>
                <a:effectLst/>
                <a:latin typeface="Söhne"/>
              </a:rPr>
              <a:t>Space situational awareness, which involves monitoring and tracking objects in space, helps to prevent collisions and protect satellites from potential threats. Knowledge of satellite lifetimes can aid in predicting end-of-life scenarios and potential debris creation.</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2</a:t>
            </a:fld>
            <a:endParaRPr lang="en-US" dirty="0"/>
          </a:p>
        </p:txBody>
      </p:sp>
    </p:spTree>
    <p:extLst>
      <p:ext uri="{BB962C8B-B14F-4D97-AF65-F5344CB8AC3E}">
        <p14:creationId xmlns:p14="http://schemas.microsoft.com/office/powerpoint/2010/main" val="4155778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the topics I’m going to cover. </a:t>
            </a:r>
          </a:p>
          <a:p>
            <a:r>
              <a:rPr lang="en-US" dirty="0"/>
              <a:t>I’ll start with giving information about the database, discuss my hypothesis, go over my regression model, and the results of my research. </a:t>
            </a:r>
          </a:p>
        </p:txBody>
      </p:sp>
      <p:sp>
        <p:nvSpPr>
          <p:cNvPr id="4" name="Slide Number Placeholder 3"/>
          <p:cNvSpPr>
            <a:spLocks noGrp="1"/>
          </p:cNvSpPr>
          <p:nvPr>
            <p:ph type="sldNum" sz="quarter" idx="5"/>
          </p:nvPr>
        </p:nvSpPr>
        <p:spPr/>
        <p:txBody>
          <a:bodyPr/>
          <a:lstStyle/>
          <a:p>
            <a:fld id="{23C058E0-0852-DB43-83D6-BD76659FF1D8}" type="slidenum">
              <a:rPr lang="en-US" smtClean="0"/>
              <a:t>3</a:t>
            </a:fld>
            <a:endParaRPr lang="en-US" dirty="0"/>
          </a:p>
        </p:txBody>
      </p:sp>
    </p:spTree>
    <p:extLst>
      <p:ext uri="{BB962C8B-B14F-4D97-AF65-F5344CB8AC3E}">
        <p14:creationId xmlns:p14="http://schemas.microsoft.com/office/powerpoint/2010/main" val="110960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I was interested in include:</a:t>
            </a:r>
          </a:p>
          <a:p>
            <a:r>
              <a:rPr lang="en-US" dirty="0"/>
              <a:t>Expected Lifetime, Launch Mass, Inclination, Perigee, Apogee, and Class of Orbit</a:t>
            </a:r>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211637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I had to clean up the data to make it usable. </a:t>
            </a:r>
          </a:p>
          <a:p>
            <a:r>
              <a:rPr lang="en-US" dirty="0"/>
              <a:t>The majority of the issues were in the expected lifetime column. Some of the data was in ranges while others were just a specific number. To tackle this issue, I replaced the range with the mean. </a:t>
            </a:r>
          </a:p>
          <a:p>
            <a:r>
              <a:rPr lang="en-US" dirty="0"/>
              <a:t>I also had to create dummy variables for class of orbit as it was one categorical column. Creating the dummy variables allowed me to make comparisons between how the different orbits behaved. </a:t>
            </a:r>
          </a:p>
          <a:p>
            <a:r>
              <a:rPr lang="en-US" dirty="0"/>
              <a:t>There were null values in both the expected lifetime column and in the launch mass column, so I deleted the null rows to avoid any complications with the data. </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5</a:t>
            </a:fld>
            <a:endParaRPr lang="en-US" dirty="0"/>
          </a:p>
        </p:txBody>
      </p:sp>
    </p:spTree>
    <p:extLst>
      <p:ext uri="{BB962C8B-B14F-4D97-AF65-F5344CB8AC3E}">
        <p14:creationId xmlns:p14="http://schemas.microsoft.com/office/powerpoint/2010/main" val="3958185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My null hypothesis is that </a:t>
            </a:r>
            <a:r>
              <a:rPr lang="en-US" sz="12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similar life expectancy compared to those in other orbits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Alternative hypothesis is that </a:t>
            </a:r>
            <a:r>
              <a:rPr lang="en-US" sz="12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longer life expectancy compared to those in other orbits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213021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solidFill>
                  <a:schemeClr val="accent4">
                    <a:lumMod val="90000"/>
                  </a:schemeClr>
                </a:solidFill>
                <a:latin typeface="Biome" panose="020B0503030204020804" pitchFamily="34" charset="0"/>
                <a:cs typeface="Biome" panose="020B0503030204020804" pitchFamily="34" charset="0"/>
              </a:rPr>
              <a:t>SATELLITE LIFE EXPECTANCY</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solidFill>
                  <a:schemeClr val="accent2">
                    <a:lumMod val="40000"/>
                    <a:lumOff val="60000"/>
                  </a:schemeClr>
                </a:solidFill>
                <a:latin typeface="Biome Light" panose="020B0303030204020804" pitchFamily="34" charset="0"/>
                <a:cs typeface="Biome Light" panose="020B0303030204020804" pitchFamily="34" charset="0"/>
              </a:rPr>
              <a:t>Joshlyn Jamerson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Choose a cryptocurrency exchange</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Purchase preferred coins &amp; create "wallet"</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Research investment and trading options</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Stake preferred coins in chosen company</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1013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dirty="0"/>
              <a:t>Do your research and develop a plan with goals</a:t>
            </a:r>
          </a:p>
          <a:p>
            <a:r>
              <a:rPr lang="en-US" dirty="0"/>
              <a:t>Diversify your portfolio through coin ownership​</a:t>
            </a:r>
          </a:p>
          <a:p>
            <a:r>
              <a:rPr lang="en-US" dirty="0"/>
              <a:t>Follow the markets closely​</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dirty="0"/>
              <a:t>Be cautious of scams and "too good to be true" scenarios</a:t>
            </a:r>
          </a:p>
          <a:p>
            <a:r>
              <a:rPr lang="en-US" dirty="0"/>
              <a:t>Avoid "all-in" strategies</a:t>
            </a:r>
          </a:p>
          <a:p>
            <a:endParaRPr lang="en-US" dirty="0"/>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dirty="0"/>
              <a:t>Apps and platforms help streamline user experience</a:t>
            </a:r>
          </a:p>
          <a:p>
            <a:r>
              <a:rPr lang="en-US" dirty="0"/>
              <a:t>Seek expert guidance from Krypto Logics team members​</a:t>
            </a:r>
          </a:p>
          <a:p>
            <a:endParaRPr lang="en-US" dirty="0"/>
          </a:p>
          <a:p>
            <a:endParaRPr lang="en-US" dirty="0"/>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187708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579562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dirty="0"/>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dirty="0"/>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dirty="0"/>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dirty="0"/>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dirty="0"/>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dirty="0"/>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dirty="0"/>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dirty="0"/>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84060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Mirjam Nilsson​</a:t>
            </a:r>
          </a:p>
          <a:p>
            <a:pPr algn="l"/>
            <a:r>
              <a:rPr lang="en-US" dirty="0">
                <a:latin typeface="Segoe UI Light" panose="020B0502040204020203" pitchFamily="34" charset="0"/>
                <a:cs typeface="Segoe UI Light" panose="020B0502040204020203" pitchFamily="34" charset="0"/>
              </a:rPr>
              <a:t>mirjam@greatsiteaddress.com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www.greatsiteaddress.com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962297" y="2035936"/>
            <a:ext cx="10267406" cy="1069848"/>
          </a:xfrm>
        </p:spPr>
        <p:txBody>
          <a:bodyPr/>
          <a:lstStyle/>
          <a:p>
            <a:r>
              <a:rPr lang="en-US" dirty="0">
                <a:solidFill>
                  <a:schemeClr val="accent4"/>
                </a:solidFill>
                <a:latin typeface="Biome" panose="020B0503030204020804" pitchFamily="34" charset="0"/>
                <a:cs typeface="Biome" panose="020B0503030204020804" pitchFamily="34" charset="0"/>
              </a:rPr>
              <a:t>STAKEHOLDER INTEREST</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302634" y="3603650"/>
            <a:ext cx="7837714" cy="2840736"/>
          </a:xfrm>
        </p:spPr>
        <p:txBody>
          <a:bodyPr/>
          <a:lstStyle/>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Resource Allocation</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Mission Planning</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Operational Continuity</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Cost Management</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Situational Awareness in the Space Domain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4847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accent4">
                    <a:lumMod val="90000"/>
                  </a:schemeClr>
                </a:solidFill>
                <a:latin typeface="Biome" panose="020B0503030204020804" pitchFamily="34" charset="0"/>
                <a:cs typeface="Biome" panose="020B0503030204020804" pitchFamily="34" charset="0"/>
              </a:rPr>
              <a:t>AGENDA</a:t>
            </a:r>
            <a:endParaRPr lang="en-US" dirty="0">
              <a:solidFill>
                <a:schemeClr val="accent4">
                  <a:lumMod val="90000"/>
                </a:schemeClr>
              </a:solidFill>
              <a:latin typeface="Biome" panose="020B0503030204020804" pitchFamily="34" charset="0"/>
              <a:cs typeface="Biome" panose="020B0503030204020804" pitchFamily="34"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Database Information</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Hypothesis</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Regression</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Results</a:t>
            </a:r>
          </a:p>
          <a:p>
            <a:pPr marL="0" indent="0" algn="l">
              <a:lnSpc>
                <a:spcPct val="150000"/>
              </a:lnSpc>
              <a:buClr>
                <a:schemeClr val="accent6"/>
              </a:buClr>
              <a:buNone/>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solidFill>
                  <a:schemeClr val="accent2"/>
                </a:solidFill>
                <a:latin typeface="Biome" panose="020B0503030204020804" pitchFamily="34" charset="0"/>
                <a:cs typeface="Biome" panose="020B0503030204020804" pitchFamily="34" charset="0"/>
              </a:rPr>
              <a:t>COLUMNS OF INTEREST</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5" y="2139695"/>
            <a:ext cx="5747741" cy="2825497"/>
          </a:xfrm>
        </p:spPr>
        <p:txBody>
          <a:bodyPr/>
          <a:lstStyle/>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Inclination (Degrees)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Apogee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Perigee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Class of Orbit</a:t>
            </a:r>
          </a:p>
        </p:txBody>
      </p:sp>
    </p:spTree>
    <p:extLst>
      <p:ext uri="{BB962C8B-B14F-4D97-AF65-F5344CB8AC3E}">
        <p14:creationId xmlns:p14="http://schemas.microsoft.com/office/powerpoint/2010/main" val="7652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solidFill>
                  <a:srgbClr val="D6ABD7"/>
                </a:solidFill>
                <a:latin typeface="Biome" panose="020B0503030204020804" pitchFamily="34" charset="0"/>
                <a:cs typeface="Biome" panose="020B0503030204020804" pitchFamily="34" charset="0"/>
              </a:rPr>
              <a:t>Data wrangling</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243820"/>
          </a:xfrm>
        </p:spPr>
        <p:txBody>
          <a:bodyPr/>
          <a:lstStyle/>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Inconsistencies with Expected Lifetime (Years)</a:t>
            </a:r>
          </a:p>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Created Dummy Variables for Class of Orbit</a:t>
            </a:r>
          </a:p>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Deleted Null values </a:t>
            </a:r>
          </a:p>
          <a:p>
            <a:pPr marL="742950" lvl="1" indent="-285750" algn="l">
              <a:buClr>
                <a:schemeClr val="accent4"/>
              </a:buClr>
              <a:buFont typeface="Courier New" panose="02070309020205020404" pitchFamily="49" charset="0"/>
              <a:buChar char="o"/>
            </a:pPr>
            <a:r>
              <a:rPr lang="en-US" sz="28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pPr marL="742950" lvl="1"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p:txBody>
      </p:sp>
    </p:spTree>
    <p:extLst>
      <p:ext uri="{BB962C8B-B14F-4D97-AF65-F5344CB8AC3E}">
        <p14:creationId xmlns:p14="http://schemas.microsoft.com/office/powerpoint/2010/main" val="338075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255383"/>
            <a:ext cx="7763256" cy="809391"/>
          </a:xfrm>
        </p:spPr>
        <p:txBody>
          <a:bodyPr/>
          <a:lstStyle/>
          <a:p>
            <a:r>
              <a:rPr lang="en-US" dirty="0">
                <a:solidFill>
                  <a:schemeClr val="accent3"/>
                </a:solidFill>
                <a:latin typeface="Biome" panose="020B0503030204020804" pitchFamily="34" charset="0"/>
                <a:cs typeface="Biome" panose="020B0503030204020804" pitchFamily="34" charset="0"/>
              </a:rPr>
              <a:t>HYPOTHESIS</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a:xfrm>
            <a:off x="1371600" y="2354136"/>
            <a:ext cx="9947787" cy="3567341"/>
          </a:xfrm>
        </p:spPr>
        <p:txBody>
          <a:bodyPr/>
          <a:lstStyle/>
          <a:p>
            <a:pPr algn="l"/>
            <a:endParaRPr lang="en-US" sz="2400" dirty="0">
              <a:solidFill>
                <a:schemeClr val="accent4"/>
              </a:solidFill>
              <a:latin typeface="Biome" panose="020B0503030204020804" pitchFamily="34" charset="0"/>
              <a:cs typeface="Biome" panose="020B0503030204020804" pitchFamily="34" charset="0"/>
            </a:endParaRPr>
          </a:p>
          <a:p>
            <a:pPr algn="l"/>
            <a:r>
              <a:rPr lang="en-US" sz="3600" b="0" i="0" dirty="0">
                <a:solidFill>
                  <a:schemeClr val="accent4"/>
                </a:solidFill>
                <a:effectLst/>
                <a:latin typeface="Biome" panose="020B0503030204020804" pitchFamily="34" charset="0"/>
                <a:cs typeface="Biome" panose="020B0503030204020804" pitchFamily="34" charset="0"/>
              </a:rPr>
              <a:t>H</a:t>
            </a:r>
            <a:r>
              <a:rPr lang="en-US" sz="3600" b="0" i="0" baseline="-25000" dirty="0">
                <a:solidFill>
                  <a:schemeClr val="accent4"/>
                </a:solidFill>
                <a:effectLst/>
                <a:latin typeface="Biome" panose="020B0503030204020804" pitchFamily="34" charset="0"/>
                <a:cs typeface="Biome" panose="020B0503030204020804" pitchFamily="34" charset="0"/>
              </a:rPr>
              <a:t>0</a:t>
            </a:r>
            <a:r>
              <a:rPr lang="en-US" sz="2400" b="0" i="0" baseline="-25000" dirty="0">
                <a:solidFill>
                  <a:schemeClr val="accent4"/>
                </a:solidFill>
                <a:effectLst/>
                <a:latin typeface="Biome" panose="020B0503030204020804" pitchFamily="34" charset="0"/>
                <a:cs typeface="Biome" panose="020B0503030204020804" pitchFamily="34" charset="0"/>
              </a:rPr>
              <a:t> </a:t>
            </a:r>
            <a:r>
              <a:rPr lang="en-US" sz="2400" dirty="0">
                <a:solidFill>
                  <a:schemeClr val="accent4"/>
                </a:solidFill>
                <a:latin typeface="Biome" panose="020B0503030204020804" pitchFamily="34" charset="0"/>
                <a:cs typeface="Biome" panose="020B0503030204020804" pitchFamily="34" charset="0"/>
              </a:rPr>
              <a:t>: </a:t>
            </a:r>
            <a:r>
              <a:rPr lang="en-US" sz="24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similar life expectancy 	compared to those in other orbits</a:t>
            </a:r>
          </a:p>
          <a:p>
            <a:pPr algn="l"/>
            <a:endParaRPr lang="en-US" sz="2400" dirty="0">
              <a:solidFill>
                <a:schemeClr val="accent4"/>
              </a:solidFill>
              <a:latin typeface="Biome Light" panose="020B0303030204020804" pitchFamily="34" charset="0"/>
              <a:cs typeface="Biome Light" panose="020B0303030204020804" pitchFamily="34" charset="0"/>
            </a:endParaRPr>
          </a:p>
          <a:p>
            <a:pPr algn="l"/>
            <a:r>
              <a:rPr lang="en-US" sz="3600" b="0" i="0" dirty="0">
                <a:solidFill>
                  <a:schemeClr val="accent4"/>
                </a:solidFill>
                <a:effectLst/>
                <a:latin typeface="Biome" panose="020B0503030204020804" pitchFamily="34" charset="0"/>
                <a:cs typeface="Biome" panose="020B0503030204020804" pitchFamily="34" charset="0"/>
              </a:rPr>
              <a:t>H</a:t>
            </a:r>
            <a:r>
              <a:rPr lang="en-US" sz="3600" baseline="-25000" dirty="0">
                <a:solidFill>
                  <a:schemeClr val="accent4"/>
                </a:solidFill>
                <a:latin typeface="Biome" panose="020B0503030204020804" pitchFamily="34" charset="0"/>
                <a:cs typeface="Biome" panose="020B0503030204020804" pitchFamily="34" charset="0"/>
              </a:rPr>
              <a:t>1 </a:t>
            </a:r>
            <a:r>
              <a:rPr lang="en-US" sz="2400" dirty="0">
                <a:solidFill>
                  <a:schemeClr val="accent4"/>
                </a:solidFill>
                <a:latin typeface="Biome" panose="020B0503030204020804" pitchFamily="34" charset="0"/>
                <a:cs typeface="Biome" panose="020B0503030204020804" pitchFamily="34" charset="0"/>
              </a:rPr>
              <a:t>: </a:t>
            </a:r>
            <a:r>
              <a:rPr lang="en-US" sz="24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longer life expectancy 	compared to those in other orbits</a:t>
            </a:r>
          </a:p>
          <a:p>
            <a:pPr algn="l"/>
            <a:endParaRPr lang="en-US" sz="2400" dirty="0">
              <a:solidFill>
                <a:schemeClr val="accent4"/>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2132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sz="4000" b="1" spc="600" dirty="0">
                <a:ln w="28575">
                  <a:noFill/>
                  <a:prstDash val="solid"/>
                </a:ln>
                <a:solidFill>
                  <a:schemeClr val="bg1"/>
                </a:solidFill>
                <a:latin typeface="Tw Cen MT" panose="020B0602020104020603" pitchFamily="34" charset="77"/>
              </a:rPr>
              <a:t>LONG-TERM VS. SHORT-TERM</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7</a:t>
            </a:fld>
            <a:endParaRPr lang="en-US" dirty="0"/>
          </a:p>
        </p:txBody>
      </p:sp>
      <p:graphicFrame>
        <p:nvGraphicFramePr>
          <p:cNvPr id="4" name="Content Placeholder 5" descr="Bar chart">
            <a:extLst>
              <a:ext uri="{FF2B5EF4-FFF2-40B4-BE49-F238E27FC236}">
                <a16:creationId xmlns:a16="http://schemas.microsoft.com/office/drawing/2014/main" id="{9F02851F-DB0A-09AB-B52A-BE347DDCBD1D}"/>
              </a:ext>
            </a:extLst>
          </p:cNvPr>
          <p:cNvGraphicFramePr>
            <a:graphicFrameLocks noGrp="1"/>
          </p:cNvGraphicFramePr>
          <p:nvPr>
            <p:ph idx="1"/>
            <p:extLst>
              <p:ext uri="{D42A27DB-BD31-4B8C-83A1-F6EECF244321}">
                <p14:modId xmlns:p14="http://schemas.microsoft.com/office/powerpoint/2010/main" val="1861876390"/>
              </p:ext>
            </p:extLst>
          </p:nvPr>
        </p:nvGraphicFramePr>
        <p:xfrm>
          <a:off x="1014413" y="2212975"/>
          <a:ext cx="10333037" cy="3548063"/>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37265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GLOBAL CURRENCY MARKETS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8</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a:t>
                      </a:r>
                      <a:r>
                        <a:rPr lang="en-US" sz="2400" b="1" i="0" dirty="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20872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Used to complete transactions anywhere crypto is accepted</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These tokens have a specific use within a blockchain</a:t>
            </a: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Tokens backed by securities</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Authenticates ownership of specific assets</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Gaming</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Used as in-game currency and traded with real world value</a:t>
            </a:r>
          </a:p>
          <a:p>
            <a:endParaRPr lang="en-US" dirty="0"/>
          </a:p>
        </p:txBody>
      </p:sp>
    </p:spTree>
    <p:extLst>
      <p:ext uri="{BB962C8B-B14F-4D97-AF65-F5344CB8AC3E}">
        <p14:creationId xmlns:p14="http://schemas.microsoft.com/office/powerpoint/2010/main" val="143013819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475</TotalTime>
  <Words>914</Words>
  <Application>Microsoft Office PowerPoint</Application>
  <PresentationFormat>Widescreen</PresentationFormat>
  <Paragraphs>162</Paragraphs>
  <Slides>15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Biome</vt:lpstr>
      <vt:lpstr>Biome Light</vt:lpstr>
      <vt:lpstr>Calibri</vt:lpstr>
      <vt:lpstr>Courier New</vt:lpstr>
      <vt:lpstr>Segoe UI</vt:lpstr>
      <vt:lpstr>Segoe UI Light</vt:lpstr>
      <vt:lpstr>Söhne</vt:lpstr>
      <vt:lpstr>Tw Cen MT</vt:lpstr>
      <vt:lpstr>Office Theme</vt:lpstr>
      <vt:lpstr>SATELLITE LIFE EXPECTANCY</vt:lpstr>
      <vt:lpstr>STAKEHOLDER INTEREST</vt:lpstr>
      <vt:lpstr>AGENDA</vt:lpstr>
      <vt:lpstr>COLUMNS OF INTEREST</vt:lpstr>
      <vt:lpstr>Data wrangling</vt:lpstr>
      <vt:lpstr>HYPOTHESIS </vt:lpstr>
      <vt:lpstr>LONG-TERM VS. SHORT-TERM</vt:lpstr>
      <vt:lpstr>GLOBAL CURRENCY MARKETS</vt:lpstr>
      <vt:lpstr>TYPES OF TOKENS</vt:lpstr>
      <vt:lpstr>PORTFOLIO BUILDUP</vt:lpstr>
      <vt:lpstr>HOW TO GET THERE</vt:lpstr>
      <vt:lpstr>MEET OUR TEAM</vt:lpstr>
      <vt:lpstr>MEET OUR EXTENDED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LIFE EXPECTANCY</dc:title>
  <dc:creator>Joshlyn Jamerson</dc:creator>
  <cp:lastModifiedBy>Joshlyn Jamerson</cp:lastModifiedBy>
  <cp:revision>26</cp:revision>
  <dcterms:created xsi:type="dcterms:W3CDTF">2023-08-04T14:48:00Z</dcterms:created>
  <dcterms:modified xsi:type="dcterms:W3CDTF">2023-08-07T15:39:11Z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