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530" r:id="rId5"/>
    <p:sldId id="531" r:id="rId6"/>
    <p:sldId id="534" r:id="rId7"/>
    <p:sldId id="538" r:id="rId8"/>
    <p:sldId id="547" r:id="rId9"/>
    <p:sldId id="537" r:id="rId10"/>
    <p:sldId id="535" r:id="rId11"/>
    <p:sldId id="533" r:id="rId12"/>
    <p:sldId id="551" r:id="rId13"/>
    <p:sldId id="549" r:id="rId14"/>
    <p:sldId id="548" r:id="rId15"/>
    <p:sldId id="5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BD7"/>
    <a:srgbClr val="DBC3D8"/>
    <a:srgbClr val="8822EE"/>
    <a:srgbClr val="F01688"/>
    <a:srgbClr val="2F21F3"/>
    <a:srgbClr val="FEB52B"/>
    <a:srgbClr val="F01689"/>
    <a:srgbClr val="6F22E3"/>
    <a:srgbClr val="E218A3"/>
    <a:srgbClr val="BA2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0347" autoAdjust="0"/>
  </p:normalViewPr>
  <p:slideViewPr>
    <p:cSldViewPr snapToGrid="0">
      <p:cViewPr varScale="1">
        <p:scale>
          <a:sx n="110" d="100"/>
          <a:sy n="110"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my name is Joshlyn Jamerson and today I’m going to tell you all about satellite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1</a:t>
            </a:fld>
            <a:endParaRPr lang="en-US" dirty="0"/>
          </a:p>
        </p:txBody>
      </p:sp>
    </p:spTree>
    <p:extLst>
      <p:ext uri="{BB962C8B-B14F-4D97-AF65-F5344CB8AC3E}">
        <p14:creationId xmlns:p14="http://schemas.microsoft.com/office/powerpoint/2010/main" val="1456062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The regression analysis conducted on the dataset provides valuable insights into the relationship and their expected lifetimes.</a:t>
            </a:r>
          </a:p>
          <a:p>
            <a:r>
              <a:rPr lang="en-US" b="0" i="0" dirty="0">
                <a:solidFill>
                  <a:srgbClr val="BDB7AF"/>
                </a:solidFill>
                <a:effectLst/>
                <a:latin typeface="Söhne"/>
              </a:rPr>
              <a:t>between satellite characteristics </a:t>
            </a:r>
          </a:p>
          <a:p>
            <a:r>
              <a:rPr lang="en-US" b="0" i="0" dirty="0">
                <a:solidFill>
                  <a:srgbClr val="BDB7AF"/>
                </a:solidFill>
                <a:effectLst/>
                <a:latin typeface="Söhne"/>
              </a:rPr>
              <a:t>The model, based on the Ordinary Least Squares (OLS) method, demonstrates a reasonable fit to the data with an R-squared value of 0.604, indicating that approximately 60.4% of the variance in the expected lifetime of satellites is explained by the chosen predictor variables.</a:t>
            </a:r>
          </a:p>
          <a:p>
            <a:endParaRPr lang="en-US" b="0" i="0" dirty="0">
              <a:solidFill>
                <a:srgbClr val="BDB7AF"/>
              </a:solidFill>
              <a:effectLst/>
              <a:latin typeface="Söhne"/>
            </a:endParaRPr>
          </a:p>
          <a:p>
            <a:r>
              <a:rPr lang="en-US" b="0" i="0" dirty="0">
                <a:solidFill>
                  <a:srgbClr val="BDB7AF"/>
                </a:solidFill>
                <a:effectLst/>
                <a:latin typeface="Söhne"/>
              </a:rPr>
              <a:t>The F-statistic of 361.3 and associated low probability value (p-value) affirm the overall significance of the regression, implying that the model as a whole is meaningful. </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10</a:t>
            </a:fld>
            <a:endParaRPr lang="en-US" dirty="0"/>
          </a:p>
        </p:txBody>
      </p:sp>
    </p:spTree>
    <p:extLst>
      <p:ext uri="{BB962C8B-B14F-4D97-AF65-F5344CB8AC3E}">
        <p14:creationId xmlns:p14="http://schemas.microsoft.com/office/powerpoint/2010/main" val="238042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This graph is showing the comparison between the actual expected lifetimes of satellites and the predicted expected lifetimes generated by the inferential linear </a:t>
            </a:r>
            <a:r>
              <a:rPr lang="en-US" b="0" i="0" dirty="0" err="1">
                <a:solidFill>
                  <a:srgbClr val="BDB7AF"/>
                </a:solidFill>
                <a:effectLst/>
                <a:latin typeface="Söhne"/>
              </a:rPr>
              <a:t>regr</a:t>
            </a:r>
            <a:endParaRPr lang="en-US" b="0" i="0" dirty="0">
              <a:solidFill>
                <a:srgbClr val="BDB7AF"/>
              </a:solidFill>
              <a:effectLst/>
              <a:latin typeface="Söhne"/>
            </a:endParaRPr>
          </a:p>
          <a:p>
            <a:r>
              <a:rPr lang="en-US" b="0" i="0" dirty="0">
                <a:solidFill>
                  <a:srgbClr val="BDB7AF"/>
                </a:solidFill>
                <a:effectLst/>
                <a:latin typeface="Söhne"/>
              </a:rPr>
              <a:t>Each point on the graph represents an individual satellite observation. </a:t>
            </a:r>
          </a:p>
          <a:p>
            <a:r>
              <a:rPr lang="en-US" b="0" i="0" dirty="0">
                <a:solidFill>
                  <a:srgbClr val="BDB7AF"/>
                </a:solidFill>
                <a:effectLst/>
                <a:latin typeface="Söhne"/>
              </a:rPr>
              <a:t>The x-axis represents the actual expected lifetime of the satellites (in years), while the y-axis represents the predicted expected lifetime (also in years) generated by the regression model. </a:t>
            </a:r>
          </a:p>
          <a:p>
            <a:r>
              <a:rPr lang="en-US" b="0" i="0" dirty="0">
                <a:solidFill>
                  <a:srgbClr val="BDB7AF"/>
                </a:solidFill>
                <a:effectLst/>
                <a:latin typeface="Söhne"/>
              </a:rPr>
              <a:t>The purple dots scattered across the graph represent the predicted values, showing how well the model's predictions align with the actual data.</a:t>
            </a:r>
          </a:p>
          <a:p>
            <a:r>
              <a:rPr lang="en-US" b="0" i="0" dirty="0">
                <a:solidFill>
                  <a:srgbClr val="BDB7AF"/>
                </a:solidFill>
                <a:effectLst/>
                <a:latin typeface="Söhne"/>
              </a:rPr>
              <a:t>The dashed blue line represents the ideal scenario where the predicted values perfectly match the actual values. </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11</a:t>
            </a:fld>
            <a:endParaRPr lang="en-US" dirty="0"/>
          </a:p>
        </p:txBody>
      </p:sp>
    </p:spTree>
    <p:extLst>
      <p:ext uri="{BB962C8B-B14F-4D97-AF65-F5344CB8AC3E}">
        <p14:creationId xmlns:p14="http://schemas.microsoft.com/office/powerpoint/2010/main" val="1410361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3631132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overview of the topics I’m going to cover. </a:t>
            </a:r>
          </a:p>
          <a:p>
            <a:r>
              <a:rPr lang="en-US" dirty="0"/>
              <a:t>I’ll start with giving information about the database, discuss my hypothesis, go over my regression model, and the results of my research. </a:t>
            </a:r>
          </a:p>
        </p:txBody>
      </p:sp>
      <p:sp>
        <p:nvSpPr>
          <p:cNvPr id="4" name="Slide Number Placeholder 3"/>
          <p:cNvSpPr>
            <a:spLocks noGrp="1"/>
          </p:cNvSpPr>
          <p:nvPr>
            <p:ph type="sldNum" sz="quarter" idx="5"/>
          </p:nvPr>
        </p:nvSpPr>
        <p:spPr/>
        <p:txBody>
          <a:bodyPr/>
          <a:lstStyle/>
          <a:p>
            <a:fld id="{23C058E0-0852-DB43-83D6-BD76659FF1D8}" type="slidenum">
              <a:rPr lang="en-US" smtClean="0"/>
              <a:t>2</a:t>
            </a:fld>
            <a:endParaRPr lang="en-US" dirty="0"/>
          </a:p>
        </p:txBody>
      </p:sp>
    </p:spTree>
    <p:extLst>
      <p:ext uri="{BB962C8B-B14F-4D97-AF65-F5344CB8AC3E}">
        <p14:creationId xmlns:p14="http://schemas.microsoft.com/office/powerpoint/2010/main" val="110960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B7AF"/>
                </a:solidFill>
                <a:effectLst/>
                <a:latin typeface="Söhne"/>
              </a:rPr>
              <a:t>So why does knowing about satellite life expectancy benefit military stakeholders?</a:t>
            </a:r>
          </a:p>
          <a:p>
            <a:endParaRPr lang="en-US" b="0" i="0" dirty="0">
              <a:solidFill>
                <a:srgbClr val="BDB7AF"/>
              </a:solidFill>
              <a:effectLst/>
              <a:latin typeface="Söhne"/>
            </a:endParaRPr>
          </a:p>
          <a:p>
            <a:r>
              <a:rPr lang="en-US" b="0" i="0" dirty="0">
                <a:solidFill>
                  <a:srgbClr val="BDB7AF"/>
                </a:solidFill>
                <a:effectLst/>
                <a:latin typeface="Söhne"/>
              </a:rPr>
              <a:t>Knowing about what affects the life of a satellite allows for better mission planning, including scheduling replacements or adjustments to ensure continuous and reliable satellite coverage.</a:t>
            </a:r>
          </a:p>
          <a:p>
            <a:r>
              <a:rPr lang="en-US" b="0" i="0" dirty="0">
                <a:solidFill>
                  <a:srgbClr val="BDB7AF"/>
                </a:solidFill>
                <a:effectLst/>
                <a:latin typeface="Söhne"/>
              </a:rPr>
              <a:t>Understanding the factors that affect satellite lifetimes, such as orbit type, can help the military allocate resources effectively by choosing the most suitable orbits for different types of missions. </a:t>
            </a:r>
          </a:p>
          <a:p>
            <a:r>
              <a:rPr lang="en-US" b="0" i="0" dirty="0">
                <a:solidFill>
                  <a:srgbClr val="BDB7AF"/>
                </a:solidFill>
                <a:effectLst/>
                <a:latin typeface="Söhne"/>
              </a:rPr>
              <a:t>Satellites play a crucial role in maintaining situational awareness, command and control, and communication during various operations. Knowing which orbits provide longer lifetimes can contribute to more reliable and sustained operations.</a:t>
            </a:r>
          </a:p>
          <a:p>
            <a:r>
              <a:rPr lang="en-US" b="0" i="0" dirty="0">
                <a:solidFill>
                  <a:srgbClr val="BDB7AF"/>
                </a:solidFill>
                <a:effectLst/>
                <a:latin typeface="Söhne"/>
              </a:rPr>
              <a:t>Satellite development, launch, and maintenance are extremely costly. By understanding factors that influence satellite longevity, the military can make informed decisions about investment in satellite technology, design, and orbits to optimize the cost-effectiveness of their satellite programs.</a:t>
            </a:r>
          </a:p>
          <a:p>
            <a:r>
              <a:rPr lang="en-US" b="0" i="0" dirty="0">
                <a:solidFill>
                  <a:srgbClr val="BDB7AF"/>
                </a:solidFill>
                <a:effectLst/>
                <a:latin typeface="Söhne"/>
              </a:rPr>
              <a:t>Space situational awareness, which involves monitoring and tracking objects in space, helps to prevent collisions and protect satellites from potential threats. Knowledge of satellite lifetimes can aid in predicting end-of-life scenarios and potential debris creation.</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3</a:t>
            </a:fld>
            <a:endParaRPr lang="en-US" dirty="0"/>
          </a:p>
        </p:txBody>
      </p:sp>
    </p:spTree>
    <p:extLst>
      <p:ext uri="{BB962C8B-B14F-4D97-AF65-F5344CB8AC3E}">
        <p14:creationId xmlns:p14="http://schemas.microsoft.com/office/powerpoint/2010/main" val="4155778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I was interested in include:</a:t>
            </a:r>
          </a:p>
          <a:p>
            <a:r>
              <a:rPr lang="en-US" dirty="0"/>
              <a:t>Expected Lifetime, Launch Mass, Inclination, Perigee, Apogee, and Class of Orbit</a:t>
            </a:r>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211637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I had to clean up the data to make it usable. </a:t>
            </a:r>
          </a:p>
          <a:p>
            <a:r>
              <a:rPr lang="en-US" dirty="0"/>
              <a:t>The majority of the issues were in the expected lifetime column. Some of the data was in ranges while others were just a specific number. To tackle this issue, I replaced the range with the mean. </a:t>
            </a:r>
          </a:p>
          <a:p>
            <a:r>
              <a:rPr lang="en-US" dirty="0"/>
              <a:t>I also had to create dummy variables for class of orbit as it was one categorical column. Creating the dummy variables allowed me to make comparisons between how the different orbits behaved. </a:t>
            </a:r>
          </a:p>
          <a:p>
            <a:r>
              <a:rPr lang="en-US" dirty="0"/>
              <a:t>There were null values in both the expected lifetime column and in the launch mass column, so I deleted the null rows to avoid any complications with the data. </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1671355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My null hypothesis is that </a:t>
            </a:r>
            <a:r>
              <a:rPr lang="en-US" sz="12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similar life expectancy compared to those in other orbits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Alternative hypothesis is that </a:t>
            </a:r>
            <a:r>
              <a:rPr lang="en-US" sz="12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213021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use an ANOVA test for my hypothesis as it allowed me to </a:t>
            </a:r>
            <a:r>
              <a:rPr lang="en-US" b="0" i="0" dirty="0">
                <a:solidFill>
                  <a:srgbClr val="BDB7AF"/>
                </a:solidFill>
                <a:effectLst/>
                <a:latin typeface="Söhne"/>
              </a:rPr>
              <a:t>determine whether the means of the life expectancy for each orbit were significantly different from each other. </a:t>
            </a:r>
          </a:p>
          <a:p>
            <a:r>
              <a:rPr lang="en-US" b="0" i="0" dirty="0">
                <a:solidFill>
                  <a:srgbClr val="BDB7AF"/>
                </a:solidFill>
                <a:effectLst/>
                <a:latin typeface="Söhne"/>
              </a:rPr>
              <a:t>This test compares the variability within each orbit to the variability between the orbits and calculates a test statistic and p-value to assess the significance of the differences.</a:t>
            </a:r>
          </a:p>
          <a:p>
            <a:r>
              <a:rPr lang="en-US" b="0" i="0" dirty="0">
                <a:solidFill>
                  <a:srgbClr val="BDB7AF"/>
                </a:solidFill>
                <a:effectLst/>
                <a:latin typeface="Söhne"/>
              </a:rPr>
              <a:t>In this test, I set my significance level to 0.05 which means that if the p-value is greater than 0.05 then we do not have enough evidence to reject the null hypothesis.</a:t>
            </a:r>
          </a:p>
          <a:p>
            <a:r>
              <a:rPr lang="en-US" b="0" i="0" dirty="0">
                <a:solidFill>
                  <a:srgbClr val="BDB7AF"/>
                </a:solidFill>
                <a:effectLst/>
                <a:latin typeface="Söhne"/>
              </a:rPr>
              <a:t>In this case, our P value is significantly smaller than 0.05 which means that we can reject the null hypothesis, proving that satellites in GEO have a longer life expectancy than those in other orbits. </a:t>
            </a:r>
          </a:p>
          <a:p>
            <a:r>
              <a:rPr lang="en-US" b="0" i="0" dirty="0">
                <a:solidFill>
                  <a:srgbClr val="BDB7AF"/>
                </a:solidFill>
                <a:effectLst/>
                <a:latin typeface="Söhne"/>
              </a:rPr>
              <a:t>I also used a Tukey HSD after completing the ANOVA test which shows the specific comparison between each group. </a:t>
            </a:r>
            <a:r>
              <a:rPr lang="en-US" b="0" i="0" dirty="0">
                <a:solidFill>
                  <a:srgbClr val="D2CEC8"/>
                </a:solidFill>
                <a:effectLst/>
                <a:latin typeface="-apple-system"/>
              </a:rPr>
              <a:t>It shows the mean difference in years. </a:t>
            </a:r>
            <a:r>
              <a:rPr lang="en-US" b="0" i="0">
                <a:solidFill>
                  <a:srgbClr val="D2CEC8"/>
                </a:solidFill>
                <a:effectLst/>
                <a:latin typeface="-apple-system"/>
              </a:rPr>
              <a:t>It also shows that in each scenario we can reject the null hypothesis.</a:t>
            </a:r>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7</a:t>
            </a:fld>
            <a:endParaRPr lang="en-US" dirty="0"/>
          </a:p>
        </p:txBody>
      </p:sp>
    </p:spTree>
    <p:extLst>
      <p:ext uri="{BB962C8B-B14F-4D97-AF65-F5344CB8AC3E}">
        <p14:creationId xmlns:p14="http://schemas.microsoft.com/office/powerpoint/2010/main" val="4138356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visual representation that shows the average life-time of a satellite based on years.</a:t>
            </a:r>
          </a:p>
          <a:p>
            <a:r>
              <a:rPr lang="en-US" dirty="0"/>
              <a:t>As you can see GEO has the highest life expectancy whereas elliptical has the lowest life expectancy. </a:t>
            </a:r>
          </a:p>
        </p:txBody>
      </p:sp>
      <p:sp>
        <p:nvSpPr>
          <p:cNvPr id="4" name="Slide Number Placeholder 3"/>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3958185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addition to the hypotheses, I wanted to see if these features had an effect on a satellite’s expected lifetime. </a:t>
            </a:r>
            <a:endParaRPr lang="en-US" sz="1200"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t>I chose to use perigee and apogee instead of the orbits as these are numerical values instead of categorical. This provided my model with higher accuracy. </a:t>
            </a:r>
          </a:p>
        </p:txBody>
      </p:sp>
      <p:sp>
        <p:nvSpPr>
          <p:cNvPr id="4" name="Slide Number Placeholder 3"/>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2695372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mailto:Joshlyn.Jamerson@spaceforce.mil"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s://www.kaggle.com/datasets/ucsusa/active-satellit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solidFill>
                  <a:schemeClr val="accent4">
                    <a:lumMod val="90000"/>
                  </a:schemeClr>
                </a:solidFill>
                <a:latin typeface="Biome" panose="020B0503030204020804" pitchFamily="34" charset="0"/>
                <a:cs typeface="Biome" panose="020B0503030204020804" pitchFamily="34" charset="0"/>
              </a:rPr>
              <a:t>SATELLITE LIFE EXPECTANCY</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solidFill>
                  <a:schemeClr val="accent2">
                    <a:lumMod val="40000"/>
                    <a:lumOff val="60000"/>
                  </a:schemeClr>
                </a:solidFill>
                <a:latin typeface="Biome Light" panose="020B0303030204020804" pitchFamily="34" charset="0"/>
                <a:cs typeface="Biome Light" panose="020B0303030204020804" pitchFamily="34" charset="0"/>
              </a:rPr>
              <a:t>Joshlyn Jamerson</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0E5FF63-3503-29BB-3FA2-CC57EE9EFDBF}"/>
              </a:ext>
            </a:extLst>
          </p:cNvPr>
          <p:cNvPicPr>
            <a:picLocks noChangeAspect="1"/>
          </p:cNvPicPr>
          <p:nvPr/>
        </p:nvPicPr>
        <p:blipFill>
          <a:blip r:embed="rId3"/>
          <a:stretch>
            <a:fillRect/>
          </a:stretch>
        </p:blipFill>
        <p:spPr>
          <a:xfrm>
            <a:off x="1798935" y="205333"/>
            <a:ext cx="8594129" cy="6447333"/>
          </a:xfrm>
          <a:prstGeom prst="rect">
            <a:avLst/>
          </a:prstGeom>
        </p:spPr>
      </p:pic>
    </p:spTree>
    <p:extLst>
      <p:ext uri="{BB962C8B-B14F-4D97-AF65-F5344CB8AC3E}">
        <p14:creationId xmlns:p14="http://schemas.microsoft.com/office/powerpoint/2010/main" val="70919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br>
              <a:rPr lang="en-US" dirty="0"/>
            </a:br>
            <a:endParaRPr lang="en-US" dirty="0"/>
          </a:p>
        </p:txBody>
      </p:sp>
      <p:pic>
        <p:nvPicPr>
          <p:cNvPr id="5" name="Picture 4">
            <a:extLst>
              <a:ext uri="{FF2B5EF4-FFF2-40B4-BE49-F238E27FC236}">
                <a16:creationId xmlns:a16="http://schemas.microsoft.com/office/drawing/2014/main" id="{0F95D50F-614E-E0A2-1134-9CEE60328ED0}"/>
              </a:ext>
            </a:extLst>
          </p:cNvPr>
          <p:cNvPicPr>
            <a:picLocks noChangeAspect="1"/>
          </p:cNvPicPr>
          <p:nvPr/>
        </p:nvPicPr>
        <p:blipFill>
          <a:blip r:embed="rId3"/>
          <a:stretch>
            <a:fillRect/>
          </a:stretch>
        </p:blipFill>
        <p:spPr>
          <a:xfrm>
            <a:off x="1175067" y="72895"/>
            <a:ext cx="9649687" cy="6712209"/>
          </a:xfrm>
          <a:prstGeom prst="rect">
            <a:avLst/>
          </a:prstGeom>
        </p:spPr>
      </p:pic>
    </p:spTree>
    <p:extLst>
      <p:ext uri="{BB962C8B-B14F-4D97-AF65-F5344CB8AC3E}">
        <p14:creationId xmlns:p14="http://schemas.microsoft.com/office/powerpoint/2010/main" val="325775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129349" y="1856232"/>
            <a:ext cx="6181779" cy="1069848"/>
          </a:xfrm>
        </p:spPr>
        <p:txBody>
          <a:bodyPr/>
          <a:lstStyle/>
          <a:p>
            <a:r>
              <a:rPr lang="en-US" dirty="0">
                <a:ln w="28575">
                  <a:noFill/>
                  <a:prstDash val="solid"/>
                </a:ln>
                <a:solidFill>
                  <a:schemeClr val="accent4"/>
                </a:solidFill>
                <a:latin typeface="Biome" panose="020B0503030204020804" pitchFamily="34" charset="0"/>
                <a:cs typeface="Biome" panose="020B0503030204020804" pitchFamily="34" charset="0"/>
              </a:rPr>
              <a:t>CONTACT INFO</a:t>
            </a:r>
            <a:endParaRPr lang="en-US" dirty="0">
              <a:solidFill>
                <a:schemeClr val="accent4"/>
              </a:solidFill>
              <a:latin typeface="Biome" panose="020B0503030204020804" pitchFamily="34" charset="0"/>
              <a:cs typeface="Biome" panose="020B0503030204020804" pitchFamily="34" charset="0"/>
            </a:endParaRPr>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4798422" y="3429000"/>
            <a:ext cx="6843631" cy="3105041"/>
          </a:xfrm>
        </p:spPr>
        <p:txBody>
          <a:bodyPr/>
          <a:lstStyle/>
          <a:p>
            <a:r>
              <a:rPr lang="en-US" dirty="0">
                <a:solidFill>
                  <a:schemeClr val="accent2">
                    <a:lumMod val="60000"/>
                    <a:lumOff val="40000"/>
                  </a:schemeClr>
                </a:solidFill>
                <a:latin typeface="Biome Light" panose="020B0303030204020804" pitchFamily="34" charset="0"/>
                <a:cs typeface="Biome Light" panose="020B0303030204020804" pitchFamily="34" charset="0"/>
              </a:rPr>
              <a:t>Joshlyn Jamerson</a:t>
            </a:r>
          </a:p>
          <a:p>
            <a:r>
              <a:rPr lang="en-US" dirty="0">
                <a:solidFill>
                  <a:schemeClr val="accent2">
                    <a:lumMod val="60000"/>
                    <a:lumOff val="40000"/>
                  </a:schemeClr>
                </a:solidFill>
                <a:latin typeface="Biome Light" panose="020B0303030204020804" pitchFamily="34" charset="0"/>
                <a:cs typeface="Biome Light" panose="020B0303030204020804" pitchFamily="34" charset="0"/>
                <a:hlinkClick r:id="rId3">
                  <a:extLst>
                    <a:ext uri="{A12FA001-AC4F-418D-AE19-62706E023703}">
                      <ahyp:hlinkClr xmlns:ahyp="http://schemas.microsoft.com/office/drawing/2018/hyperlinkcolor" val="tx"/>
                    </a:ext>
                  </a:extLst>
                </a:hlinkClick>
              </a:rPr>
              <a:t>Joshlyn.Jamerson@spaceforce.mil</a:t>
            </a:r>
            <a:endParaRPr lang="en-US"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solidFill>
                  <a:schemeClr val="accent2">
                    <a:lumMod val="60000"/>
                    <a:lumOff val="40000"/>
                  </a:schemeClr>
                </a:solidFill>
                <a:latin typeface="Biome Light" panose="020B0303030204020804" pitchFamily="34" charset="0"/>
                <a:cs typeface="Biome Light" panose="020B0303030204020804" pitchFamily="34" charset="0"/>
              </a:rPr>
              <a:t>Original dataset: </a:t>
            </a:r>
            <a:r>
              <a:rPr lang="en-US" dirty="0">
                <a:solidFill>
                  <a:schemeClr val="accent2">
                    <a:lumMod val="60000"/>
                    <a:lumOff val="40000"/>
                  </a:schemeClr>
                </a:solidFill>
                <a:latin typeface="Biome Light" panose="020B0303030204020804" pitchFamily="34" charset="0"/>
                <a:cs typeface="Biome Light" panose="020B0303030204020804" pitchFamily="34" charset="0"/>
                <a:hlinkClick r:id="rId4">
                  <a:extLst>
                    <a:ext uri="{A12FA001-AC4F-418D-AE19-62706E023703}">
                      <ahyp:hlinkClr xmlns:ahyp="http://schemas.microsoft.com/office/drawing/2018/hyperlinkcolor" val="tx"/>
                    </a:ext>
                  </a:extLst>
                </a:hlinkClick>
              </a:rPr>
              <a:t>https://www.kaggle.com/datasets/ucsusa/active-satellites</a:t>
            </a:r>
            <a:endParaRPr lang="en-US" dirty="0">
              <a:solidFill>
                <a:schemeClr val="accent2">
                  <a:lumMod val="60000"/>
                  <a:lumOff val="40000"/>
                </a:schemeClr>
              </a:solidFill>
              <a:latin typeface="Biome Light" panose="020B0303030204020804" pitchFamily="34" charset="0"/>
              <a:cs typeface="Biome Light" panose="020B0303030204020804" pitchFamily="34" charset="0"/>
            </a:endParaRPr>
          </a:p>
          <a:p>
            <a:r>
              <a:rPr lang="en-US" dirty="0">
                <a:solidFill>
                  <a:schemeClr val="accent2">
                    <a:lumMod val="60000"/>
                    <a:lumOff val="40000"/>
                  </a:schemeClr>
                </a:solidFill>
                <a:latin typeface="Biome Light" panose="020B0303030204020804" pitchFamily="34" charset="0"/>
                <a:cs typeface="Biome Light" panose="020B0303030204020804" pitchFamily="34" charset="0"/>
              </a:rPr>
              <a:t>GitHub Repository: https://github.com/joshlynj/active_satellites</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accent4">
                    <a:lumMod val="90000"/>
                  </a:schemeClr>
                </a:solidFill>
                <a:latin typeface="Biome" panose="020B0503030204020804" pitchFamily="34" charset="0"/>
                <a:cs typeface="Biome" panose="020B0503030204020804" pitchFamily="34" charset="0"/>
              </a:rPr>
              <a:t>AGENDA</a:t>
            </a:r>
            <a:endParaRPr lang="en-US" dirty="0">
              <a:solidFill>
                <a:schemeClr val="accent4">
                  <a:lumMod val="90000"/>
                </a:schemeClr>
              </a:solidFill>
              <a:latin typeface="Biome" panose="020B0503030204020804" pitchFamily="34" charset="0"/>
              <a:cs typeface="Biome" panose="020B0503030204020804" pitchFamily="34"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Stakeholder Interest</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Database Information</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Hypotheses </a:t>
            </a:r>
          </a:p>
          <a:p>
            <a:pPr marL="342900" indent="-342900" algn="l">
              <a:lnSpc>
                <a:spcPct val="150000"/>
              </a:lnSpc>
              <a:buClr>
                <a:schemeClr val="accent6"/>
              </a:buClr>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Regression</a:t>
            </a:r>
          </a:p>
          <a:p>
            <a:pPr marL="0" indent="0" algn="l">
              <a:lnSpc>
                <a:spcPct val="150000"/>
              </a:lnSpc>
              <a:buClr>
                <a:schemeClr val="accent6"/>
              </a:buClr>
              <a:buNone/>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962297" y="2035936"/>
            <a:ext cx="10267406" cy="1069848"/>
          </a:xfrm>
        </p:spPr>
        <p:txBody>
          <a:bodyPr/>
          <a:lstStyle/>
          <a:p>
            <a:r>
              <a:rPr lang="en-US" dirty="0">
                <a:solidFill>
                  <a:schemeClr val="accent4"/>
                </a:solidFill>
                <a:latin typeface="Biome" panose="020B0503030204020804" pitchFamily="34" charset="0"/>
                <a:cs typeface="Biome" panose="020B0503030204020804" pitchFamily="34" charset="0"/>
              </a:rPr>
              <a:t>STAKEHOLDER INTEREST</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302634" y="3603650"/>
            <a:ext cx="7837714" cy="2840736"/>
          </a:xfrm>
        </p:spPr>
        <p:txBody>
          <a:bodyPr/>
          <a:lstStyle/>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Resource Allocation</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Mission Planning</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Operational Continuity</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Cost Management</a:t>
            </a:r>
          </a:p>
          <a:p>
            <a:pPr marL="342900" indent="-342900" algn="l">
              <a:buFont typeface="Courier New" panose="02070309020205020404" pitchFamily="49" charset="0"/>
              <a:buChar char="o"/>
            </a:pPr>
            <a:r>
              <a:rPr lang="en-US" dirty="0">
                <a:solidFill>
                  <a:schemeClr val="accent2">
                    <a:lumMod val="20000"/>
                    <a:lumOff val="80000"/>
                  </a:schemeClr>
                </a:solidFill>
                <a:latin typeface="Biome Light" panose="020B0303030204020804" pitchFamily="34" charset="0"/>
                <a:cs typeface="Biome Light" panose="020B0303030204020804" pitchFamily="34" charset="0"/>
              </a:rPr>
              <a:t>Situational Awareness in the Space Domain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4847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solidFill>
                  <a:schemeClr val="accent2"/>
                </a:solidFill>
                <a:latin typeface="Biome" panose="020B0503030204020804" pitchFamily="34" charset="0"/>
                <a:cs typeface="Biome" panose="020B0503030204020804" pitchFamily="34" charset="0"/>
              </a:rPr>
              <a:t>COLUMNS OF INTEREST</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545335" y="2139695"/>
            <a:ext cx="5747741" cy="2825497"/>
          </a:xfrm>
        </p:spPr>
        <p:txBody>
          <a:bodyPr/>
          <a:lstStyle/>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Inclination (Degrees)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Apogee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Perigee (Kilometers)</a:t>
            </a:r>
          </a:p>
          <a:p>
            <a:r>
              <a:rPr lang="en-US" sz="2400" dirty="0">
                <a:solidFill>
                  <a:schemeClr val="accent1">
                    <a:lumMod val="40000"/>
                    <a:lumOff val="60000"/>
                  </a:schemeClr>
                </a:solidFill>
                <a:latin typeface="Biome Light" panose="020B0303030204020804" pitchFamily="34" charset="0"/>
                <a:cs typeface="Biome Light" panose="020B0303030204020804" pitchFamily="34" charset="0"/>
              </a:rPr>
              <a:t>Class of Orbit</a:t>
            </a:r>
          </a:p>
        </p:txBody>
      </p:sp>
    </p:spTree>
    <p:extLst>
      <p:ext uri="{BB962C8B-B14F-4D97-AF65-F5344CB8AC3E}">
        <p14:creationId xmlns:p14="http://schemas.microsoft.com/office/powerpoint/2010/main" val="76521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solidFill>
                  <a:srgbClr val="D6ABD7"/>
                </a:solidFill>
                <a:latin typeface="Biome" panose="020B0503030204020804" pitchFamily="34" charset="0"/>
                <a:cs typeface="Biome" panose="020B0503030204020804" pitchFamily="34" charset="0"/>
              </a:rPr>
              <a:t>Data wrangling</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Inconsistencies with Expected Lifetime (Years)</a:t>
            </a:r>
          </a:p>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Created Dummy Variables for Class of Orbit</a:t>
            </a:r>
          </a:p>
          <a:p>
            <a:pPr marL="285750"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Deleted Null values </a:t>
            </a:r>
          </a:p>
          <a:p>
            <a:pPr marL="742950" lvl="1" indent="-285750" algn="l">
              <a:buClr>
                <a:schemeClr val="accent4"/>
              </a:buClr>
              <a:buFont typeface="Courier New" panose="02070309020205020404" pitchFamily="49" charset="0"/>
              <a:buChar char="o"/>
            </a:pPr>
            <a:r>
              <a:rPr lang="en-US" sz="2800" dirty="0">
                <a:solidFill>
                  <a:schemeClr val="accent1">
                    <a:lumMod val="40000"/>
                    <a:lumOff val="60000"/>
                  </a:schemeClr>
                </a:solidFill>
                <a:latin typeface="Biome Light" panose="020B0303030204020804" pitchFamily="34" charset="0"/>
                <a:cs typeface="Biome Light" panose="020B0303030204020804" pitchFamily="34" charset="0"/>
              </a:rPr>
              <a:t>Expected Lifetime (Years)</a:t>
            </a:r>
          </a:p>
          <a:p>
            <a:pPr marL="742950" lvl="1" indent="-285750" algn="l">
              <a:buClr>
                <a:schemeClr val="accent4"/>
              </a:buClr>
              <a:buFont typeface="Courier New" panose="02070309020205020404" pitchFamily="49" charset="0"/>
              <a:buChar char="o"/>
            </a:pPr>
            <a:r>
              <a:rPr lang="en-US" sz="2400" dirty="0">
                <a:solidFill>
                  <a:schemeClr val="accent1">
                    <a:lumMod val="40000"/>
                    <a:lumOff val="60000"/>
                  </a:schemeClr>
                </a:solidFill>
                <a:latin typeface="Biome Light" panose="020B0303030204020804" pitchFamily="34" charset="0"/>
                <a:cs typeface="Biome Light" panose="020B0303030204020804" pitchFamily="34" charset="0"/>
              </a:rPr>
              <a:t>Launch Mass (Kilograms)</a:t>
            </a:r>
          </a:p>
        </p:txBody>
      </p:sp>
    </p:spTree>
    <p:extLst>
      <p:ext uri="{BB962C8B-B14F-4D97-AF65-F5344CB8AC3E}">
        <p14:creationId xmlns:p14="http://schemas.microsoft.com/office/powerpoint/2010/main" val="242442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2214372" y="1255383"/>
            <a:ext cx="7763256" cy="809391"/>
          </a:xfrm>
        </p:spPr>
        <p:txBody>
          <a:bodyPr/>
          <a:lstStyle/>
          <a:p>
            <a:r>
              <a:rPr lang="en-US" dirty="0">
                <a:solidFill>
                  <a:schemeClr val="accent3"/>
                </a:solidFill>
                <a:latin typeface="Biome" panose="020B0503030204020804" pitchFamily="34" charset="0"/>
                <a:cs typeface="Biome" panose="020B0503030204020804" pitchFamily="34" charset="0"/>
              </a:rPr>
              <a:t>HYPOTHESES</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1371600" y="2354136"/>
            <a:ext cx="9947787" cy="3567341"/>
          </a:xfrm>
        </p:spPr>
        <p:txBody>
          <a:bodyPr/>
          <a:lstStyle/>
          <a:p>
            <a:pPr algn="l"/>
            <a:endParaRPr lang="en-US" sz="2400" dirty="0">
              <a:solidFill>
                <a:schemeClr val="accent4"/>
              </a:solidFill>
              <a:latin typeface="Biome" panose="020B0503030204020804" pitchFamily="34" charset="0"/>
              <a:cs typeface="Biome" panose="020B0503030204020804" pitchFamily="34" charset="0"/>
            </a:endParaRPr>
          </a:p>
          <a:p>
            <a:pPr algn="l"/>
            <a:r>
              <a:rPr lang="en-US" sz="3600" b="0" i="0" dirty="0">
                <a:solidFill>
                  <a:schemeClr val="accent4"/>
                </a:solidFill>
                <a:effectLst/>
                <a:latin typeface="Biome" panose="020B0503030204020804" pitchFamily="34" charset="0"/>
                <a:cs typeface="Biome" panose="020B0503030204020804" pitchFamily="34" charset="0"/>
              </a:rPr>
              <a:t>H</a:t>
            </a:r>
            <a:r>
              <a:rPr lang="en-US" sz="3600" b="0" i="0" baseline="-25000" dirty="0">
                <a:solidFill>
                  <a:schemeClr val="accent4"/>
                </a:solidFill>
                <a:effectLst/>
                <a:latin typeface="Biome" panose="020B0503030204020804" pitchFamily="34" charset="0"/>
                <a:cs typeface="Biome" panose="020B0503030204020804" pitchFamily="34" charset="0"/>
              </a:rPr>
              <a:t>0</a:t>
            </a:r>
            <a:r>
              <a:rPr lang="en-US" sz="2400" b="0" i="0" baseline="-25000" dirty="0">
                <a:solidFill>
                  <a:schemeClr val="accent4"/>
                </a:solidFill>
                <a:effectLst/>
                <a:latin typeface="Biome" panose="020B0503030204020804" pitchFamily="34" charset="0"/>
                <a:cs typeface="Biome" panose="020B0503030204020804" pitchFamily="34" charset="0"/>
              </a:rPr>
              <a:t> </a:t>
            </a:r>
            <a:r>
              <a:rPr lang="en-US" sz="2400" dirty="0">
                <a:solidFill>
                  <a:schemeClr val="accent4"/>
                </a:solidFill>
                <a:latin typeface="Biome" panose="020B0503030204020804" pitchFamily="34" charset="0"/>
                <a:cs typeface="Biome" panose="020B0503030204020804" pitchFamily="34" charset="0"/>
              </a:rPr>
              <a:t>: </a:t>
            </a:r>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similar life expectancy 	compared to those in other orbits</a:t>
            </a:r>
          </a:p>
          <a:p>
            <a:pPr algn="l"/>
            <a:endParaRPr lang="en-US" sz="2400" dirty="0">
              <a:solidFill>
                <a:schemeClr val="accent4"/>
              </a:solidFill>
              <a:latin typeface="Biome Light" panose="020B0303030204020804" pitchFamily="34" charset="0"/>
              <a:cs typeface="Biome Light" panose="020B0303030204020804" pitchFamily="34" charset="0"/>
            </a:endParaRPr>
          </a:p>
          <a:p>
            <a:pPr algn="l"/>
            <a:r>
              <a:rPr lang="en-US" sz="3600" b="0" i="0" dirty="0">
                <a:solidFill>
                  <a:schemeClr val="accent4"/>
                </a:solidFill>
                <a:effectLst/>
                <a:latin typeface="Biome" panose="020B0503030204020804" pitchFamily="34" charset="0"/>
                <a:cs typeface="Biome" panose="020B0503030204020804" pitchFamily="34" charset="0"/>
              </a:rPr>
              <a:t>H</a:t>
            </a:r>
            <a:r>
              <a:rPr lang="en-US" sz="3600" baseline="-25000" dirty="0">
                <a:solidFill>
                  <a:schemeClr val="accent4"/>
                </a:solidFill>
                <a:latin typeface="Biome" panose="020B0503030204020804" pitchFamily="34" charset="0"/>
                <a:cs typeface="Biome" panose="020B0503030204020804" pitchFamily="34" charset="0"/>
              </a:rPr>
              <a:t>1 </a:t>
            </a:r>
            <a:r>
              <a:rPr lang="en-US" sz="2400" dirty="0">
                <a:solidFill>
                  <a:schemeClr val="accent4"/>
                </a:solidFill>
                <a:latin typeface="Biome" panose="020B0503030204020804" pitchFamily="34" charset="0"/>
                <a:cs typeface="Biome" panose="020B0503030204020804" pitchFamily="34" charset="0"/>
              </a:rPr>
              <a:t>: </a:t>
            </a:r>
            <a:r>
              <a:rPr lang="en-US" sz="2400" dirty="0">
                <a:solidFill>
                  <a:schemeClr val="accent2">
                    <a:lumMod val="60000"/>
                    <a:lumOff val="40000"/>
                  </a:schemeClr>
                </a:solidFill>
                <a:latin typeface="Biome Light" panose="020B0303030204020804" pitchFamily="34" charset="0"/>
                <a:cs typeface="Biome Light" panose="020B0303030204020804" pitchFamily="34" charset="0"/>
              </a:rPr>
              <a:t>Satellites in GEO will have a longer life expectancy 	compared to those in other orbits</a:t>
            </a:r>
          </a:p>
          <a:p>
            <a:pPr algn="l"/>
            <a:endParaRPr lang="en-US" sz="2400" dirty="0">
              <a:solidFill>
                <a:schemeClr val="accent4"/>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2132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631692"/>
            <a:ext cx="10881360" cy="762197"/>
          </a:xfrm>
        </p:spPr>
        <p:txBody>
          <a:bodyPr/>
          <a:lstStyle/>
          <a:p>
            <a:r>
              <a:rPr lang="en-US" sz="4000" b="1" spc="600" dirty="0">
                <a:ln w="28575">
                  <a:noFill/>
                  <a:prstDash val="solid"/>
                </a:ln>
                <a:solidFill>
                  <a:srgbClr val="D6ABD7"/>
                </a:solidFill>
                <a:latin typeface="Biome" panose="020B0503030204020804" pitchFamily="34" charset="0"/>
                <a:cs typeface="Biome" panose="020B0503030204020804" pitchFamily="34" charset="0"/>
              </a:rPr>
              <a:t>HYPOTHESES TESTING</a:t>
            </a:r>
          </a:p>
        </p:txBody>
      </p:sp>
      <p:sp>
        <p:nvSpPr>
          <p:cNvPr id="12" name="Content Placeholder 11">
            <a:extLst>
              <a:ext uri="{FF2B5EF4-FFF2-40B4-BE49-F238E27FC236}">
                <a16:creationId xmlns:a16="http://schemas.microsoft.com/office/drawing/2014/main" id="{9BF3A0A1-F731-79B7-97E1-12D073D0FB87}"/>
              </a:ext>
            </a:extLst>
          </p:cNvPr>
          <p:cNvSpPr>
            <a:spLocks noGrp="1"/>
          </p:cNvSpPr>
          <p:nvPr>
            <p:ph idx="1"/>
          </p:nvPr>
        </p:nvSpPr>
        <p:spPr>
          <a:xfrm>
            <a:off x="850392" y="1916239"/>
            <a:ext cx="10332720" cy="3547872"/>
          </a:xfrm>
        </p:spPr>
        <p:txBody>
          <a:bodyPr/>
          <a:lstStyle/>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ANOVA TEST</a:t>
            </a:r>
          </a:p>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Significance level = 0.05</a:t>
            </a:r>
          </a:p>
          <a:p>
            <a:pPr marL="285750" indent="-285750">
              <a:buClr>
                <a:srgbClr val="D6ABD7"/>
              </a:buClr>
              <a:buFont typeface="Courier New" panose="02070309020205020404" pitchFamily="49" charset="0"/>
              <a:buChar char="o"/>
            </a:pPr>
            <a:r>
              <a:rPr lang="en-US" dirty="0">
                <a:solidFill>
                  <a:schemeClr val="accent2">
                    <a:lumMod val="60000"/>
                    <a:lumOff val="40000"/>
                  </a:schemeClr>
                </a:solidFill>
                <a:latin typeface="Biome Light" panose="020B0303030204020804" pitchFamily="34" charset="0"/>
                <a:cs typeface="Biome Light" panose="020B0303030204020804" pitchFamily="34" charset="0"/>
              </a:rPr>
              <a:t>Reject Null Hypothesis</a:t>
            </a:r>
          </a:p>
          <a:p>
            <a:pPr marL="742950" lvl="1"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Low P value</a:t>
            </a:r>
          </a:p>
          <a:p>
            <a:pPr marL="742950" lvl="1"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High Test Statistic</a:t>
            </a:r>
          </a:p>
          <a:p>
            <a:pPr marL="285750" indent="-285750">
              <a:buClr>
                <a:srgbClr val="D6ABD7"/>
              </a:buClr>
            </a:pPr>
            <a:r>
              <a:rPr lang="en-US" dirty="0">
                <a:solidFill>
                  <a:schemeClr val="accent2">
                    <a:lumMod val="60000"/>
                    <a:lumOff val="40000"/>
                  </a:schemeClr>
                </a:solidFill>
                <a:latin typeface="Biome Light" panose="020B0303030204020804" pitchFamily="34" charset="0"/>
                <a:cs typeface="Biome Light" panose="020B0303030204020804" pitchFamily="34" charset="0"/>
              </a:rPr>
              <a:t>Tukey HSD</a:t>
            </a:r>
          </a:p>
          <a:p>
            <a:endParaRPr lang="en-US" dirty="0"/>
          </a:p>
        </p:txBody>
      </p:sp>
      <p:pic>
        <p:nvPicPr>
          <p:cNvPr id="14" name="Picture 13">
            <a:extLst>
              <a:ext uri="{FF2B5EF4-FFF2-40B4-BE49-F238E27FC236}">
                <a16:creationId xmlns:a16="http://schemas.microsoft.com/office/drawing/2014/main" id="{41918F5F-2EFB-11FF-51AB-995D38CD4D7C}"/>
              </a:ext>
            </a:extLst>
          </p:cNvPr>
          <p:cNvPicPr>
            <a:picLocks noChangeAspect="1"/>
          </p:cNvPicPr>
          <p:nvPr/>
        </p:nvPicPr>
        <p:blipFill>
          <a:blip r:embed="rId3"/>
          <a:stretch>
            <a:fillRect/>
          </a:stretch>
        </p:blipFill>
        <p:spPr>
          <a:xfrm>
            <a:off x="5338353" y="3063574"/>
            <a:ext cx="6637625" cy="3449132"/>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endParaRPr lang="en-US" dirty="0">
              <a:solidFill>
                <a:srgbClr val="D6ABD7"/>
              </a:solidFill>
              <a:latin typeface="Biome" panose="020B0503030204020804" pitchFamily="34" charset="0"/>
              <a:cs typeface="Biome" panose="020B0503030204020804" pitchFamily="34" charset="0"/>
            </a:endParaRP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2"/>
            <a:ext cx="7735824" cy="2243820"/>
          </a:xfrm>
        </p:spPr>
        <p:txBody>
          <a:bodyPr/>
          <a:lstStyle/>
          <a:p>
            <a:pPr marL="285750" indent="-285750" algn="l">
              <a:buClr>
                <a:schemeClr val="accent4"/>
              </a:buClr>
              <a:buFont typeface="Courier New" panose="02070309020205020404" pitchFamily="49" charset="0"/>
              <a:buChar char="o"/>
            </a:pPr>
            <a:endParaRPr lang="en-US" sz="2400" dirty="0">
              <a:solidFill>
                <a:schemeClr val="accent1">
                  <a:lumMod val="40000"/>
                  <a:lumOff val="60000"/>
                </a:schemeClr>
              </a:solidFill>
              <a:latin typeface="Biome Light" panose="020B0303030204020804" pitchFamily="34" charset="0"/>
              <a:cs typeface="Biome Light" panose="020B0303030204020804" pitchFamily="34" charset="0"/>
            </a:endParaRPr>
          </a:p>
        </p:txBody>
      </p:sp>
      <p:pic>
        <p:nvPicPr>
          <p:cNvPr id="8" name="Picture 7">
            <a:extLst>
              <a:ext uri="{FF2B5EF4-FFF2-40B4-BE49-F238E27FC236}">
                <a16:creationId xmlns:a16="http://schemas.microsoft.com/office/drawing/2014/main" id="{E2877411-EEAE-0D66-B5C1-4C4990CF1327}"/>
              </a:ext>
            </a:extLst>
          </p:cNvPr>
          <p:cNvPicPr>
            <a:picLocks noChangeAspect="1"/>
          </p:cNvPicPr>
          <p:nvPr/>
        </p:nvPicPr>
        <p:blipFill>
          <a:blip r:embed="rId3"/>
          <a:stretch>
            <a:fillRect/>
          </a:stretch>
        </p:blipFill>
        <p:spPr>
          <a:xfrm>
            <a:off x="1380161" y="123290"/>
            <a:ext cx="9431677" cy="6647380"/>
          </a:xfrm>
          <a:prstGeom prst="rect">
            <a:avLst/>
          </a:prstGeom>
        </p:spPr>
      </p:pic>
    </p:spTree>
    <p:extLst>
      <p:ext uri="{BB962C8B-B14F-4D97-AF65-F5344CB8AC3E}">
        <p14:creationId xmlns:p14="http://schemas.microsoft.com/office/powerpoint/2010/main" val="33807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a:xfrm>
            <a:off x="836022" y="1255383"/>
            <a:ext cx="10067109" cy="809391"/>
          </a:xfrm>
        </p:spPr>
        <p:txBody>
          <a:bodyPr/>
          <a:lstStyle/>
          <a:p>
            <a:r>
              <a:rPr lang="en-US" dirty="0">
                <a:solidFill>
                  <a:schemeClr val="accent4">
                    <a:lumMod val="90000"/>
                  </a:schemeClr>
                </a:solidFill>
                <a:latin typeface="Biome" panose="020B0503030204020804" pitchFamily="34" charset="0"/>
                <a:cs typeface="Biome" panose="020B0503030204020804" pitchFamily="34" charset="0"/>
              </a:rPr>
              <a:t>Linear regression model</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a:xfrm>
            <a:off x="1371600" y="2354136"/>
            <a:ext cx="9947787" cy="3567341"/>
          </a:xfrm>
        </p:spPr>
        <p:txBody>
          <a:bodyPr/>
          <a:lstStyle/>
          <a:p>
            <a:pPr marL="342900" indent="-342900" algn="l">
              <a:buFont typeface="Courier New" panose="02070309020205020404" pitchFamily="49" charset="0"/>
              <a:buChar char="o"/>
            </a:pPr>
            <a:r>
              <a:rPr lang="en-US" dirty="0">
                <a:solidFill>
                  <a:schemeClr val="accent2">
                    <a:lumMod val="40000"/>
                    <a:lumOff val="60000"/>
                  </a:schemeClr>
                </a:solidFill>
                <a:latin typeface="Biome Light" panose="020B0303030204020804" pitchFamily="34" charset="0"/>
                <a:cs typeface="Biome Light" panose="020B0303030204020804" pitchFamily="34" charset="0"/>
              </a:rPr>
              <a:t>P</a:t>
            </a: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erigee (Kilometers) </a:t>
            </a: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Apogee (Kilometers)</a:t>
            </a: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Launch Mass (Kilograms)</a:t>
            </a:r>
            <a:endParaRPr lang="en-US" dirty="0">
              <a:solidFill>
                <a:schemeClr val="accent2">
                  <a:lumMod val="40000"/>
                  <a:lumOff val="60000"/>
                </a:schemeClr>
              </a:solidFill>
              <a:latin typeface="Biome Light" panose="020B0303030204020804" pitchFamily="34" charset="0"/>
              <a:cs typeface="Biome Light" panose="020B0303030204020804" pitchFamily="34" charset="0"/>
            </a:endParaRPr>
          </a:p>
          <a:p>
            <a:pPr marL="342900" indent="-342900" algn="l">
              <a:buFont typeface="Courier New" panose="02070309020205020404" pitchFamily="49" charset="0"/>
              <a:buChar char="o"/>
            </a:pPr>
            <a:r>
              <a:rPr lang="en-US" sz="2000" b="0" dirty="0">
                <a:solidFill>
                  <a:schemeClr val="accent2">
                    <a:lumMod val="40000"/>
                    <a:lumOff val="60000"/>
                  </a:schemeClr>
                </a:solidFill>
                <a:effectLst/>
                <a:latin typeface="Biome Light" panose="020B0303030204020804" pitchFamily="34" charset="0"/>
                <a:cs typeface="Biome Light" panose="020B0303030204020804" pitchFamily="34" charset="0"/>
              </a:rPr>
              <a:t>Inclination (Degrees)</a:t>
            </a:r>
          </a:p>
          <a:p>
            <a:pPr marL="342900" indent="-342900" algn="l">
              <a:buFont typeface="Courier New" panose="02070309020205020404" pitchFamily="49" charset="0"/>
              <a:buChar char="o"/>
            </a:pPr>
            <a:endParaRPr lang="en-US" sz="2400" dirty="0">
              <a:solidFill>
                <a:schemeClr val="accent4"/>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370877836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813</TotalTime>
  <Words>1123</Words>
  <Application>Microsoft Office PowerPoint</Application>
  <PresentationFormat>Widescreen</PresentationFormat>
  <Paragraphs>100</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-apple-system</vt:lpstr>
      <vt:lpstr>Arial</vt:lpstr>
      <vt:lpstr>Biome</vt:lpstr>
      <vt:lpstr>Biome Light</vt:lpstr>
      <vt:lpstr>Calibri</vt:lpstr>
      <vt:lpstr>Courier New</vt:lpstr>
      <vt:lpstr>Segoe UI Light</vt:lpstr>
      <vt:lpstr>Söhne</vt:lpstr>
      <vt:lpstr>Tw Cen MT</vt:lpstr>
      <vt:lpstr>Office Theme</vt:lpstr>
      <vt:lpstr>SATELLITE LIFE EXPECTANCY</vt:lpstr>
      <vt:lpstr>AGENDA</vt:lpstr>
      <vt:lpstr>STAKEHOLDER INTEREST</vt:lpstr>
      <vt:lpstr>COLUMNS OF INTEREST</vt:lpstr>
      <vt:lpstr>Data wrangling</vt:lpstr>
      <vt:lpstr>HYPOTHESES </vt:lpstr>
      <vt:lpstr>HYPOTHESES TESTING</vt:lpstr>
      <vt:lpstr>PowerPoint Presentation</vt:lpstr>
      <vt:lpstr>Linear regression model </vt:lpstr>
      <vt:lpstr>PowerPoint Presentation</vt:lpstr>
      <vt:lpstr> </vt:lpstr>
      <vt:lpstr>CONTACT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LIFE EXPECTANCY</dc:title>
  <dc:creator>Joshlyn Jamerson</dc:creator>
  <cp:lastModifiedBy>Joshlyn Jamerson</cp:lastModifiedBy>
  <cp:revision>47</cp:revision>
  <dcterms:created xsi:type="dcterms:W3CDTF">2023-08-04T14:48:00Z</dcterms:created>
  <dcterms:modified xsi:type="dcterms:W3CDTF">2023-08-07T21:57:07Z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