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530" r:id="rId5"/>
    <p:sldId id="534" r:id="rId6"/>
    <p:sldId id="531" r:id="rId7"/>
    <p:sldId id="538" r:id="rId8"/>
    <p:sldId id="547" r:id="rId9"/>
    <p:sldId id="537" r:id="rId10"/>
    <p:sldId id="535" r:id="rId11"/>
    <p:sldId id="533" r:id="rId12"/>
    <p:sldId id="536" r:id="rId13"/>
    <p:sldId id="548" r:id="rId14"/>
    <p:sldId id="546" r:id="rId15"/>
    <p:sldId id="545" r:id="rId16"/>
    <p:sldId id="539" r:id="rId17"/>
    <p:sldId id="540" r:id="rId18"/>
    <p:sldId id="541" r:id="rId19"/>
    <p:sldId id="543" r:id="rId20"/>
    <p:sldId id="54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C3D8"/>
    <a:srgbClr val="D6ABD7"/>
    <a:srgbClr val="8822EE"/>
    <a:srgbClr val="F01688"/>
    <a:srgbClr val="2F21F3"/>
    <a:srgbClr val="FEB52B"/>
    <a:srgbClr val="F01689"/>
    <a:srgbClr val="6F22E3"/>
    <a:srgbClr val="E218A3"/>
    <a:srgbClr val="BA20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0347" autoAdjust="0"/>
  </p:normalViewPr>
  <p:slideViewPr>
    <p:cSldViewPr snapToGrid="0">
      <p:cViewPr varScale="1">
        <p:scale>
          <a:sx n="110" d="100"/>
          <a:sy n="110" d="100"/>
        </p:scale>
        <p:origin x="13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8/7/2023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my name is Joshlyn Jamerson and today I’m going to tell you all about satellite life expectancy.  </a:t>
            </a:r>
          </a:p>
        </p:txBody>
      </p:sp>
      <p:sp>
        <p:nvSpPr>
          <p:cNvPr id="4" name="Slide Number Placeholder 3"/>
          <p:cNvSpPr>
            <a:spLocks noGrp="1"/>
          </p:cNvSpPr>
          <p:nvPr>
            <p:ph type="sldNum" sz="quarter" idx="5"/>
          </p:nvPr>
        </p:nvSpPr>
        <p:spPr/>
        <p:txBody>
          <a:bodyPr/>
          <a:lstStyle/>
          <a:p>
            <a:fld id="{23C058E0-0852-DB43-83D6-BD76659FF1D8}" type="slidenum">
              <a:rPr lang="en-US" smtClean="0"/>
              <a:t>1</a:t>
            </a:fld>
            <a:endParaRPr lang="en-US" dirty="0"/>
          </a:p>
        </p:txBody>
      </p:sp>
    </p:spTree>
    <p:extLst>
      <p:ext uri="{BB962C8B-B14F-4D97-AF65-F5344CB8AC3E}">
        <p14:creationId xmlns:p14="http://schemas.microsoft.com/office/powerpoint/2010/main" val="1456062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B7AF"/>
                </a:solidFill>
                <a:effectLst/>
                <a:latin typeface="Söhne"/>
              </a:rPr>
              <a:t>So why does knowing about satellite life expectancy benefit military stakeholders?</a:t>
            </a:r>
          </a:p>
          <a:p>
            <a:endParaRPr lang="en-US" b="0" i="0" dirty="0">
              <a:solidFill>
                <a:srgbClr val="BDB7AF"/>
              </a:solidFill>
              <a:effectLst/>
              <a:latin typeface="Söhne"/>
            </a:endParaRPr>
          </a:p>
          <a:p>
            <a:r>
              <a:rPr lang="en-US" b="0" i="0" dirty="0">
                <a:solidFill>
                  <a:srgbClr val="BDB7AF"/>
                </a:solidFill>
                <a:effectLst/>
                <a:latin typeface="Söhne"/>
              </a:rPr>
              <a:t>Knowing about what affects the life of a satellite allows for better mission planning, including scheduling replacements or adjustments to ensure continuous and reliable satellite coverage.</a:t>
            </a:r>
          </a:p>
          <a:p>
            <a:r>
              <a:rPr lang="en-US" b="0" i="0" dirty="0">
                <a:solidFill>
                  <a:srgbClr val="BDB7AF"/>
                </a:solidFill>
                <a:effectLst/>
                <a:latin typeface="Söhne"/>
              </a:rPr>
              <a:t>Understanding the factors that affect satellite lifetimes, such as orbit type, can help the military allocate resources effectively by choosing the most suitable orbits for different types of missions. </a:t>
            </a:r>
          </a:p>
          <a:p>
            <a:r>
              <a:rPr lang="en-US" b="0" i="0" dirty="0">
                <a:solidFill>
                  <a:srgbClr val="BDB7AF"/>
                </a:solidFill>
                <a:effectLst/>
                <a:latin typeface="Söhne"/>
              </a:rPr>
              <a:t>Satellites play a crucial role in maintaining situational awareness, command and control, and communication during various operations. Knowing which orbits provide longer lifetimes can contribute to more reliable and sustained operations.</a:t>
            </a:r>
          </a:p>
          <a:p>
            <a:r>
              <a:rPr lang="en-US" b="0" i="0" dirty="0">
                <a:solidFill>
                  <a:srgbClr val="BDB7AF"/>
                </a:solidFill>
                <a:effectLst/>
                <a:latin typeface="Söhne"/>
              </a:rPr>
              <a:t>Satellite development, launch, and maintenance are extremely costly. By understanding factors that influence satellite longevity, the military can make informed decisions about investment in satellite technology, design, and orbits to optimize the cost-effectiveness of their satellite programs.</a:t>
            </a:r>
          </a:p>
          <a:p>
            <a:r>
              <a:rPr lang="en-US" b="0" i="0" dirty="0">
                <a:solidFill>
                  <a:srgbClr val="BDB7AF"/>
                </a:solidFill>
                <a:effectLst/>
                <a:latin typeface="Söhne"/>
              </a:rPr>
              <a:t>Space situational awareness, which involves monitoring and tracking objects in space, helps to prevent collisions and protect satellites from potential threats. Knowledge of satellite lifetimes can aid in predicting end-of-life scenarios and potential debris creation.</a:t>
            </a:r>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2</a:t>
            </a:fld>
            <a:endParaRPr lang="en-US" dirty="0"/>
          </a:p>
        </p:txBody>
      </p:sp>
    </p:spTree>
    <p:extLst>
      <p:ext uri="{BB962C8B-B14F-4D97-AF65-F5344CB8AC3E}">
        <p14:creationId xmlns:p14="http://schemas.microsoft.com/office/powerpoint/2010/main" val="4155778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overview of the topics I’m going to cover. </a:t>
            </a:r>
          </a:p>
          <a:p>
            <a:r>
              <a:rPr lang="en-US" dirty="0"/>
              <a:t>I’ll start with giving information about the database, discuss my hypothesis, go over my regression model, and the results of my research. </a:t>
            </a:r>
          </a:p>
        </p:txBody>
      </p:sp>
      <p:sp>
        <p:nvSpPr>
          <p:cNvPr id="4" name="Slide Number Placeholder 3"/>
          <p:cNvSpPr>
            <a:spLocks noGrp="1"/>
          </p:cNvSpPr>
          <p:nvPr>
            <p:ph type="sldNum" sz="quarter" idx="5"/>
          </p:nvPr>
        </p:nvSpPr>
        <p:spPr/>
        <p:txBody>
          <a:bodyPr/>
          <a:lstStyle/>
          <a:p>
            <a:fld id="{23C058E0-0852-DB43-83D6-BD76659FF1D8}" type="slidenum">
              <a:rPr lang="en-US" smtClean="0"/>
              <a:t>3</a:t>
            </a:fld>
            <a:endParaRPr lang="en-US" dirty="0"/>
          </a:p>
        </p:txBody>
      </p:sp>
    </p:spTree>
    <p:extLst>
      <p:ext uri="{BB962C8B-B14F-4D97-AF65-F5344CB8AC3E}">
        <p14:creationId xmlns:p14="http://schemas.microsoft.com/office/powerpoint/2010/main" val="110960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columns I was interested in include:</a:t>
            </a:r>
          </a:p>
          <a:p>
            <a:r>
              <a:rPr lang="en-US" dirty="0"/>
              <a:t>Expected Lifetime, Launch Mass, Inclination, Perigee, Apogee, and Class of Orbit</a:t>
            </a:r>
          </a:p>
        </p:txBody>
      </p:sp>
      <p:sp>
        <p:nvSpPr>
          <p:cNvPr id="4" name="Slide Number Placeholder 3"/>
          <p:cNvSpPr>
            <a:spLocks noGrp="1"/>
          </p:cNvSpPr>
          <p:nvPr>
            <p:ph type="sldNum" sz="quarter" idx="5"/>
          </p:nvPr>
        </p:nvSpPr>
        <p:spPr/>
        <p:txBody>
          <a:bodyPr/>
          <a:lstStyle/>
          <a:p>
            <a:fld id="{23C058E0-0852-DB43-83D6-BD76659FF1D8}" type="slidenum">
              <a:rPr lang="en-US" smtClean="0"/>
              <a:t>4</a:t>
            </a:fld>
            <a:endParaRPr lang="en-US" dirty="0"/>
          </a:p>
        </p:txBody>
      </p:sp>
    </p:spTree>
    <p:extLst>
      <p:ext uri="{BB962C8B-B14F-4D97-AF65-F5344CB8AC3E}">
        <p14:creationId xmlns:p14="http://schemas.microsoft.com/office/powerpoint/2010/main" val="2116373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I had to clean up the data to make it usable. </a:t>
            </a:r>
          </a:p>
          <a:p>
            <a:r>
              <a:rPr lang="en-US" dirty="0"/>
              <a:t>The majority of the issues were in the expected lifetime column. Some of the data was in ranges while others were just a specific number. To tackle this issue, I replaced the range with the mean. </a:t>
            </a:r>
          </a:p>
          <a:p>
            <a:r>
              <a:rPr lang="en-US" dirty="0"/>
              <a:t>I also had to create dummy variables for class of orbit as it was one categorical column. Creating the dummy variables allowed me to make comparisons between how the different orbits behaved. </a:t>
            </a:r>
          </a:p>
          <a:p>
            <a:r>
              <a:rPr lang="en-US" dirty="0"/>
              <a:t>There were null values in both the expected lifetime column and in the launch mass column, so I deleted the null rows to avoid any complications with the data. </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5</a:t>
            </a:fld>
            <a:endParaRPr lang="en-US" dirty="0"/>
          </a:p>
        </p:txBody>
      </p:sp>
    </p:spTree>
    <p:extLst>
      <p:ext uri="{BB962C8B-B14F-4D97-AF65-F5344CB8AC3E}">
        <p14:creationId xmlns:p14="http://schemas.microsoft.com/office/powerpoint/2010/main" val="1671355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My null hypothesis is that </a:t>
            </a:r>
            <a:r>
              <a:rPr lang="en-US" sz="1200" dirty="0">
                <a:solidFill>
                  <a:schemeClr val="accent2">
                    <a:lumMod val="60000"/>
                    <a:lumOff val="40000"/>
                  </a:schemeClr>
                </a:solidFill>
                <a:latin typeface="Biome Light" panose="020B0303030204020804" pitchFamily="34" charset="0"/>
                <a:cs typeface="Biome Light" panose="020B0303030204020804" pitchFamily="34" charset="0"/>
              </a:rPr>
              <a:t>Satellites in GEO will have a similar life expectancy compared to those in other orbits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Alternative hypothesis is that </a:t>
            </a:r>
            <a:r>
              <a:rPr lang="en-US" sz="1200" dirty="0">
                <a:solidFill>
                  <a:schemeClr val="accent2">
                    <a:lumMod val="60000"/>
                    <a:lumOff val="40000"/>
                  </a:schemeClr>
                </a:solidFill>
                <a:latin typeface="Biome Light" panose="020B0303030204020804" pitchFamily="34" charset="0"/>
                <a:cs typeface="Biome Light" panose="020B0303030204020804" pitchFamily="34" charset="0"/>
              </a:rPr>
              <a:t>Satellites in GEO will have a longer life expectancy compared to those in other orbits</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6</a:t>
            </a:fld>
            <a:endParaRPr lang="en-US" dirty="0"/>
          </a:p>
        </p:txBody>
      </p:sp>
    </p:spTree>
    <p:extLst>
      <p:ext uri="{BB962C8B-B14F-4D97-AF65-F5344CB8AC3E}">
        <p14:creationId xmlns:p14="http://schemas.microsoft.com/office/powerpoint/2010/main" val="213021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decided to use an ANOVA test for my hypothesis as it allowed me to </a:t>
            </a:r>
            <a:r>
              <a:rPr lang="en-US" b="0" i="0" dirty="0">
                <a:solidFill>
                  <a:srgbClr val="BDB7AF"/>
                </a:solidFill>
                <a:effectLst/>
                <a:latin typeface="Söhne"/>
              </a:rPr>
              <a:t>determine whether the means of the life expectancy for each orbit were significantly different from each other. </a:t>
            </a:r>
          </a:p>
          <a:p>
            <a:r>
              <a:rPr lang="en-US" b="0" i="0" dirty="0">
                <a:solidFill>
                  <a:srgbClr val="BDB7AF"/>
                </a:solidFill>
                <a:effectLst/>
                <a:latin typeface="Söhne"/>
              </a:rPr>
              <a:t>This test compares the variability within each orbit to the variability between the orbits and calculates a test statistic and p-value to assess the significance of the differences.</a:t>
            </a:r>
          </a:p>
          <a:p>
            <a:r>
              <a:rPr lang="en-US" b="0" i="0" dirty="0">
                <a:solidFill>
                  <a:srgbClr val="BDB7AF"/>
                </a:solidFill>
                <a:effectLst/>
                <a:latin typeface="Söhne"/>
              </a:rPr>
              <a:t>In this test, I set my significance level to 0.05 which means that if the p-value is greater than 0.05 then we do not have enough evidence to reject the null hypothesis.</a:t>
            </a:r>
          </a:p>
          <a:p>
            <a:r>
              <a:rPr lang="en-US" b="0" i="0" dirty="0">
                <a:solidFill>
                  <a:srgbClr val="BDB7AF"/>
                </a:solidFill>
                <a:effectLst/>
                <a:latin typeface="Söhne"/>
              </a:rPr>
              <a:t>In this case, our P value is significantly smaller than 0.05 which means that we can reject the null hypothesis, proving that satellites in GEO have a longer life expectancy than those in other orbits. </a:t>
            </a:r>
          </a:p>
          <a:p>
            <a:r>
              <a:rPr lang="en-US" b="0" i="0" dirty="0">
                <a:solidFill>
                  <a:srgbClr val="BDB7AF"/>
                </a:solidFill>
                <a:effectLst/>
                <a:latin typeface="Söhne"/>
              </a:rPr>
              <a:t>I also used a Tukey HSD after completing the ANOVA test which shows the specific comparison between each group. It shows the mean difference in years </a:t>
            </a:r>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7</a:t>
            </a:fld>
            <a:endParaRPr lang="en-US" dirty="0"/>
          </a:p>
        </p:txBody>
      </p:sp>
    </p:spTree>
    <p:extLst>
      <p:ext uri="{BB962C8B-B14F-4D97-AF65-F5344CB8AC3E}">
        <p14:creationId xmlns:p14="http://schemas.microsoft.com/office/powerpoint/2010/main" val="4138356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visual representation that shows the average life-time of a satellite based on years.</a:t>
            </a:r>
          </a:p>
          <a:p>
            <a:r>
              <a:rPr lang="en-US" dirty="0"/>
              <a:t>As you can see GEO has the highest life expectancy whereas elliptical has the lowest life expectancy. </a:t>
            </a:r>
          </a:p>
        </p:txBody>
      </p:sp>
      <p:sp>
        <p:nvSpPr>
          <p:cNvPr id="4" name="Slide Number Placeholder 3"/>
          <p:cNvSpPr>
            <a:spLocks noGrp="1"/>
          </p:cNvSpPr>
          <p:nvPr>
            <p:ph type="sldNum" sz="quarter" idx="5"/>
          </p:nvPr>
        </p:nvSpPr>
        <p:spPr/>
        <p:txBody>
          <a:bodyPr/>
          <a:lstStyle/>
          <a:p>
            <a:fld id="{23C058E0-0852-DB43-83D6-BD76659FF1D8}" type="slidenum">
              <a:rPr lang="en-US" smtClean="0"/>
              <a:t>8</a:t>
            </a:fld>
            <a:endParaRPr lang="en-US" dirty="0"/>
          </a:p>
        </p:txBody>
      </p:sp>
    </p:spTree>
    <p:extLst>
      <p:ext uri="{BB962C8B-B14F-4D97-AF65-F5344CB8AC3E}">
        <p14:creationId xmlns:p14="http://schemas.microsoft.com/office/powerpoint/2010/main" val="3958185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10</a:t>
            </a:fld>
            <a:endParaRPr lang="en-US" dirty="0"/>
          </a:p>
        </p:txBody>
      </p:sp>
    </p:spTree>
    <p:extLst>
      <p:ext uri="{BB962C8B-B14F-4D97-AF65-F5344CB8AC3E}">
        <p14:creationId xmlns:p14="http://schemas.microsoft.com/office/powerpoint/2010/main" val="1410361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4.png"/><Relationship Id="rId4" Type="http://schemas.openxmlformats.org/officeDocument/2006/relationships/image" Target="../media/image10.pn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solidFill>
                  <a:schemeClr val="accent4">
                    <a:lumMod val="90000"/>
                  </a:schemeClr>
                </a:solidFill>
                <a:latin typeface="Biome" panose="020B0503030204020804" pitchFamily="34" charset="0"/>
                <a:cs typeface="Biome" panose="020B0503030204020804" pitchFamily="34" charset="0"/>
              </a:rPr>
              <a:t>SATELLITE LIFE EXPECTANCY</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solidFill>
                  <a:schemeClr val="accent2">
                    <a:lumMod val="40000"/>
                    <a:lumOff val="60000"/>
                  </a:schemeClr>
                </a:solidFill>
                <a:latin typeface="Biome Light" panose="020B0303030204020804" pitchFamily="34" charset="0"/>
                <a:cs typeface="Biome Light" panose="020B0303030204020804" pitchFamily="34" charset="0"/>
              </a:rPr>
              <a:t>Joshlyn Jamerson</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214372" y="1255383"/>
            <a:ext cx="7763256" cy="809391"/>
          </a:xfrm>
        </p:spPr>
        <p:txBody>
          <a:bodyPr/>
          <a:lstStyle/>
          <a:p>
            <a:br>
              <a:rPr lang="en-US" dirty="0"/>
            </a:br>
            <a:endParaRPr lang="en-US" dirty="0"/>
          </a:p>
        </p:txBody>
      </p:sp>
      <p:pic>
        <p:nvPicPr>
          <p:cNvPr id="4" name="Picture 3">
            <a:extLst>
              <a:ext uri="{FF2B5EF4-FFF2-40B4-BE49-F238E27FC236}">
                <a16:creationId xmlns:a16="http://schemas.microsoft.com/office/drawing/2014/main" id="{97B61F52-ED9C-0DA8-DE9B-1B6380CEE212}"/>
              </a:ext>
            </a:extLst>
          </p:cNvPr>
          <p:cNvPicPr>
            <a:picLocks noChangeAspect="1"/>
          </p:cNvPicPr>
          <p:nvPr/>
        </p:nvPicPr>
        <p:blipFill>
          <a:blip r:embed="rId3"/>
          <a:stretch>
            <a:fillRect/>
          </a:stretch>
        </p:blipFill>
        <p:spPr>
          <a:xfrm>
            <a:off x="1213394" y="120015"/>
            <a:ext cx="9524274" cy="6617970"/>
          </a:xfrm>
          <a:prstGeom prst="rect">
            <a:avLst/>
          </a:prstGeom>
        </p:spPr>
      </p:pic>
    </p:spTree>
    <p:extLst>
      <p:ext uri="{BB962C8B-B14F-4D97-AF65-F5344CB8AC3E}">
        <p14:creationId xmlns:p14="http://schemas.microsoft.com/office/powerpoint/2010/main" val="3257756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p:txBody>
          <a:bodyPr/>
          <a:lstStyle/>
          <a:p>
            <a:r>
              <a:rPr lang="en-US" dirty="0"/>
              <a:t>TYPES OF TOKENS</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p:txBody>
          <a:bodyPr/>
          <a:lstStyle/>
          <a:p>
            <a:r>
              <a:rPr lang="en-US" dirty="0"/>
              <a:t>Payment</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p:txBody>
          <a:bodyPr/>
          <a:lstStyle/>
          <a:p>
            <a:r>
              <a:rPr lang="en-US" dirty="0"/>
              <a:t>Used to complete transactions anywhere crypto is accepted</a:t>
            </a:r>
          </a:p>
          <a:p>
            <a:endParaRPr lang="en-US" dirty="0"/>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p:txBody>
          <a:bodyPr/>
          <a:lstStyle/>
          <a:p>
            <a:r>
              <a:rPr lang="en-US" dirty="0"/>
              <a:t>Utility</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p:txBody>
          <a:bodyPr/>
          <a:lstStyle/>
          <a:p>
            <a:r>
              <a:rPr lang="en-US" dirty="0"/>
              <a:t>These tokens have a specific use within a blockchain</a:t>
            </a:r>
          </a:p>
          <a:p>
            <a:endParaRPr lang="en-US" dirty="0"/>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p:txBody>
          <a:bodyPr/>
          <a:lstStyle/>
          <a:p>
            <a:r>
              <a:rPr lang="en-US" dirty="0"/>
              <a:t>Security</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p:txBody>
          <a:bodyPr/>
          <a:lstStyle/>
          <a:p>
            <a:r>
              <a:rPr lang="en-US" dirty="0"/>
              <a:t>Tokens backed by securities</a:t>
            </a:r>
          </a:p>
          <a:p>
            <a:endParaRPr lang="en-US" dirty="0"/>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p:txBody>
          <a:bodyPr/>
          <a:lstStyle/>
          <a:p>
            <a:r>
              <a:rPr lang="en-US" dirty="0"/>
              <a:t>NFT</a:t>
            </a:r>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p:txBody>
          <a:bodyPr/>
          <a:lstStyle/>
          <a:p>
            <a:r>
              <a:rPr lang="en-US" dirty="0"/>
              <a:t>Authenticates ownership of specific assets</a:t>
            </a:r>
          </a:p>
          <a:p>
            <a:endParaRPr lang="en-US" dirty="0"/>
          </a:p>
        </p:txBody>
      </p:sp>
      <p:sp>
        <p:nvSpPr>
          <p:cNvPr id="81" name="Text Placeholder 80">
            <a:extLst>
              <a:ext uri="{FF2B5EF4-FFF2-40B4-BE49-F238E27FC236}">
                <a16:creationId xmlns:a16="http://schemas.microsoft.com/office/drawing/2014/main" id="{2AF0BD8F-E098-8282-AE8C-8BFAB5EBBFC2}"/>
              </a:ext>
            </a:extLst>
          </p:cNvPr>
          <p:cNvSpPr>
            <a:spLocks noGrp="1"/>
          </p:cNvSpPr>
          <p:nvPr>
            <p:ph type="body" sz="quarter" idx="20"/>
          </p:nvPr>
        </p:nvSpPr>
        <p:spPr/>
        <p:txBody>
          <a:bodyPr/>
          <a:lstStyle/>
          <a:p>
            <a:r>
              <a:rPr lang="en-US" sz="2400" b="1" dirty="0">
                <a:solidFill>
                  <a:schemeClr val="accent3">
                    <a:lumMod val="25000"/>
                  </a:schemeClr>
                </a:solidFill>
                <a:latin typeface="Tw Cen MT" panose="020B0602020104020603" pitchFamily="34" charset="77"/>
                <a:ea typeface="Source Sans Pro" panose="020B0503030403020204" pitchFamily="34" charset="0"/>
              </a:rPr>
              <a:t>Gaming</a:t>
            </a:r>
            <a:endParaRPr lang="en-US" dirty="0"/>
          </a:p>
        </p:txBody>
      </p:sp>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p:txBody>
          <a:bodyPr/>
          <a:lstStyle/>
          <a:p>
            <a:r>
              <a:rPr lang="en-US" dirty="0"/>
              <a:t>Used as in-game currency and traded with real world value</a:t>
            </a:r>
          </a:p>
          <a:p>
            <a:endParaRPr lang="en-US" dirty="0"/>
          </a:p>
        </p:txBody>
      </p:sp>
    </p:spTree>
    <p:extLst>
      <p:ext uri="{BB962C8B-B14F-4D97-AF65-F5344CB8AC3E}">
        <p14:creationId xmlns:p14="http://schemas.microsoft.com/office/powerpoint/2010/main" val="1430138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PORTFOLIO BUILDUP</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12</a:t>
            </a:fld>
            <a:endParaRPr lang="en-US" dirty="0"/>
          </a:p>
        </p:txBody>
      </p:sp>
      <p:pic>
        <p:nvPicPr>
          <p:cNvPr id="85" name="Picture Placeholder 84" descr="Continuous Improvement outline">
            <a:extLst>
              <a:ext uri="{FF2B5EF4-FFF2-40B4-BE49-F238E27FC236}">
                <a16:creationId xmlns:a16="http://schemas.microsoft.com/office/drawing/2014/main" id="{D65F5CE9-1D9A-9BF0-5ADD-C4E2693DA4CB}"/>
              </a:ext>
            </a:extLst>
          </p:cNvPr>
          <p:cNvPicPr>
            <a:picLocks noGrp="1" noChangeAspect="1"/>
          </p:cNvPicPr>
          <p:nvPr>
            <p:ph type="pic" sz="quarter" idx="22"/>
          </p:nvPr>
        </p:nvPicPr>
        <p:blipFill rotWithShape="1">
          <a:blip r:embed="rId2"/>
          <a:srcRect t="517" b="517"/>
          <a:stretch/>
        </p:blipFill>
        <p:spPr>
          <a:xfrm>
            <a:off x="1583555" y="2980517"/>
            <a:ext cx="713074" cy="713074"/>
          </a:xfrm>
        </p:spPr>
      </p:pic>
      <p:pic>
        <p:nvPicPr>
          <p:cNvPr id="86" name="Picture Placeholder 85" descr="Wallet outline">
            <a:extLst>
              <a:ext uri="{FF2B5EF4-FFF2-40B4-BE49-F238E27FC236}">
                <a16:creationId xmlns:a16="http://schemas.microsoft.com/office/drawing/2014/main" id="{EDC60F06-D73E-F719-14FA-A6F1ECF09300}"/>
              </a:ext>
            </a:extLst>
          </p:cNvPr>
          <p:cNvPicPr>
            <a:picLocks noGrp="1" noChangeAspect="1"/>
          </p:cNvPicPr>
          <p:nvPr>
            <p:ph type="pic" sz="quarter" idx="23"/>
          </p:nvPr>
        </p:nvPicPr>
        <p:blipFill rotWithShape="1">
          <a:blip r:embed="rId3"/>
          <a:srcRect t="128" b="128"/>
          <a:stretch/>
        </p:blipFill>
        <p:spPr/>
      </p:pic>
      <p:pic>
        <p:nvPicPr>
          <p:cNvPr id="87" name="Picture Placeholder 86" descr="Piggy Bank outline">
            <a:extLst>
              <a:ext uri="{FF2B5EF4-FFF2-40B4-BE49-F238E27FC236}">
                <a16:creationId xmlns:a16="http://schemas.microsoft.com/office/drawing/2014/main" id="{ED53247D-56A2-6AB9-6FF9-0313BD7DB9E8}"/>
              </a:ext>
            </a:extLst>
          </p:cNvPr>
          <p:cNvPicPr>
            <a:picLocks noGrp="1" noChangeAspect="1"/>
          </p:cNvPicPr>
          <p:nvPr>
            <p:ph type="pic" sz="quarter" idx="24"/>
          </p:nvPr>
        </p:nvPicPr>
        <p:blipFill rotWithShape="1">
          <a:blip r:embed="rId4"/>
          <a:srcRect/>
          <a:stretch/>
        </p:blipFill>
        <p:spPr/>
      </p:pic>
      <p:pic>
        <p:nvPicPr>
          <p:cNvPr id="88" name="Picture Placeholder 87" descr="Bitcoin outline">
            <a:extLst>
              <a:ext uri="{FF2B5EF4-FFF2-40B4-BE49-F238E27FC236}">
                <a16:creationId xmlns:a16="http://schemas.microsoft.com/office/drawing/2014/main" id="{32BC0F61-A0C8-5BEF-A6E9-0E7ADE645FA6}"/>
              </a:ext>
            </a:extLst>
          </p:cNvPr>
          <p:cNvPicPr>
            <a:picLocks noGrp="1" noChangeAspect="1"/>
          </p:cNvPicPr>
          <p:nvPr>
            <p:ph type="pic" sz="quarter" idx="25"/>
          </p:nvPr>
        </p:nvPicPr>
        <p:blipFill rotWithShape="1">
          <a:blip r:embed="rId5"/>
          <a:srcRect l="345" r="345"/>
          <a:stretch/>
        </p:blipFill>
        <p:spPr/>
      </p:pic>
      <p:pic>
        <p:nvPicPr>
          <p:cNvPr id="90" name="Picture Placeholder 89" descr="Exponential Graph outline">
            <a:extLst>
              <a:ext uri="{FF2B5EF4-FFF2-40B4-BE49-F238E27FC236}">
                <a16:creationId xmlns:a16="http://schemas.microsoft.com/office/drawing/2014/main" id="{86472D92-CAA9-AF6F-549B-2EE170C70DD7}"/>
              </a:ext>
            </a:extLst>
          </p:cNvPr>
          <p:cNvPicPr>
            <a:picLocks noGrp="1" noChangeAspect="1"/>
          </p:cNvPicPr>
          <p:nvPr>
            <p:ph type="pic" sz="quarter" idx="26"/>
          </p:nvPr>
        </p:nvPicPr>
        <p:blipFill rotWithShape="1">
          <a:blip r:embed="rId6"/>
          <a:srcRect/>
          <a:stretch/>
        </p:blipFill>
        <p:spPr/>
      </p:pic>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dirty="0"/>
              <a:t>Step 1</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dirty="0"/>
              <a:t>Step 2</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t>Step 3</a:t>
            </a:r>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dirty="0"/>
              <a:t>Step 4</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dirty="0"/>
              <a:t>Step 5</a:t>
            </a:r>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p:txBody>
          <a:bodyPr/>
          <a:lstStyle/>
          <a:p>
            <a:r>
              <a:rPr lang="en-US" dirty="0"/>
              <a:t>Choose a cryptocurrency exchange</a:t>
            </a:r>
          </a:p>
          <a:p>
            <a:endParaRPr lang="en-US" dirty="0"/>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p:txBody>
          <a:bodyPr/>
          <a:lstStyle/>
          <a:p>
            <a:r>
              <a:rPr lang="en-US" dirty="0"/>
              <a:t>Purchase preferred coins &amp; create "wallet"</a:t>
            </a:r>
          </a:p>
          <a:p>
            <a:endParaRPr lang="en-US" dirty="0"/>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p:txBody>
          <a:bodyPr/>
          <a:lstStyle/>
          <a:p>
            <a:r>
              <a:rPr lang="en-US" dirty="0"/>
              <a:t>Research investment and trading options</a:t>
            </a:r>
          </a:p>
          <a:p>
            <a:endParaRPr lang="en-US" dirty="0"/>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p:txBody>
          <a:bodyPr/>
          <a:lstStyle/>
          <a:p>
            <a:r>
              <a:rPr lang="en-US" dirty="0"/>
              <a:t>Stake preferred coins in chosen company</a:t>
            </a:r>
          </a:p>
          <a:p>
            <a:endParaRPr lang="en-US" dirty="0"/>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p:txBody>
          <a:bodyPr/>
          <a:lstStyle/>
          <a:p>
            <a:pPr lvl="0"/>
            <a:r>
              <a:rPr lang="en-US" dirty="0"/>
              <a:t>Set exponential growth goals</a:t>
            </a:r>
          </a:p>
        </p:txBody>
      </p:sp>
      <p:sp>
        <p:nvSpPr>
          <p:cNvPr id="138" name="Footer Placeholder 137">
            <a:extLst>
              <a:ext uri="{FF2B5EF4-FFF2-40B4-BE49-F238E27FC236}">
                <a16:creationId xmlns:a16="http://schemas.microsoft.com/office/drawing/2014/main" id="{8BC11123-4B26-8100-E85C-F218651524A5}"/>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3510130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p:txBody>
          <a:bodyPr/>
          <a:lstStyle/>
          <a:p>
            <a:r>
              <a:rPr lang="en-US" dirty="0"/>
              <a:t>HOW TO GET THERE</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13</a:t>
            </a:fld>
            <a:endParaRPr lang="en-US" dirty="0"/>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p:txBody>
          <a:bodyPr/>
          <a:lstStyle/>
          <a:p>
            <a:r>
              <a:rPr lang="en-US" dirty="0"/>
              <a:t>Strategize</a:t>
            </a:r>
          </a:p>
          <a:p>
            <a:endParaRPr lang="en-US" dirty="0"/>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p:txBody>
          <a:bodyPr/>
          <a:lstStyle/>
          <a:p>
            <a:r>
              <a:rPr lang="en-US" dirty="0"/>
              <a:t>Do your research and develop a plan with goals</a:t>
            </a:r>
          </a:p>
          <a:p>
            <a:r>
              <a:rPr lang="en-US" dirty="0"/>
              <a:t>Diversify your portfolio through coin ownership​</a:t>
            </a:r>
          </a:p>
          <a:p>
            <a:r>
              <a:rPr lang="en-US" dirty="0"/>
              <a:t>Follow the markets closely​</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BE5F7BD8-DA37-58AB-1F45-D0F045DF4B7B}"/>
              </a:ext>
            </a:extLst>
          </p:cNvPr>
          <p:cNvSpPr>
            <a:spLocks noGrp="1"/>
          </p:cNvSpPr>
          <p:nvPr>
            <p:ph type="body" sz="quarter" idx="3"/>
          </p:nvPr>
        </p:nvSpPr>
        <p:spPr/>
        <p:txBody>
          <a:bodyPr/>
          <a:lstStyle/>
          <a:p>
            <a:r>
              <a:rPr lang="en-US" dirty="0"/>
              <a:t>Minimize risk</a:t>
            </a:r>
          </a:p>
        </p:txBody>
      </p:sp>
      <p:sp>
        <p:nvSpPr>
          <p:cNvPr id="11" name="Content Placeholder 10">
            <a:extLst>
              <a:ext uri="{FF2B5EF4-FFF2-40B4-BE49-F238E27FC236}">
                <a16:creationId xmlns:a16="http://schemas.microsoft.com/office/drawing/2014/main" id="{724F2AAC-B18D-1D49-15F1-2D69101664AA}"/>
              </a:ext>
            </a:extLst>
          </p:cNvPr>
          <p:cNvSpPr>
            <a:spLocks noGrp="1"/>
          </p:cNvSpPr>
          <p:nvPr>
            <p:ph sz="quarter" idx="4"/>
          </p:nvPr>
        </p:nvSpPr>
        <p:spPr/>
        <p:txBody>
          <a:bodyPr/>
          <a:lstStyle/>
          <a:p>
            <a:r>
              <a:rPr lang="en-US" dirty="0"/>
              <a:t>Be cautious of scams and "too good to be true" scenarios</a:t>
            </a:r>
          </a:p>
          <a:p>
            <a:r>
              <a:rPr lang="en-US" dirty="0"/>
              <a:t>Avoid "all-in" strategies</a:t>
            </a:r>
          </a:p>
          <a:p>
            <a:endParaRPr lang="en-US" dirty="0"/>
          </a:p>
          <a:p>
            <a:endParaRPr lang="en-US" dirty="0"/>
          </a:p>
          <a:p>
            <a:endParaRPr lang="en-US" dirty="0"/>
          </a:p>
        </p:txBody>
      </p:sp>
      <p:sp>
        <p:nvSpPr>
          <p:cNvPr id="12" name="Text Placeholder 11">
            <a:extLst>
              <a:ext uri="{FF2B5EF4-FFF2-40B4-BE49-F238E27FC236}">
                <a16:creationId xmlns:a16="http://schemas.microsoft.com/office/drawing/2014/main" id="{5E68EFF0-69C3-F9AE-1107-E08A22BCF938}"/>
              </a:ext>
            </a:extLst>
          </p:cNvPr>
          <p:cNvSpPr>
            <a:spLocks noGrp="1"/>
          </p:cNvSpPr>
          <p:nvPr>
            <p:ph type="body" sz="quarter" idx="13"/>
          </p:nvPr>
        </p:nvSpPr>
        <p:spPr/>
        <p:txBody>
          <a:bodyPr/>
          <a:lstStyle/>
          <a:p>
            <a:r>
              <a:rPr lang="en-US" dirty="0"/>
              <a:t>Utilize resources</a:t>
            </a:r>
          </a:p>
        </p:txBody>
      </p:sp>
      <p:sp>
        <p:nvSpPr>
          <p:cNvPr id="13" name="Content Placeholder 12">
            <a:extLst>
              <a:ext uri="{FF2B5EF4-FFF2-40B4-BE49-F238E27FC236}">
                <a16:creationId xmlns:a16="http://schemas.microsoft.com/office/drawing/2014/main" id="{4D6980BD-0225-0DD6-3D62-B0B1E983AB52}"/>
              </a:ext>
            </a:extLst>
          </p:cNvPr>
          <p:cNvSpPr>
            <a:spLocks noGrp="1"/>
          </p:cNvSpPr>
          <p:nvPr>
            <p:ph sz="quarter" idx="14"/>
          </p:nvPr>
        </p:nvSpPr>
        <p:spPr>
          <a:xfrm>
            <a:off x="7973568" y="2743200"/>
            <a:ext cx="3068680" cy="2578608"/>
          </a:xfrm>
        </p:spPr>
        <p:txBody>
          <a:bodyPr/>
          <a:lstStyle/>
          <a:p>
            <a:r>
              <a:rPr lang="en-US" dirty="0"/>
              <a:t>Apps and platforms help streamline user experience</a:t>
            </a:r>
          </a:p>
          <a:p>
            <a:r>
              <a:rPr lang="en-US" dirty="0"/>
              <a:t>Seek expert guidance from Krypto Logics team members​</a:t>
            </a:r>
          </a:p>
          <a:p>
            <a:endParaRPr lang="en-US" dirty="0"/>
          </a:p>
          <a:p>
            <a:endParaRPr lang="en-US" dirty="0"/>
          </a:p>
        </p:txBody>
      </p:sp>
      <p:sp>
        <p:nvSpPr>
          <p:cNvPr id="4" name="Footer Placeholder 3">
            <a:extLst>
              <a:ext uri="{FF2B5EF4-FFF2-40B4-BE49-F238E27FC236}">
                <a16:creationId xmlns:a16="http://schemas.microsoft.com/office/drawing/2014/main" id="{A107ABA7-FC97-4D42-C4BC-897A88CF39AF}"/>
              </a:ext>
            </a:extLst>
          </p:cNvPr>
          <p:cNvSpPr>
            <a:spLocks noGrp="1"/>
          </p:cNvSpPr>
          <p:nvPr>
            <p:ph type="ftr" sz="quarter" idx="11"/>
          </p:nvPr>
        </p:nvSpPr>
        <p:spPr/>
        <p:txBody>
          <a:bodyPr/>
          <a:lstStyle/>
          <a:p>
            <a:r>
              <a:rPr lang="en-US"/>
              <a:t>Crypto: investing &amp; trading</a:t>
            </a:r>
            <a:endParaRPr lang="en-US" dirty="0"/>
          </a:p>
        </p:txBody>
      </p:sp>
    </p:spTree>
    <p:extLst>
      <p:ext uri="{BB962C8B-B14F-4D97-AF65-F5344CB8AC3E}">
        <p14:creationId xmlns:p14="http://schemas.microsoft.com/office/powerpoint/2010/main" val="1877080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dirty="0"/>
              <a:t>MEET OUR TEAM</a:t>
            </a:r>
          </a:p>
        </p:txBody>
      </p:sp>
      <p:sp>
        <p:nvSpPr>
          <p:cNvPr id="11" name="Slide Number Placeholder 10">
            <a:extLst>
              <a:ext uri="{FF2B5EF4-FFF2-40B4-BE49-F238E27FC236}">
                <a16:creationId xmlns:a16="http://schemas.microsoft.com/office/drawing/2014/main" id="{9816FD90-6ABD-5EA8-0870-E27733B9F685}"/>
              </a:ext>
            </a:extLst>
          </p:cNvPr>
          <p:cNvSpPr>
            <a:spLocks noGrp="1"/>
          </p:cNvSpPr>
          <p:nvPr>
            <p:ph type="sldNum" sz="quarter" idx="11"/>
          </p:nvPr>
        </p:nvSpPr>
        <p:spPr/>
        <p:txBody>
          <a:bodyPr/>
          <a:lstStyle/>
          <a:p>
            <a:fld id="{294A09A9-5501-47C1-A89A-A340965A2BE2}" type="slidenum">
              <a:rPr lang="en-US" smtClean="0"/>
              <a:pPr/>
              <a:t>14</a:t>
            </a:fld>
            <a:endParaRPr lang="en-US" dirty="0"/>
          </a:p>
        </p:txBody>
      </p:sp>
      <p:pic>
        <p:nvPicPr>
          <p:cNvPr id="16" name="Picture Placeholder 15" descr="Team member head shot&#10;">
            <a:extLst>
              <a:ext uri="{FF2B5EF4-FFF2-40B4-BE49-F238E27FC236}">
                <a16:creationId xmlns:a16="http://schemas.microsoft.com/office/drawing/2014/main" id="{675FEA7C-5201-0219-EAA4-51C8A3B8185E}"/>
              </a:ext>
            </a:extLst>
          </p:cNvPr>
          <p:cNvPicPr>
            <a:picLocks noGrp="1" noChangeAspect="1"/>
          </p:cNvPicPr>
          <p:nvPr>
            <p:ph type="pic" sz="quarter" idx="20"/>
          </p:nvPr>
        </p:nvPicPr>
        <p:blipFill rotWithShape="1">
          <a:blip r:embed="rId2"/>
          <a:srcRect t="45" b="45"/>
          <a:stretch/>
        </p:blipFill>
        <p:spPr/>
      </p:pic>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dirty="0"/>
              <a:t>Takuma Hayashi​</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dirty="0"/>
              <a:t>President</a:t>
            </a:r>
          </a:p>
        </p:txBody>
      </p:sp>
      <p:pic>
        <p:nvPicPr>
          <p:cNvPr id="17" name="Picture Placeholder 16" descr="Team member head shot&#10;">
            <a:extLst>
              <a:ext uri="{FF2B5EF4-FFF2-40B4-BE49-F238E27FC236}">
                <a16:creationId xmlns:a16="http://schemas.microsoft.com/office/drawing/2014/main" id="{8B1E138F-E5F8-7188-0E7F-C61CC315F3CA}"/>
              </a:ext>
            </a:extLst>
          </p:cNvPr>
          <p:cNvPicPr>
            <a:picLocks noGrp="1" noChangeAspect="1"/>
          </p:cNvPicPr>
          <p:nvPr>
            <p:ph type="pic" sz="quarter" idx="21"/>
          </p:nvPr>
        </p:nvPicPr>
        <p:blipFill rotWithShape="1">
          <a:blip r:embed="rId3"/>
          <a:srcRect/>
          <a:stretch/>
        </p:blipFill>
        <p:spPr/>
      </p:pic>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dirty="0"/>
              <a:t>Mirjam Nilsson​</a:t>
            </a:r>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dirty="0"/>
              <a:t>Chief Executive Officer</a:t>
            </a:r>
          </a:p>
        </p:txBody>
      </p:sp>
      <p:pic>
        <p:nvPicPr>
          <p:cNvPr id="18" name="Picture Placeholder 17" descr="Team member head shot&#10;">
            <a:extLst>
              <a:ext uri="{FF2B5EF4-FFF2-40B4-BE49-F238E27FC236}">
                <a16:creationId xmlns:a16="http://schemas.microsoft.com/office/drawing/2014/main" id="{F4608F53-148D-4D2F-6672-8A90E230C68A}"/>
              </a:ext>
            </a:extLst>
          </p:cNvPr>
          <p:cNvPicPr>
            <a:picLocks noGrp="1" noChangeAspect="1"/>
          </p:cNvPicPr>
          <p:nvPr>
            <p:ph type="pic" sz="quarter" idx="22"/>
          </p:nvPr>
        </p:nvPicPr>
        <p:blipFill rotWithShape="1">
          <a:blip r:embed="rId4"/>
          <a:srcRect/>
          <a:stretch/>
        </p:blipFill>
        <p:spPr/>
      </p:pic>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dirty="0"/>
              <a:t>Flora Berggren​</a:t>
            </a:r>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dirty="0"/>
              <a:t>Chief Operations Officer</a:t>
            </a:r>
          </a:p>
        </p:txBody>
      </p:sp>
      <p:pic>
        <p:nvPicPr>
          <p:cNvPr id="19" name="Picture Placeholder 18" descr="Team member head shot&#10;">
            <a:extLst>
              <a:ext uri="{FF2B5EF4-FFF2-40B4-BE49-F238E27FC236}">
                <a16:creationId xmlns:a16="http://schemas.microsoft.com/office/drawing/2014/main" id="{34C21939-A4DB-0F96-83D8-AD8FFB45359F}"/>
              </a:ext>
            </a:extLst>
          </p:cNvPr>
          <p:cNvPicPr>
            <a:picLocks noGrp="1" noChangeAspect="1"/>
          </p:cNvPicPr>
          <p:nvPr>
            <p:ph type="pic" sz="quarter" idx="23"/>
          </p:nvPr>
        </p:nvPicPr>
        <p:blipFill rotWithShape="1">
          <a:blip r:embed="rId5"/>
          <a:srcRect l="174" r="174"/>
          <a:stretch/>
        </p:blipFill>
        <p:spPr/>
      </p:pic>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dirty="0"/>
              <a:t>Rajesh Santoshi​</a:t>
            </a:r>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dirty="0"/>
              <a:t>VP Marketing</a:t>
            </a:r>
          </a:p>
        </p:txBody>
      </p:sp>
      <p:sp>
        <p:nvSpPr>
          <p:cNvPr id="2" name="Footer Placeholder 1">
            <a:extLst>
              <a:ext uri="{FF2B5EF4-FFF2-40B4-BE49-F238E27FC236}">
                <a16:creationId xmlns:a16="http://schemas.microsoft.com/office/drawing/2014/main" id="{23DFDBA5-4CFB-88D0-C90E-69D151F5BFCA}"/>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1579562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dirty="0"/>
              <a:t>MEET OUR EXTENDED TEAM</a:t>
            </a:r>
          </a:p>
        </p:txBody>
      </p:sp>
      <p:sp>
        <p:nvSpPr>
          <p:cNvPr id="11" name="Slide Number Placeholder 10">
            <a:extLst>
              <a:ext uri="{FF2B5EF4-FFF2-40B4-BE49-F238E27FC236}">
                <a16:creationId xmlns:a16="http://schemas.microsoft.com/office/drawing/2014/main" id="{F02CA379-5C0D-5E21-B070-E880A01BB9A7}"/>
              </a:ext>
            </a:extLst>
          </p:cNvPr>
          <p:cNvSpPr>
            <a:spLocks noGrp="1"/>
          </p:cNvSpPr>
          <p:nvPr>
            <p:ph type="sldNum" sz="quarter" idx="11"/>
          </p:nvPr>
        </p:nvSpPr>
        <p:spPr/>
        <p:txBody>
          <a:bodyPr/>
          <a:lstStyle/>
          <a:p>
            <a:fld id="{294A09A9-5501-47C1-A89A-A340965A2BE2}" type="slidenum">
              <a:rPr lang="en-US" smtClean="0"/>
              <a:pPr/>
              <a:t>15</a:t>
            </a:fld>
            <a:endParaRPr lang="en-US" dirty="0"/>
          </a:p>
        </p:txBody>
      </p:sp>
      <p:pic>
        <p:nvPicPr>
          <p:cNvPr id="16" name="Picture Placeholder 15" descr="Team member head shot&#10;">
            <a:extLst>
              <a:ext uri="{FF2B5EF4-FFF2-40B4-BE49-F238E27FC236}">
                <a16:creationId xmlns:a16="http://schemas.microsoft.com/office/drawing/2014/main" id="{675FEA7C-5201-0219-EAA4-51C8A3B8185E}"/>
              </a:ext>
            </a:extLst>
          </p:cNvPr>
          <p:cNvPicPr>
            <a:picLocks noGrp="1" noChangeAspect="1"/>
          </p:cNvPicPr>
          <p:nvPr>
            <p:ph type="pic" sz="quarter" idx="20"/>
          </p:nvPr>
        </p:nvPicPr>
        <p:blipFill rotWithShape="1">
          <a:blip r:embed="rId2"/>
          <a:srcRect/>
          <a:stretch/>
        </p:blipFill>
        <p:spPr/>
      </p:pic>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dirty="0"/>
              <a:t>Takuma Hayashi​</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dirty="0"/>
              <a:t>President</a:t>
            </a:r>
          </a:p>
        </p:txBody>
      </p:sp>
      <p:pic>
        <p:nvPicPr>
          <p:cNvPr id="139" name="Picture Placeholder 138" descr="Team member head shot&#10;">
            <a:extLst>
              <a:ext uri="{FF2B5EF4-FFF2-40B4-BE49-F238E27FC236}">
                <a16:creationId xmlns:a16="http://schemas.microsoft.com/office/drawing/2014/main" id="{40505ADD-6A41-FEA2-952B-68B8652C37DD}"/>
              </a:ext>
            </a:extLst>
          </p:cNvPr>
          <p:cNvPicPr>
            <a:picLocks noGrp="1" noChangeAspect="1"/>
          </p:cNvPicPr>
          <p:nvPr>
            <p:ph type="pic" sz="quarter" idx="24"/>
          </p:nvPr>
        </p:nvPicPr>
        <p:blipFill rotWithShape="1">
          <a:blip r:embed="rId3"/>
          <a:srcRect/>
          <a:stretch/>
        </p:blipFill>
        <p:spPr/>
      </p:pic>
      <p:sp>
        <p:nvSpPr>
          <p:cNvPr id="131" name="Text Placeholder 130">
            <a:extLst>
              <a:ext uri="{FF2B5EF4-FFF2-40B4-BE49-F238E27FC236}">
                <a16:creationId xmlns:a16="http://schemas.microsoft.com/office/drawing/2014/main" id="{29B0FDD4-0C9D-9FEE-0CB5-5341E9A67D6A}"/>
              </a:ext>
            </a:extLst>
          </p:cNvPr>
          <p:cNvSpPr>
            <a:spLocks noGrp="1"/>
          </p:cNvSpPr>
          <p:nvPr>
            <p:ph type="body" sz="quarter" idx="28"/>
          </p:nvPr>
        </p:nvSpPr>
        <p:spPr/>
        <p:txBody>
          <a:bodyPr/>
          <a:lstStyle/>
          <a:p>
            <a:r>
              <a:rPr lang="en-US" dirty="0"/>
              <a:t>Graham Barnes</a:t>
            </a:r>
          </a:p>
        </p:txBody>
      </p:sp>
      <p:sp>
        <p:nvSpPr>
          <p:cNvPr id="132" name="Text Placeholder 131">
            <a:extLst>
              <a:ext uri="{FF2B5EF4-FFF2-40B4-BE49-F238E27FC236}">
                <a16:creationId xmlns:a16="http://schemas.microsoft.com/office/drawing/2014/main" id="{0E6B790C-A9A2-BF33-11DC-2AA2B45ADDDE}"/>
              </a:ext>
            </a:extLst>
          </p:cNvPr>
          <p:cNvSpPr>
            <a:spLocks noGrp="1"/>
          </p:cNvSpPr>
          <p:nvPr>
            <p:ph type="body" sz="quarter" idx="29"/>
          </p:nvPr>
        </p:nvSpPr>
        <p:spPr/>
        <p:txBody>
          <a:bodyPr/>
          <a:lstStyle/>
          <a:p>
            <a:r>
              <a:rPr lang="en-US" dirty="0"/>
              <a:t>VP Product</a:t>
            </a:r>
          </a:p>
        </p:txBody>
      </p:sp>
      <p:pic>
        <p:nvPicPr>
          <p:cNvPr id="17" name="Picture Placeholder 16" descr="Team member head shot&#10;">
            <a:extLst>
              <a:ext uri="{FF2B5EF4-FFF2-40B4-BE49-F238E27FC236}">
                <a16:creationId xmlns:a16="http://schemas.microsoft.com/office/drawing/2014/main" id="{8B1E138F-E5F8-7188-0E7F-C61CC315F3CA}"/>
              </a:ext>
            </a:extLst>
          </p:cNvPr>
          <p:cNvPicPr>
            <a:picLocks noGrp="1" noChangeAspect="1"/>
          </p:cNvPicPr>
          <p:nvPr>
            <p:ph type="pic" sz="quarter" idx="21"/>
          </p:nvPr>
        </p:nvPicPr>
        <p:blipFill rotWithShape="1">
          <a:blip r:embed="rId4"/>
          <a:srcRect t="75" b="75"/>
          <a:stretch/>
        </p:blipFill>
        <p:spPr/>
      </p:pic>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dirty="0"/>
              <a:t>Mirjam Nilsson​</a:t>
            </a:r>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dirty="0"/>
              <a:t>Chief Executive Officer</a:t>
            </a:r>
          </a:p>
        </p:txBody>
      </p:sp>
      <p:pic>
        <p:nvPicPr>
          <p:cNvPr id="140" name="Picture Placeholder 139" descr="Team member head shot&#10;">
            <a:extLst>
              <a:ext uri="{FF2B5EF4-FFF2-40B4-BE49-F238E27FC236}">
                <a16:creationId xmlns:a16="http://schemas.microsoft.com/office/drawing/2014/main" id="{DAE46AC2-4E04-644A-503C-188DFB2C3463}"/>
              </a:ext>
            </a:extLst>
          </p:cNvPr>
          <p:cNvPicPr>
            <a:picLocks noGrp="1" noChangeAspect="1"/>
          </p:cNvPicPr>
          <p:nvPr>
            <p:ph type="pic" sz="quarter" idx="25"/>
          </p:nvPr>
        </p:nvPicPr>
        <p:blipFill rotWithShape="1">
          <a:blip r:embed="rId5"/>
          <a:srcRect t="75" b="75"/>
          <a:stretch/>
        </p:blipFill>
        <p:spPr/>
      </p:pic>
      <p:sp>
        <p:nvSpPr>
          <p:cNvPr id="133" name="Text Placeholder 132">
            <a:extLst>
              <a:ext uri="{FF2B5EF4-FFF2-40B4-BE49-F238E27FC236}">
                <a16:creationId xmlns:a16="http://schemas.microsoft.com/office/drawing/2014/main" id="{F73428BF-556B-39B3-A2E1-A3479B7A4368}"/>
              </a:ext>
            </a:extLst>
          </p:cNvPr>
          <p:cNvSpPr>
            <a:spLocks noGrp="1"/>
          </p:cNvSpPr>
          <p:nvPr>
            <p:ph type="body" sz="quarter" idx="30"/>
          </p:nvPr>
        </p:nvSpPr>
        <p:spPr/>
        <p:txBody>
          <a:bodyPr/>
          <a:lstStyle/>
          <a:p>
            <a:r>
              <a:rPr lang="en-US" dirty="0"/>
              <a:t>Rowan Murphy</a:t>
            </a:r>
          </a:p>
        </p:txBody>
      </p:sp>
      <p:sp>
        <p:nvSpPr>
          <p:cNvPr id="134" name="Text Placeholder 133">
            <a:extLst>
              <a:ext uri="{FF2B5EF4-FFF2-40B4-BE49-F238E27FC236}">
                <a16:creationId xmlns:a16="http://schemas.microsoft.com/office/drawing/2014/main" id="{3519B91A-73EE-B2B8-4875-2C6A0113D333}"/>
              </a:ext>
            </a:extLst>
          </p:cNvPr>
          <p:cNvSpPr>
            <a:spLocks noGrp="1"/>
          </p:cNvSpPr>
          <p:nvPr>
            <p:ph type="body" sz="quarter" idx="31"/>
          </p:nvPr>
        </p:nvSpPr>
        <p:spPr/>
        <p:txBody>
          <a:bodyPr/>
          <a:lstStyle/>
          <a:p>
            <a:r>
              <a:rPr lang="en-US" dirty="0"/>
              <a:t>SEO Strategist</a:t>
            </a:r>
          </a:p>
        </p:txBody>
      </p:sp>
      <p:pic>
        <p:nvPicPr>
          <p:cNvPr id="18" name="Picture Placeholder 17" descr="Team member head shot&#10;">
            <a:extLst>
              <a:ext uri="{FF2B5EF4-FFF2-40B4-BE49-F238E27FC236}">
                <a16:creationId xmlns:a16="http://schemas.microsoft.com/office/drawing/2014/main" id="{F4608F53-148D-4D2F-6672-8A90E230C68A}"/>
              </a:ext>
            </a:extLst>
          </p:cNvPr>
          <p:cNvPicPr>
            <a:picLocks noGrp="1" noChangeAspect="1"/>
          </p:cNvPicPr>
          <p:nvPr>
            <p:ph type="pic" sz="quarter" idx="22"/>
          </p:nvPr>
        </p:nvPicPr>
        <p:blipFill rotWithShape="1">
          <a:blip r:embed="rId6"/>
          <a:srcRect t="75" b="75"/>
          <a:stretch/>
        </p:blipFill>
        <p:spPr/>
      </p:pic>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dirty="0"/>
              <a:t>Flora Berggren​</a:t>
            </a:r>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dirty="0"/>
              <a:t>Chief Operations Officer</a:t>
            </a:r>
          </a:p>
        </p:txBody>
      </p:sp>
      <p:pic>
        <p:nvPicPr>
          <p:cNvPr id="141" name="Picture Placeholder 140" descr="Team member head shot&#10;">
            <a:extLst>
              <a:ext uri="{FF2B5EF4-FFF2-40B4-BE49-F238E27FC236}">
                <a16:creationId xmlns:a16="http://schemas.microsoft.com/office/drawing/2014/main" id="{105B8828-F685-63DD-6F9F-62F8A8DA6D06}"/>
              </a:ext>
            </a:extLst>
          </p:cNvPr>
          <p:cNvPicPr>
            <a:picLocks noGrp="1" noChangeAspect="1"/>
          </p:cNvPicPr>
          <p:nvPr>
            <p:ph type="pic" sz="quarter" idx="26"/>
          </p:nvPr>
        </p:nvPicPr>
        <p:blipFill rotWithShape="1">
          <a:blip r:embed="rId7"/>
          <a:srcRect l="291" r="291"/>
          <a:stretch/>
        </p:blipFill>
        <p:spPr/>
      </p:pic>
      <p:sp>
        <p:nvSpPr>
          <p:cNvPr id="135" name="Text Placeholder 134">
            <a:extLst>
              <a:ext uri="{FF2B5EF4-FFF2-40B4-BE49-F238E27FC236}">
                <a16:creationId xmlns:a16="http://schemas.microsoft.com/office/drawing/2014/main" id="{747BF9B3-DF8F-789C-9AF6-94771E1AF5FE}"/>
              </a:ext>
            </a:extLst>
          </p:cNvPr>
          <p:cNvSpPr>
            <a:spLocks noGrp="1"/>
          </p:cNvSpPr>
          <p:nvPr>
            <p:ph type="body" sz="quarter" idx="32"/>
          </p:nvPr>
        </p:nvSpPr>
        <p:spPr/>
        <p:txBody>
          <a:bodyPr/>
          <a:lstStyle/>
          <a:p>
            <a:r>
              <a:rPr lang="en-US" dirty="0"/>
              <a:t>Elizabeth Moore</a:t>
            </a:r>
          </a:p>
        </p:txBody>
      </p:sp>
      <p:sp>
        <p:nvSpPr>
          <p:cNvPr id="136" name="Text Placeholder 135">
            <a:extLst>
              <a:ext uri="{FF2B5EF4-FFF2-40B4-BE49-F238E27FC236}">
                <a16:creationId xmlns:a16="http://schemas.microsoft.com/office/drawing/2014/main" id="{A2297428-B6BC-F5B5-C82D-3BC4408EC576}"/>
              </a:ext>
            </a:extLst>
          </p:cNvPr>
          <p:cNvSpPr>
            <a:spLocks noGrp="1"/>
          </p:cNvSpPr>
          <p:nvPr>
            <p:ph type="body" sz="quarter" idx="33"/>
          </p:nvPr>
        </p:nvSpPr>
        <p:spPr/>
        <p:txBody>
          <a:bodyPr/>
          <a:lstStyle/>
          <a:p>
            <a:r>
              <a:rPr lang="en-US" dirty="0"/>
              <a:t>Product Designer</a:t>
            </a:r>
          </a:p>
        </p:txBody>
      </p:sp>
      <p:pic>
        <p:nvPicPr>
          <p:cNvPr id="19" name="Picture Placeholder 18" descr="Team member head shot&#10;">
            <a:extLst>
              <a:ext uri="{FF2B5EF4-FFF2-40B4-BE49-F238E27FC236}">
                <a16:creationId xmlns:a16="http://schemas.microsoft.com/office/drawing/2014/main" id="{34C21939-A4DB-0F96-83D8-AD8FFB45359F}"/>
              </a:ext>
            </a:extLst>
          </p:cNvPr>
          <p:cNvPicPr>
            <a:picLocks noGrp="1" noChangeAspect="1"/>
          </p:cNvPicPr>
          <p:nvPr>
            <p:ph type="pic" sz="quarter" idx="23"/>
          </p:nvPr>
        </p:nvPicPr>
        <p:blipFill rotWithShape="1">
          <a:blip r:embed="rId8"/>
          <a:srcRect l="99" r="99"/>
          <a:stretch/>
        </p:blipFill>
        <p:spPr/>
      </p:pic>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dirty="0"/>
              <a:t>Rajesh Santoshi​</a:t>
            </a:r>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dirty="0"/>
              <a:t>VP Marketing</a:t>
            </a:r>
          </a:p>
        </p:txBody>
      </p:sp>
      <p:pic>
        <p:nvPicPr>
          <p:cNvPr id="142" name="Picture Placeholder 141" descr="Team member head shot&#10;">
            <a:extLst>
              <a:ext uri="{FF2B5EF4-FFF2-40B4-BE49-F238E27FC236}">
                <a16:creationId xmlns:a16="http://schemas.microsoft.com/office/drawing/2014/main" id="{E6A455C2-70F1-6DAE-26E6-C7AAE0CFA814}"/>
              </a:ext>
            </a:extLst>
          </p:cNvPr>
          <p:cNvPicPr>
            <a:picLocks noGrp="1" noChangeAspect="1"/>
          </p:cNvPicPr>
          <p:nvPr>
            <p:ph type="pic" sz="quarter" idx="27"/>
          </p:nvPr>
        </p:nvPicPr>
        <p:blipFill rotWithShape="1">
          <a:blip r:embed="rId9"/>
          <a:srcRect l="291" r="291"/>
          <a:stretch/>
        </p:blipFill>
        <p:spPr/>
      </p:pic>
      <p:sp>
        <p:nvSpPr>
          <p:cNvPr id="137" name="Text Placeholder 136">
            <a:extLst>
              <a:ext uri="{FF2B5EF4-FFF2-40B4-BE49-F238E27FC236}">
                <a16:creationId xmlns:a16="http://schemas.microsoft.com/office/drawing/2014/main" id="{651B92A3-1DB6-8A7F-09B7-C7969D53FB3A}"/>
              </a:ext>
            </a:extLst>
          </p:cNvPr>
          <p:cNvSpPr>
            <a:spLocks noGrp="1"/>
          </p:cNvSpPr>
          <p:nvPr>
            <p:ph type="body" sz="quarter" idx="34"/>
          </p:nvPr>
        </p:nvSpPr>
        <p:spPr/>
        <p:txBody>
          <a:bodyPr/>
          <a:lstStyle/>
          <a:p>
            <a:r>
              <a:rPr lang="en-US" dirty="0"/>
              <a:t>Robin Kline</a:t>
            </a:r>
          </a:p>
        </p:txBody>
      </p:sp>
      <p:sp>
        <p:nvSpPr>
          <p:cNvPr id="138" name="Text Placeholder 137">
            <a:extLst>
              <a:ext uri="{FF2B5EF4-FFF2-40B4-BE49-F238E27FC236}">
                <a16:creationId xmlns:a16="http://schemas.microsoft.com/office/drawing/2014/main" id="{462B07C6-5B4D-AB97-3376-C4F8BFC2C143}"/>
              </a:ext>
            </a:extLst>
          </p:cNvPr>
          <p:cNvSpPr>
            <a:spLocks noGrp="1"/>
          </p:cNvSpPr>
          <p:nvPr>
            <p:ph type="body" sz="quarter" idx="35"/>
          </p:nvPr>
        </p:nvSpPr>
        <p:spPr/>
        <p:txBody>
          <a:bodyPr/>
          <a:lstStyle/>
          <a:p>
            <a:r>
              <a:rPr lang="en-US" dirty="0"/>
              <a:t>Content Developer</a:t>
            </a:r>
          </a:p>
        </p:txBody>
      </p:sp>
      <p:sp>
        <p:nvSpPr>
          <p:cNvPr id="2" name="Footer Placeholder 1">
            <a:extLst>
              <a:ext uri="{FF2B5EF4-FFF2-40B4-BE49-F238E27FC236}">
                <a16:creationId xmlns:a16="http://schemas.microsoft.com/office/drawing/2014/main" id="{E0C0AB0C-E0B6-7838-D865-2AB638122FD9}"/>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840605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sz="1800" dirty="0">
                <a:solidFill>
                  <a:schemeClr val="bg1"/>
                </a:solidFill>
                <a:latin typeface="Segoe UI Light" panose="020B0502040204020203" pitchFamily="34" charset="0"/>
                <a:ea typeface="+mn-lt"/>
                <a:cs typeface="Segoe UI Light" panose="020B0502040204020203" pitchFamily="34" charset="0"/>
              </a:rPr>
              <a:t>At Krypto Logics, we believe in giving 110%. By using our next-generation data architecture, we help investors virtually manage their portfolios. We thrive because of our market knowledge and great team. As our CEO says, "Efficiencies will come from proactively transforming how we do business."</a:t>
            </a:r>
          </a:p>
          <a:p>
            <a:endParaRPr lang="en-US" dirty="0"/>
          </a:p>
        </p:txBody>
      </p:sp>
    </p:spTree>
    <p:extLst>
      <p:ext uri="{BB962C8B-B14F-4D97-AF65-F5344CB8AC3E}">
        <p14:creationId xmlns:p14="http://schemas.microsoft.com/office/powerpoint/2010/main" val="1958759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Mirjam Nilsson​</a:t>
            </a:r>
          </a:p>
          <a:p>
            <a:pPr algn="l"/>
            <a:r>
              <a:rPr lang="en-US" dirty="0">
                <a:latin typeface="Segoe UI Light" panose="020B0502040204020203" pitchFamily="34" charset="0"/>
                <a:cs typeface="Segoe UI Light" panose="020B0502040204020203" pitchFamily="34" charset="0"/>
              </a:rPr>
              <a:t>mirjam@greatsiteaddress.com </a:t>
            </a:r>
            <a:endParaRPr lang="en-US" dirty="0">
              <a:latin typeface="Segoe UI Light" panose="020B0502040204020203" pitchFamily="34" charset="0"/>
              <a:ea typeface="Calibri"/>
              <a:cs typeface="Segoe UI Light" panose="020B0502040204020203" pitchFamily="34" charset="0"/>
            </a:endParaRPr>
          </a:p>
          <a:p>
            <a:pPr algn="l"/>
            <a:r>
              <a:rPr lang="en-US" dirty="0">
                <a:latin typeface="Segoe UI Light" panose="020B0502040204020203" pitchFamily="34" charset="0"/>
                <a:cs typeface="Segoe UI Light" panose="020B0502040204020203" pitchFamily="34" charset="0"/>
              </a:rPr>
              <a:t>www.greatsiteaddress.com </a:t>
            </a:r>
            <a:endParaRPr lang="en-US" dirty="0">
              <a:latin typeface="Segoe UI Light" panose="020B0502040204020203" pitchFamily="34" charset="0"/>
              <a:ea typeface="Calibri" panose="020F0502020204030204"/>
              <a:cs typeface="Segoe UI Light" panose="020B0502040204020203" pitchFamily="34" charset="0"/>
            </a:endParaRP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962297" y="2035936"/>
            <a:ext cx="10267406" cy="1069848"/>
          </a:xfrm>
        </p:spPr>
        <p:txBody>
          <a:bodyPr/>
          <a:lstStyle/>
          <a:p>
            <a:r>
              <a:rPr lang="en-US" dirty="0">
                <a:solidFill>
                  <a:schemeClr val="accent4"/>
                </a:solidFill>
                <a:latin typeface="Biome" panose="020B0503030204020804" pitchFamily="34" charset="0"/>
                <a:cs typeface="Biome" panose="020B0503030204020804" pitchFamily="34" charset="0"/>
              </a:rPr>
              <a:t>STAKEHOLDER INTEREST</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1302634" y="3603650"/>
            <a:ext cx="7837714" cy="2840736"/>
          </a:xfrm>
        </p:spPr>
        <p:txBody>
          <a:bodyPr/>
          <a:lstStyle/>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Resource Allocation</a:t>
            </a:r>
          </a:p>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Mission Planning</a:t>
            </a:r>
          </a:p>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Operational Continuity</a:t>
            </a:r>
          </a:p>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Cost Management</a:t>
            </a:r>
          </a:p>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Situational Awareness in the Space Domain</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548476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accent4">
                    <a:lumMod val="90000"/>
                  </a:schemeClr>
                </a:solidFill>
                <a:latin typeface="Biome" panose="020B0503030204020804" pitchFamily="34" charset="0"/>
                <a:cs typeface="Biome" panose="020B0503030204020804" pitchFamily="34" charset="0"/>
              </a:rPr>
              <a:t>AGENDA</a:t>
            </a:r>
            <a:endParaRPr lang="en-US" dirty="0">
              <a:solidFill>
                <a:schemeClr val="accent4">
                  <a:lumMod val="90000"/>
                </a:schemeClr>
              </a:solidFill>
              <a:latin typeface="Biome" panose="020B0503030204020804" pitchFamily="34" charset="0"/>
              <a:cs typeface="Biome" panose="020B0503030204020804" pitchFamily="34" charset="0"/>
            </a:endParaRPr>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Database Information</a:t>
            </a:r>
          </a:p>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Hypothesis</a:t>
            </a:r>
          </a:p>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Regression</a:t>
            </a:r>
          </a:p>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Results</a:t>
            </a:r>
          </a:p>
          <a:p>
            <a:pPr marL="0" indent="0" algn="l">
              <a:lnSpc>
                <a:spcPct val="150000"/>
              </a:lnSpc>
              <a:buClr>
                <a:schemeClr val="accent6"/>
              </a:buClr>
              <a:buNone/>
            </a:pPr>
            <a:endParaRPr lang="en-US" dirty="0">
              <a:solidFill>
                <a:schemeClr val="accent2">
                  <a:lumMod val="40000"/>
                  <a:lumOff val="60000"/>
                </a:schemeClr>
              </a:solidFill>
              <a:latin typeface="Biome Light" panose="020B0303030204020804" pitchFamily="34" charset="0"/>
              <a:cs typeface="Biome Light" panose="020B0303030204020804" pitchFamily="34" charset="0"/>
            </a:endParaRPr>
          </a:p>
          <a:p>
            <a:pPr marL="342900" indent="-342900" algn="l">
              <a:lnSpc>
                <a:spcPct val="150000"/>
              </a:lnSpc>
              <a:buClr>
                <a:schemeClr val="accent6"/>
              </a:buClr>
              <a:buFont typeface="Courier New" panose="02070309020205020404" pitchFamily="49" charset="0"/>
              <a:buChar char="o"/>
            </a:pPr>
            <a:endParaRPr lang="en-US" dirty="0">
              <a:solidFill>
                <a:schemeClr val="accent2">
                  <a:lumMod val="40000"/>
                  <a:lumOff val="60000"/>
                </a:schemeClr>
              </a:solidFill>
              <a:latin typeface="Biome Light" panose="020B0303030204020804" pitchFamily="34" charset="0"/>
              <a:cs typeface="Biome Light" panose="020B0303030204020804"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solidFill>
                  <a:schemeClr val="accent2"/>
                </a:solidFill>
                <a:latin typeface="Biome" panose="020B0503030204020804" pitchFamily="34" charset="0"/>
                <a:cs typeface="Biome" panose="020B0503030204020804" pitchFamily="34" charset="0"/>
              </a:rPr>
              <a:t>COLUMNS OF INTEREST</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4</a:t>
            </a:fld>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545335" y="2139695"/>
            <a:ext cx="5747741" cy="2825497"/>
          </a:xfrm>
        </p:spPr>
        <p:txBody>
          <a:bodyPr/>
          <a:lstStyle/>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Expected Lifetime (Years)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Launch Mass (Kilograms)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Inclination (Degrees)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Apogee (Kilometers)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Perigee (Kilometers)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Class of Orbit</a:t>
            </a:r>
          </a:p>
        </p:txBody>
      </p:sp>
    </p:spTree>
    <p:extLst>
      <p:ext uri="{BB962C8B-B14F-4D97-AF65-F5344CB8AC3E}">
        <p14:creationId xmlns:p14="http://schemas.microsoft.com/office/powerpoint/2010/main" val="76521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solidFill>
                  <a:srgbClr val="D6ABD7"/>
                </a:solidFill>
                <a:latin typeface="Biome" panose="020B0503030204020804" pitchFamily="34" charset="0"/>
                <a:cs typeface="Biome" panose="020B0503030204020804" pitchFamily="34" charset="0"/>
              </a:rPr>
              <a:t>Data wrangling</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685032"/>
            <a:ext cx="7735824" cy="2243820"/>
          </a:xfrm>
        </p:spPr>
        <p:txBody>
          <a:bodyPr/>
          <a:lstStyle/>
          <a:p>
            <a:pPr marL="285750" indent="-285750" algn="l">
              <a:buClr>
                <a:schemeClr val="accent4"/>
              </a:buClr>
              <a:buFont typeface="Courier New" panose="02070309020205020404" pitchFamily="49" charset="0"/>
              <a:buChar char="o"/>
            </a:pPr>
            <a:r>
              <a:rPr lang="en-US" sz="2400" dirty="0">
                <a:solidFill>
                  <a:schemeClr val="accent1">
                    <a:lumMod val="40000"/>
                    <a:lumOff val="60000"/>
                  </a:schemeClr>
                </a:solidFill>
                <a:latin typeface="Biome Light" panose="020B0303030204020804" pitchFamily="34" charset="0"/>
                <a:cs typeface="Biome Light" panose="020B0303030204020804" pitchFamily="34" charset="0"/>
              </a:rPr>
              <a:t>Inconsistencies with Expected Lifetime (Years)</a:t>
            </a:r>
          </a:p>
          <a:p>
            <a:pPr marL="285750" indent="-285750" algn="l">
              <a:buClr>
                <a:schemeClr val="accent4"/>
              </a:buClr>
              <a:buFont typeface="Courier New" panose="02070309020205020404" pitchFamily="49" charset="0"/>
              <a:buChar char="o"/>
            </a:pPr>
            <a:r>
              <a:rPr lang="en-US" sz="2400" dirty="0">
                <a:solidFill>
                  <a:schemeClr val="accent1">
                    <a:lumMod val="40000"/>
                    <a:lumOff val="60000"/>
                  </a:schemeClr>
                </a:solidFill>
                <a:latin typeface="Biome Light" panose="020B0303030204020804" pitchFamily="34" charset="0"/>
                <a:cs typeface="Biome Light" panose="020B0303030204020804" pitchFamily="34" charset="0"/>
              </a:rPr>
              <a:t>Created Dummy Variables for Class of Orbit</a:t>
            </a:r>
          </a:p>
          <a:p>
            <a:pPr marL="285750" indent="-285750" algn="l">
              <a:buClr>
                <a:schemeClr val="accent4"/>
              </a:buClr>
              <a:buFont typeface="Courier New" panose="02070309020205020404" pitchFamily="49" charset="0"/>
              <a:buChar char="o"/>
            </a:pPr>
            <a:r>
              <a:rPr lang="en-US" sz="2400" dirty="0">
                <a:solidFill>
                  <a:schemeClr val="accent1">
                    <a:lumMod val="40000"/>
                    <a:lumOff val="60000"/>
                  </a:schemeClr>
                </a:solidFill>
                <a:latin typeface="Biome Light" panose="020B0303030204020804" pitchFamily="34" charset="0"/>
                <a:cs typeface="Biome Light" panose="020B0303030204020804" pitchFamily="34" charset="0"/>
              </a:rPr>
              <a:t>Deleted Null values </a:t>
            </a:r>
          </a:p>
          <a:p>
            <a:pPr marL="742950" lvl="1" indent="-285750" algn="l">
              <a:buClr>
                <a:schemeClr val="accent4"/>
              </a:buClr>
              <a:buFont typeface="Courier New" panose="02070309020205020404" pitchFamily="49" charset="0"/>
              <a:buChar char="o"/>
            </a:pPr>
            <a:r>
              <a:rPr lang="en-US" sz="2800" dirty="0">
                <a:solidFill>
                  <a:schemeClr val="accent1">
                    <a:lumMod val="40000"/>
                    <a:lumOff val="60000"/>
                  </a:schemeClr>
                </a:solidFill>
                <a:latin typeface="Biome Light" panose="020B0303030204020804" pitchFamily="34" charset="0"/>
                <a:cs typeface="Biome Light" panose="020B0303030204020804" pitchFamily="34" charset="0"/>
              </a:rPr>
              <a:t>Expected Lifetime (Years)</a:t>
            </a:r>
          </a:p>
          <a:p>
            <a:pPr marL="742950" lvl="1" indent="-285750" algn="l">
              <a:buClr>
                <a:schemeClr val="accent4"/>
              </a:buClr>
              <a:buFont typeface="Courier New" panose="02070309020205020404" pitchFamily="49" charset="0"/>
              <a:buChar char="o"/>
            </a:pPr>
            <a:r>
              <a:rPr lang="en-US" sz="2400" dirty="0">
                <a:solidFill>
                  <a:schemeClr val="accent1">
                    <a:lumMod val="40000"/>
                    <a:lumOff val="60000"/>
                  </a:schemeClr>
                </a:solidFill>
                <a:latin typeface="Biome Light" panose="020B0303030204020804" pitchFamily="34" charset="0"/>
                <a:cs typeface="Biome Light" panose="020B0303030204020804" pitchFamily="34" charset="0"/>
              </a:rPr>
              <a:t>Launch Mass (Kilograms)</a:t>
            </a:r>
          </a:p>
        </p:txBody>
      </p:sp>
    </p:spTree>
    <p:extLst>
      <p:ext uri="{BB962C8B-B14F-4D97-AF65-F5344CB8AC3E}">
        <p14:creationId xmlns:p14="http://schemas.microsoft.com/office/powerpoint/2010/main" val="2424422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214372" y="1255383"/>
            <a:ext cx="7763256" cy="809391"/>
          </a:xfrm>
        </p:spPr>
        <p:txBody>
          <a:bodyPr/>
          <a:lstStyle/>
          <a:p>
            <a:r>
              <a:rPr lang="en-US" dirty="0">
                <a:solidFill>
                  <a:schemeClr val="accent3"/>
                </a:solidFill>
                <a:latin typeface="Biome" panose="020B0503030204020804" pitchFamily="34" charset="0"/>
                <a:cs typeface="Biome" panose="020B0503030204020804" pitchFamily="34" charset="0"/>
              </a:rPr>
              <a:t>HYPOTHESIS</a:t>
            </a:r>
            <a:br>
              <a:rPr lang="en-US" dirty="0"/>
            </a:br>
            <a:endParaRPr lang="en-US" dirty="0"/>
          </a:p>
        </p:txBody>
      </p:sp>
      <p:sp>
        <p:nvSpPr>
          <p:cNvPr id="3" name="Subtitle 2">
            <a:extLst>
              <a:ext uri="{FF2B5EF4-FFF2-40B4-BE49-F238E27FC236}">
                <a16:creationId xmlns:a16="http://schemas.microsoft.com/office/drawing/2014/main" id="{4CE82C04-6445-9E02-B0E8-8D809278C37D}"/>
              </a:ext>
            </a:extLst>
          </p:cNvPr>
          <p:cNvSpPr>
            <a:spLocks noGrp="1"/>
          </p:cNvSpPr>
          <p:nvPr>
            <p:ph type="subTitle" idx="1"/>
          </p:nvPr>
        </p:nvSpPr>
        <p:spPr>
          <a:xfrm>
            <a:off x="1371600" y="2354136"/>
            <a:ext cx="9947787" cy="3567341"/>
          </a:xfrm>
        </p:spPr>
        <p:txBody>
          <a:bodyPr/>
          <a:lstStyle/>
          <a:p>
            <a:pPr algn="l"/>
            <a:endParaRPr lang="en-US" sz="2400" dirty="0">
              <a:solidFill>
                <a:schemeClr val="accent4"/>
              </a:solidFill>
              <a:latin typeface="Biome" panose="020B0503030204020804" pitchFamily="34" charset="0"/>
              <a:cs typeface="Biome" panose="020B0503030204020804" pitchFamily="34" charset="0"/>
            </a:endParaRPr>
          </a:p>
          <a:p>
            <a:pPr algn="l"/>
            <a:r>
              <a:rPr lang="en-US" sz="3600" b="0" i="0" dirty="0">
                <a:solidFill>
                  <a:schemeClr val="accent4"/>
                </a:solidFill>
                <a:effectLst/>
                <a:latin typeface="Biome" panose="020B0503030204020804" pitchFamily="34" charset="0"/>
                <a:cs typeface="Biome" panose="020B0503030204020804" pitchFamily="34" charset="0"/>
              </a:rPr>
              <a:t>H</a:t>
            </a:r>
            <a:r>
              <a:rPr lang="en-US" sz="3600" b="0" i="0" baseline="-25000" dirty="0">
                <a:solidFill>
                  <a:schemeClr val="accent4"/>
                </a:solidFill>
                <a:effectLst/>
                <a:latin typeface="Biome" panose="020B0503030204020804" pitchFamily="34" charset="0"/>
                <a:cs typeface="Biome" panose="020B0503030204020804" pitchFamily="34" charset="0"/>
              </a:rPr>
              <a:t>0</a:t>
            </a:r>
            <a:r>
              <a:rPr lang="en-US" sz="2400" b="0" i="0" baseline="-25000" dirty="0">
                <a:solidFill>
                  <a:schemeClr val="accent4"/>
                </a:solidFill>
                <a:effectLst/>
                <a:latin typeface="Biome" panose="020B0503030204020804" pitchFamily="34" charset="0"/>
                <a:cs typeface="Biome" panose="020B0503030204020804" pitchFamily="34" charset="0"/>
              </a:rPr>
              <a:t> </a:t>
            </a:r>
            <a:r>
              <a:rPr lang="en-US" sz="2400" dirty="0">
                <a:solidFill>
                  <a:schemeClr val="accent4"/>
                </a:solidFill>
                <a:latin typeface="Biome" panose="020B0503030204020804" pitchFamily="34" charset="0"/>
                <a:cs typeface="Biome" panose="020B0503030204020804" pitchFamily="34" charset="0"/>
              </a:rPr>
              <a:t>: </a:t>
            </a:r>
            <a:r>
              <a:rPr lang="en-US" sz="2400" dirty="0">
                <a:solidFill>
                  <a:schemeClr val="accent2">
                    <a:lumMod val="60000"/>
                    <a:lumOff val="40000"/>
                  </a:schemeClr>
                </a:solidFill>
                <a:latin typeface="Biome Light" panose="020B0303030204020804" pitchFamily="34" charset="0"/>
                <a:cs typeface="Biome Light" panose="020B0303030204020804" pitchFamily="34" charset="0"/>
              </a:rPr>
              <a:t>Satellites in GEO will have a similar life expectancy 	compared to those in other orbits</a:t>
            </a:r>
          </a:p>
          <a:p>
            <a:pPr algn="l"/>
            <a:endParaRPr lang="en-US" sz="2400" dirty="0">
              <a:solidFill>
                <a:schemeClr val="accent4"/>
              </a:solidFill>
              <a:latin typeface="Biome Light" panose="020B0303030204020804" pitchFamily="34" charset="0"/>
              <a:cs typeface="Biome Light" panose="020B0303030204020804" pitchFamily="34" charset="0"/>
            </a:endParaRPr>
          </a:p>
          <a:p>
            <a:pPr algn="l"/>
            <a:r>
              <a:rPr lang="en-US" sz="3600" b="0" i="0" dirty="0">
                <a:solidFill>
                  <a:schemeClr val="accent4"/>
                </a:solidFill>
                <a:effectLst/>
                <a:latin typeface="Biome" panose="020B0503030204020804" pitchFamily="34" charset="0"/>
                <a:cs typeface="Biome" panose="020B0503030204020804" pitchFamily="34" charset="0"/>
              </a:rPr>
              <a:t>H</a:t>
            </a:r>
            <a:r>
              <a:rPr lang="en-US" sz="3600" baseline="-25000" dirty="0">
                <a:solidFill>
                  <a:schemeClr val="accent4"/>
                </a:solidFill>
                <a:latin typeface="Biome" panose="020B0503030204020804" pitchFamily="34" charset="0"/>
                <a:cs typeface="Biome" panose="020B0503030204020804" pitchFamily="34" charset="0"/>
              </a:rPr>
              <a:t>1 </a:t>
            </a:r>
            <a:r>
              <a:rPr lang="en-US" sz="2400" dirty="0">
                <a:solidFill>
                  <a:schemeClr val="accent4"/>
                </a:solidFill>
                <a:latin typeface="Biome" panose="020B0503030204020804" pitchFamily="34" charset="0"/>
                <a:cs typeface="Biome" panose="020B0503030204020804" pitchFamily="34" charset="0"/>
              </a:rPr>
              <a:t>: </a:t>
            </a:r>
            <a:r>
              <a:rPr lang="en-US" sz="2400" dirty="0">
                <a:solidFill>
                  <a:schemeClr val="accent2">
                    <a:lumMod val="60000"/>
                    <a:lumOff val="40000"/>
                  </a:schemeClr>
                </a:solidFill>
                <a:latin typeface="Biome Light" panose="020B0303030204020804" pitchFamily="34" charset="0"/>
                <a:cs typeface="Biome Light" panose="020B0303030204020804" pitchFamily="34" charset="0"/>
              </a:rPr>
              <a:t>Satellites in GEO will have a longer life expectancy 	compared to those in other orbits</a:t>
            </a:r>
          </a:p>
          <a:p>
            <a:pPr algn="l"/>
            <a:endParaRPr lang="en-US" sz="2400" dirty="0">
              <a:solidFill>
                <a:schemeClr val="accent4"/>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121321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850392" y="631692"/>
            <a:ext cx="10881360" cy="762197"/>
          </a:xfrm>
        </p:spPr>
        <p:txBody>
          <a:bodyPr/>
          <a:lstStyle/>
          <a:p>
            <a:r>
              <a:rPr lang="en-US" sz="4000" b="1" spc="600">
                <a:ln w="28575">
                  <a:noFill/>
                  <a:prstDash val="solid"/>
                </a:ln>
                <a:solidFill>
                  <a:schemeClr val="accent2">
                    <a:lumMod val="60000"/>
                    <a:lumOff val="40000"/>
                  </a:schemeClr>
                </a:solidFill>
                <a:latin typeface="Biome" panose="020B0503030204020804" pitchFamily="34" charset="0"/>
                <a:cs typeface="Biome" panose="020B0503030204020804" pitchFamily="34" charset="0"/>
              </a:rPr>
              <a:t>HYPOTHESIS TESTING</a:t>
            </a:r>
            <a:endParaRPr lang="en-US" sz="4000" b="1" spc="600" dirty="0">
              <a:ln w="28575">
                <a:noFill/>
                <a:prstDash val="solid"/>
              </a:ln>
              <a:solidFill>
                <a:schemeClr val="accent2">
                  <a:lumMod val="60000"/>
                  <a:lumOff val="40000"/>
                </a:schemeClr>
              </a:solidFill>
              <a:latin typeface="Biome" panose="020B0503030204020804" pitchFamily="34" charset="0"/>
              <a:cs typeface="Biome" panose="020B0503030204020804" pitchFamily="34" charset="0"/>
            </a:endParaRPr>
          </a:p>
        </p:txBody>
      </p:sp>
      <p:sp>
        <p:nvSpPr>
          <p:cNvPr id="12" name="Content Placeholder 11">
            <a:extLst>
              <a:ext uri="{FF2B5EF4-FFF2-40B4-BE49-F238E27FC236}">
                <a16:creationId xmlns:a16="http://schemas.microsoft.com/office/drawing/2014/main" id="{9BF3A0A1-F731-79B7-97E1-12D073D0FB87}"/>
              </a:ext>
            </a:extLst>
          </p:cNvPr>
          <p:cNvSpPr>
            <a:spLocks noGrp="1"/>
          </p:cNvSpPr>
          <p:nvPr>
            <p:ph idx="1"/>
          </p:nvPr>
        </p:nvSpPr>
        <p:spPr>
          <a:xfrm>
            <a:off x="850392" y="1916239"/>
            <a:ext cx="10332720" cy="3547872"/>
          </a:xfrm>
        </p:spPr>
        <p:txBody>
          <a:bodyPr/>
          <a:lstStyle/>
          <a:p>
            <a:pPr marL="285750" indent="-285750">
              <a:buClr>
                <a:srgbClr val="D6ABD7"/>
              </a:buClr>
              <a:buFont typeface="Courier New" panose="02070309020205020404" pitchFamily="49" charset="0"/>
              <a:buChar char="o"/>
            </a:pPr>
            <a:r>
              <a:rPr lang="en-US" dirty="0">
                <a:solidFill>
                  <a:schemeClr val="accent2">
                    <a:lumMod val="60000"/>
                    <a:lumOff val="40000"/>
                  </a:schemeClr>
                </a:solidFill>
                <a:latin typeface="Biome Light" panose="020B0303030204020804" pitchFamily="34" charset="0"/>
                <a:cs typeface="Biome Light" panose="020B0303030204020804" pitchFamily="34" charset="0"/>
              </a:rPr>
              <a:t>ANOVA TEST</a:t>
            </a:r>
          </a:p>
          <a:p>
            <a:pPr marL="285750" indent="-285750">
              <a:buClr>
                <a:srgbClr val="D6ABD7"/>
              </a:buClr>
              <a:buFont typeface="Courier New" panose="02070309020205020404" pitchFamily="49" charset="0"/>
              <a:buChar char="o"/>
            </a:pPr>
            <a:r>
              <a:rPr lang="en-US" dirty="0">
                <a:solidFill>
                  <a:schemeClr val="accent2">
                    <a:lumMod val="60000"/>
                    <a:lumOff val="40000"/>
                  </a:schemeClr>
                </a:solidFill>
                <a:latin typeface="Biome Light" panose="020B0303030204020804" pitchFamily="34" charset="0"/>
                <a:cs typeface="Biome Light" panose="020B0303030204020804" pitchFamily="34" charset="0"/>
              </a:rPr>
              <a:t>Significance level = 0.05</a:t>
            </a:r>
          </a:p>
          <a:p>
            <a:pPr marL="285750" indent="-285750">
              <a:buClr>
                <a:srgbClr val="D6ABD7"/>
              </a:buClr>
              <a:buFont typeface="Courier New" panose="02070309020205020404" pitchFamily="49" charset="0"/>
              <a:buChar char="o"/>
            </a:pPr>
            <a:r>
              <a:rPr lang="en-US" dirty="0">
                <a:solidFill>
                  <a:schemeClr val="accent2">
                    <a:lumMod val="60000"/>
                    <a:lumOff val="40000"/>
                  </a:schemeClr>
                </a:solidFill>
                <a:latin typeface="Biome Light" panose="020B0303030204020804" pitchFamily="34" charset="0"/>
                <a:cs typeface="Biome Light" panose="020B0303030204020804" pitchFamily="34" charset="0"/>
              </a:rPr>
              <a:t>Reject Null Hypothesis</a:t>
            </a:r>
          </a:p>
          <a:p>
            <a:pPr marL="742950" lvl="1" indent="-285750">
              <a:buClr>
                <a:srgbClr val="D6ABD7"/>
              </a:buClr>
            </a:pPr>
            <a:r>
              <a:rPr lang="en-US" dirty="0">
                <a:solidFill>
                  <a:schemeClr val="accent2">
                    <a:lumMod val="60000"/>
                    <a:lumOff val="40000"/>
                  </a:schemeClr>
                </a:solidFill>
                <a:latin typeface="Biome Light" panose="020B0303030204020804" pitchFamily="34" charset="0"/>
                <a:cs typeface="Biome Light" panose="020B0303030204020804" pitchFamily="34" charset="0"/>
              </a:rPr>
              <a:t>Low P value</a:t>
            </a:r>
          </a:p>
          <a:p>
            <a:pPr marL="742950" lvl="1" indent="-285750">
              <a:buClr>
                <a:srgbClr val="D6ABD7"/>
              </a:buClr>
            </a:pPr>
            <a:r>
              <a:rPr lang="en-US" dirty="0">
                <a:solidFill>
                  <a:schemeClr val="accent2">
                    <a:lumMod val="60000"/>
                    <a:lumOff val="40000"/>
                  </a:schemeClr>
                </a:solidFill>
                <a:latin typeface="Biome Light" panose="020B0303030204020804" pitchFamily="34" charset="0"/>
                <a:cs typeface="Biome Light" panose="020B0303030204020804" pitchFamily="34" charset="0"/>
              </a:rPr>
              <a:t>High Test Statistic</a:t>
            </a:r>
          </a:p>
          <a:p>
            <a:pPr marL="285750" indent="-285750">
              <a:buClr>
                <a:srgbClr val="D6ABD7"/>
              </a:buClr>
            </a:pPr>
            <a:r>
              <a:rPr lang="en-US" dirty="0">
                <a:solidFill>
                  <a:schemeClr val="accent2">
                    <a:lumMod val="60000"/>
                    <a:lumOff val="40000"/>
                  </a:schemeClr>
                </a:solidFill>
                <a:latin typeface="Biome Light" panose="020B0303030204020804" pitchFamily="34" charset="0"/>
                <a:cs typeface="Biome Light" panose="020B0303030204020804" pitchFamily="34" charset="0"/>
              </a:rPr>
              <a:t>Tukey HSD</a:t>
            </a:r>
          </a:p>
          <a:p>
            <a:endParaRPr lang="en-US" dirty="0"/>
          </a:p>
        </p:txBody>
      </p:sp>
      <p:pic>
        <p:nvPicPr>
          <p:cNvPr id="14" name="Picture 13">
            <a:extLst>
              <a:ext uri="{FF2B5EF4-FFF2-40B4-BE49-F238E27FC236}">
                <a16:creationId xmlns:a16="http://schemas.microsoft.com/office/drawing/2014/main" id="{41918F5F-2EFB-11FF-51AB-995D38CD4D7C}"/>
              </a:ext>
            </a:extLst>
          </p:cNvPr>
          <p:cNvPicPr>
            <a:picLocks noChangeAspect="1"/>
          </p:cNvPicPr>
          <p:nvPr/>
        </p:nvPicPr>
        <p:blipFill>
          <a:blip r:embed="rId3"/>
          <a:stretch>
            <a:fillRect/>
          </a:stretch>
        </p:blipFill>
        <p:spPr>
          <a:xfrm>
            <a:off x="5338353" y="3063574"/>
            <a:ext cx="6637625" cy="3449132"/>
          </a:xfrm>
          <a:prstGeom prst="rect">
            <a:avLst/>
          </a:prstGeom>
        </p:spPr>
      </p:pic>
    </p:spTree>
    <p:extLst>
      <p:ext uri="{BB962C8B-B14F-4D97-AF65-F5344CB8AC3E}">
        <p14:creationId xmlns:p14="http://schemas.microsoft.com/office/powerpoint/2010/main" val="1372651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endParaRPr lang="en-US" dirty="0">
              <a:solidFill>
                <a:srgbClr val="D6ABD7"/>
              </a:solidFill>
              <a:latin typeface="Biome" panose="020B0503030204020804" pitchFamily="34" charset="0"/>
              <a:cs typeface="Biome" panose="020B0503030204020804" pitchFamily="34" charset="0"/>
            </a:endParaRP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685032"/>
            <a:ext cx="7735824" cy="2243820"/>
          </a:xfrm>
        </p:spPr>
        <p:txBody>
          <a:bodyPr/>
          <a:lstStyle/>
          <a:p>
            <a:pPr marL="285750" indent="-285750" algn="l">
              <a:buClr>
                <a:schemeClr val="accent4"/>
              </a:buClr>
              <a:buFont typeface="Courier New" panose="02070309020205020404" pitchFamily="49" charset="0"/>
              <a:buChar char="o"/>
            </a:pPr>
            <a:endParaRPr lang="en-US" sz="2400" dirty="0">
              <a:solidFill>
                <a:schemeClr val="accent1">
                  <a:lumMod val="40000"/>
                  <a:lumOff val="60000"/>
                </a:schemeClr>
              </a:solidFill>
              <a:latin typeface="Biome Light" panose="020B0303030204020804" pitchFamily="34" charset="0"/>
              <a:cs typeface="Biome Light" panose="020B0303030204020804" pitchFamily="34" charset="0"/>
            </a:endParaRPr>
          </a:p>
        </p:txBody>
      </p:sp>
      <p:pic>
        <p:nvPicPr>
          <p:cNvPr id="8" name="Picture 7">
            <a:extLst>
              <a:ext uri="{FF2B5EF4-FFF2-40B4-BE49-F238E27FC236}">
                <a16:creationId xmlns:a16="http://schemas.microsoft.com/office/drawing/2014/main" id="{E2877411-EEAE-0D66-B5C1-4C4990CF1327}"/>
              </a:ext>
            </a:extLst>
          </p:cNvPr>
          <p:cNvPicPr>
            <a:picLocks noChangeAspect="1"/>
          </p:cNvPicPr>
          <p:nvPr/>
        </p:nvPicPr>
        <p:blipFill>
          <a:blip r:embed="rId3"/>
          <a:stretch>
            <a:fillRect/>
          </a:stretch>
        </p:blipFill>
        <p:spPr>
          <a:xfrm>
            <a:off x="1380161" y="123290"/>
            <a:ext cx="9431677" cy="6647380"/>
          </a:xfrm>
          <a:prstGeom prst="rect">
            <a:avLst/>
          </a:prstGeom>
        </p:spPr>
      </p:pic>
    </p:spTree>
    <p:extLst>
      <p:ext uri="{BB962C8B-B14F-4D97-AF65-F5344CB8AC3E}">
        <p14:creationId xmlns:p14="http://schemas.microsoft.com/office/powerpoint/2010/main" val="3380759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
        <p:nvSpPr>
          <p:cNvPr id="3" name="Footer Placeholder 2">
            <a:extLst>
              <a:ext uri="{FF2B5EF4-FFF2-40B4-BE49-F238E27FC236}">
                <a16:creationId xmlns:a16="http://schemas.microsoft.com/office/drawing/2014/main" id="{D534491D-AF3A-C879-49E6-F11A17AC3008}"/>
              </a:ext>
            </a:extLst>
          </p:cNvPr>
          <p:cNvSpPr>
            <a:spLocks noGrp="1"/>
          </p:cNvSpPr>
          <p:nvPr>
            <p:ph type="ftr" sz="quarter" idx="10"/>
          </p:nvPr>
        </p:nvSpPr>
        <p:spPr/>
        <p:txBody>
          <a:bodyPr/>
          <a:lstStyle/>
          <a:p>
            <a:r>
              <a:rPr lang="en-US"/>
              <a:t>Crypto: investing &amp; trading</a:t>
            </a:r>
            <a:endParaRPr lang="en-US" dirty="0"/>
          </a:p>
        </p:txBody>
      </p:sp>
      <p:sp>
        <p:nvSpPr>
          <p:cNvPr id="11" name="Content Placeholder 10">
            <a:extLst>
              <a:ext uri="{FF2B5EF4-FFF2-40B4-BE49-F238E27FC236}">
                <a16:creationId xmlns:a16="http://schemas.microsoft.com/office/drawing/2014/main" id="{BF799DA0-272B-EE91-33A9-50D95274F6A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08724409"/>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671</TotalTime>
  <Words>1092</Words>
  <Application>Microsoft Office PowerPoint</Application>
  <PresentationFormat>Widescreen</PresentationFormat>
  <Paragraphs>152</Paragraphs>
  <Slides>17</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Biome</vt:lpstr>
      <vt:lpstr>Biome Light</vt:lpstr>
      <vt:lpstr>Calibri</vt:lpstr>
      <vt:lpstr>Courier New</vt:lpstr>
      <vt:lpstr>Segoe UI Light</vt:lpstr>
      <vt:lpstr>Söhne</vt:lpstr>
      <vt:lpstr>Tw Cen MT</vt:lpstr>
      <vt:lpstr>Office Theme</vt:lpstr>
      <vt:lpstr>SATELLITE LIFE EXPECTANCY</vt:lpstr>
      <vt:lpstr>STAKEHOLDER INTEREST</vt:lpstr>
      <vt:lpstr>AGENDA</vt:lpstr>
      <vt:lpstr>COLUMNS OF INTEREST</vt:lpstr>
      <vt:lpstr>Data wrangling</vt:lpstr>
      <vt:lpstr>HYPOTHESIS </vt:lpstr>
      <vt:lpstr>HYPOTHESIS TESTING</vt:lpstr>
      <vt:lpstr>PowerPoint Presentation</vt:lpstr>
      <vt:lpstr>PowerPoint Presentation</vt:lpstr>
      <vt:lpstr> </vt:lpstr>
      <vt:lpstr>TYPES OF TOKENS</vt:lpstr>
      <vt:lpstr>PORTFOLIO BUILDUP</vt:lpstr>
      <vt:lpstr>HOW TO GET THERE</vt:lpstr>
      <vt:lpstr>MEET OUR TEAM</vt:lpstr>
      <vt:lpstr>MEET OUR EXTENDED TEAM</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SATELLITE LIFE EXPECTANCY</dc:title>
  <dc:creator>Joshlyn Jamerson</dc:creator>
  <cp:lastModifiedBy>Joshlyn Jamerson</cp:lastModifiedBy>
  <cp:revision>35</cp:revision>
  <dcterms:created xsi:type="dcterms:W3CDTF">2023-08-04T14:48:00Z</dcterms:created>
  <dcterms:modified xsi:type="dcterms:W3CDTF">2023-08-07T18:58:35Z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