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2"/>
  </p:notesMasterIdLst>
  <p:sldIdLst>
    <p:sldId id="256" r:id="rId2"/>
    <p:sldId id="262" r:id="rId3"/>
    <p:sldId id="264" r:id="rId4"/>
    <p:sldId id="257" r:id="rId5"/>
    <p:sldId id="263" r:id="rId6"/>
    <p:sldId id="258" r:id="rId7"/>
    <p:sldId id="259" r:id="rId8"/>
    <p:sldId id="260"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autoAdjust="0"/>
    <p:restoredTop sz="90327" autoAdjust="0"/>
  </p:normalViewPr>
  <p:slideViewPr>
    <p:cSldViewPr snapToGrid="0">
      <p:cViewPr varScale="1">
        <p:scale>
          <a:sx n="122" d="100"/>
          <a:sy n="122" d="100"/>
        </p:scale>
        <p:origin x="120"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F2721-197B-4B82-ADF5-02F5CB5CFA8F}"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5D247-5FC7-47FC-9B7D-6E03ACDD1CC9}" type="slidenum">
              <a:rPr lang="en-US" smtClean="0"/>
              <a:t>‹#›</a:t>
            </a:fld>
            <a:endParaRPr lang="en-US"/>
          </a:p>
        </p:txBody>
      </p:sp>
    </p:spTree>
    <p:extLst>
      <p:ext uri="{BB962C8B-B14F-4D97-AF65-F5344CB8AC3E}">
        <p14:creationId xmlns:p14="http://schemas.microsoft.com/office/powerpoint/2010/main" val="28829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the project, mainly because I’m nosey. I love learning about how much people make and what factors go into that. I decided to choose this dataset since everyone here has the potential for a future in the data science field. </a:t>
            </a:r>
          </a:p>
        </p:txBody>
      </p:sp>
      <p:sp>
        <p:nvSpPr>
          <p:cNvPr id="4" name="Slide Number Placeholder 3"/>
          <p:cNvSpPr>
            <a:spLocks noGrp="1"/>
          </p:cNvSpPr>
          <p:nvPr>
            <p:ph type="sldNum" sz="quarter" idx="5"/>
          </p:nvPr>
        </p:nvSpPr>
        <p:spPr/>
        <p:txBody>
          <a:bodyPr/>
          <a:lstStyle/>
          <a:p>
            <a:fld id="{0985D247-5FC7-47FC-9B7D-6E03ACDD1CC9}" type="slidenum">
              <a:rPr lang="en-US" smtClean="0"/>
              <a:t>1</a:t>
            </a:fld>
            <a:endParaRPr lang="en-US"/>
          </a:p>
        </p:txBody>
      </p:sp>
    </p:spTree>
    <p:extLst>
      <p:ext uri="{BB962C8B-B14F-4D97-AF65-F5344CB8AC3E}">
        <p14:creationId xmlns:p14="http://schemas.microsoft.com/office/powerpoint/2010/main" val="61881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Understanding the threshold for fair compensation is super important. It allows employers to know what is a fair wage to offer to people. This information can </a:t>
            </a:r>
            <a:r>
              <a:rPr lang="en-US" b="0" i="0" dirty="0">
                <a:solidFill>
                  <a:srgbClr val="BDB7AF"/>
                </a:solidFill>
                <a:effectLst/>
                <a:latin typeface="Söhne"/>
              </a:rPr>
              <a:t>ensure they are being fairly compensated for their skills, experience, and contributions. </a:t>
            </a:r>
            <a:endParaRPr lang="en-US" b="0" i="0" dirty="0">
              <a:solidFill>
                <a:schemeClr val="tx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Wage information also allows those in search of a job to know what to expect.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B7AF"/>
                </a:solidFill>
                <a:effectLst/>
                <a:latin typeface="Söhne"/>
              </a:rPr>
              <a:t>This data can help individuals make informed decisions about career paths, job changes, and skill development to maximize their earning potential.</a:t>
            </a:r>
            <a:endParaRPr lang="en-US" b="0" i="0" dirty="0">
              <a:solidFill>
                <a:schemeClr val="tx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B7AF"/>
                </a:solidFill>
                <a:effectLst/>
                <a:latin typeface="Söhne"/>
              </a:rPr>
              <a:t>Access to salary information promotes transparency within organizations and across industries. </a:t>
            </a:r>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2</a:t>
            </a:fld>
            <a:endParaRPr lang="en-US"/>
          </a:p>
        </p:txBody>
      </p:sp>
    </p:spTree>
    <p:extLst>
      <p:ext uri="{BB962C8B-B14F-4D97-AF65-F5344CB8AC3E}">
        <p14:creationId xmlns:p14="http://schemas.microsoft.com/office/powerpoint/2010/main" val="1166778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determined the top ten most viewed YouTube channels which can be used to target an advertising campaign.</a:t>
            </a:r>
          </a:p>
        </p:txBody>
      </p:sp>
      <p:sp>
        <p:nvSpPr>
          <p:cNvPr id="4" name="Slide Number Placeholder 3"/>
          <p:cNvSpPr>
            <a:spLocks noGrp="1"/>
          </p:cNvSpPr>
          <p:nvPr>
            <p:ph type="sldNum" sz="quarter" idx="5"/>
          </p:nvPr>
        </p:nvSpPr>
        <p:spPr/>
        <p:txBody>
          <a:bodyPr/>
          <a:lstStyle/>
          <a:p>
            <a:fld id="{0985D247-5FC7-47FC-9B7D-6E03ACDD1CC9}" type="slidenum">
              <a:rPr lang="en-US" smtClean="0"/>
              <a:t>6</a:t>
            </a:fld>
            <a:endParaRPr lang="en-US"/>
          </a:p>
        </p:txBody>
      </p:sp>
    </p:spTree>
    <p:extLst>
      <p:ext uri="{BB962C8B-B14F-4D97-AF65-F5344CB8AC3E}">
        <p14:creationId xmlns:p14="http://schemas.microsoft.com/office/powerpoint/2010/main" val="410279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analysis of the data can inform building advertising campaigns.  We can demonstrate that to get the most visibility campaigns should seek to attach ads to ‘entertainment’ and ‘music’ videos due to their receiving 10x as many views as categories like ‘news &amp; politics’ and ‘travel &amp; events.’  Of note, while music videos receive the most views, viewers are most engaged with entertainment videos.</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7</a:t>
            </a:fld>
            <a:endParaRPr lang="en-US"/>
          </a:p>
        </p:txBody>
      </p:sp>
    </p:spTree>
    <p:extLst>
      <p:ext uri="{BB962C8B-B14F-4D97-AF65-F5344CB8AC3E}">
        <p14:creationId xmlns:p14="http://schemas.microsoft.com/office/powerpoint/2010/main" val="3629124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til</a:t>
            </a:r>
            <a:r>
              <a:rPr lang="en-US" sz="1800" dirty="0">
                <a:effectLst/>
                <a:latin typeface="Calibri" panose="020F0502020204030204" pitchFamily="34" charset="0"/>
                <a:ea typeface="Calibri" panose="020F0502020204030204" pitchFamily="34" charset="0"/>
                <a:cs typeface="Times New Roman" panose="02020603050405020304" pitchFamily="18" charset="0"/>
              </a:rPr>
              <a:t> Trending shows that most categories of videos reach trending threshold with an average of five days from publication.  This data can help inform the duration of an ad campaign.</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8</a:t>
            </a:fld>
            <a:endParaRPr lang="en-US"/>
          </a:p>
        </p:txBody>
      </p:sp>
    </p:spTree>
    <p:extLst>
      <p:ext uri="{BB962C8B-B14F-4D97-AF65-F5344CB8AC3E}">
        <p14:creationId xmlns:p14="http://schemas.microsoft.com/office/powerpoint/2010/main" val="27974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7/6/2023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15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50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86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69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24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674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642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106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6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7/6/2023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0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7/6/2023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260309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a:extLst>
              <a:ext uri="{FF2B5EF4-FFF2-40B4-BE49-F238E27FC236}">
                <a16:creationId xmlns:a16="http://schemas.microsoft.com/office/drawing/2014/main" id="{3EE31B33-9FD3-6863-4CCB-5EEBB607457E}"/>
              </a:ext>
            </a:extLst>
          </p:cNvPr>
          <p:cNvPicPr>
            <a:picLocks noChangeAspect="1"/>
          </p:cNvPicPr>
          <p:nvPr/>
        </p:nvPicPr>
        <p:blipFill rotWithShape="1">
          <a:blip r:embed="rId3">
            <a:alphaModFix amt="70000"/>
          </a:blip>
          <a:srcRect t="15410" r="-1" b="-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3498600-E1CA-DA95-15F1-C5DFF5141D57}"/>
              </a:ext>
            </a:extLst>
          </p:cNvPr>
          <p:cNvSpPr>
            <a:spLocks noGrp="1"/>
          </p:cNvSpPr>
          <p:nvPr>
            <p:ph type="ctrTitle"/>
          </p:nvPr>
        </p:nvSpPr>
        <p:spPr>
          <a:xfrm>
            <a:off x="1157732" y="1155680"/>
            <a:ext cx="10191942" cy="3173034"/>
          </a:xfrm>
        </p:spPr>
        <p:txBody>
          <a:bodyPr>
            <a:normAutofit/>
          </a:bodyPr>
          <a:lstStyle/>
          <a:p>
            <a:r>
              <a:rPr lang="en-US" sz="6600" b="1" dirty="0">
                <a:solidFill>
                  <a:srgbClr val="FFFFFF"/>
                </a:solidFill>
                <a:latin typeface="Bahnschrift SemiBold" panose="020B0502040204020203" pitchFamily="34" charset="0"/>
                <a:cs typeface="Aharoni" panose="020F0502020204030204" pitchFamily="2" charset="-79"/>
              </a:rPr>
              <a:t>Data Science Salaries from 2022-2023</a:t>
            </a:r>
            <a:br>
              <a:rPr lang="en-US" sz="6600" b="1" i="0" dirty="0">
                <a:solidFill>
                  <a:srgbClr val="FFFFFF"/>
                </a:solidFill>
                <a:effectLst/>
                <a:latin typeface="-apple-system"/>
              </a:rPr>
            </a:br>
            <a:endParaRPr lang="en-US" sz="6600" dirty="0">
              <a:solidFill>
                <a:srgbClr val="FFFFFF"/>
              </a:solidFill>
            </a:endParaRPr>
          </a:p>
        </p:txBody>
      </p:sp>
      <p:sp>
        <p:nvSpPr>
          <p:cNvPr id="3" name="Subtitle 2">
            <a:extLst>
              <a:ext uri="{FF2B5EF4-FFF2-40B4-BE49-F238E27FC236}">
                <a16:creationId xmlns:a16="http://schemas.microsoft.com/office/drawing/2014/main" id="{36AE0061-432E-59DE-511D-FD2248FFE5A0}"/>
              </a:ext>
            </a:extLst>
          </p:cNvPr>
          <p:cNvSpPr>
            <a:spLocks noGrp="1"/>
          </p:cNvSpPr>
          <p:nvPr>
            <p:ph type="subTitle" idx="1"/>
          </p:nvPr>
        </p:nvSpPr>
        <p:spPr>
          <a:xfrm>
            <a:off x="1524000" y="4069354"/>
            <a:ext cx="9144000" cy="1265285"/>
          </a:xfrm>
        </p:spPr>
        <p:txBody>
          <a:bodyPr>
            <a:normAutofit/>
          </a:bodyPr>
          <a:lstStyle/>
          <a:p>
            <a:r>
              <a:rPr lang="en-US" sz="2200" dirty="0">
                <a:solidFill>
                  <a:srgbClr val="FFFFFF"/>
                </a:solidFill>
              </a:rPr>
              <a:t>Joshlyn Jamerson</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475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AF5E-4726-3FCA-3646-6CC8BA08E269}"/>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4710CCA1-8679-6A6E-6A9E-F91CC74A80E2}"/>
              </a:ext>
            </a:extLst>
          </p:cNvPr>
          <p:cNvSpPr>
            <a:spLocks noGrp="1"/>
          </p:cNvSpPr>
          <p:nvPr>
            <p:ph idx="1"/>
          </p:nvPr>
        </p:nvSpPr>
        <p:spPr/>
        <p:txBody>
          <a:bodyPr/>
          <a:lstStyle/>
          <a:p>
            <a:r>
              <a:rPr lang="en-US" dirty="0"/>
              <a:t>Teammates contact info</a:t>
            </a:r>
          </a:p>
          <a:p>
            <a:endParaRPr lang="en-US" dirty="0"/>
          </a:p>
          <a:p>
            <a:r>
              <a:rPr lang="en-US" dirty="0"/>
              <a:t>Link to repository</a:t>
            </a:r>
          </a:p>
          <a:p>
            <a:endParaRPr lang="en-US" dirty="0"/>
          </a:p>
          <a:p>
            <a:r>
              <a:rPr lang="en-US" dirty="0"/>
              <a:t>Link to dataset</a:t>
            </a:r>
          </a:p>
        </p:txBody>
      </p:sp>
    </p:spTree>
    <p:extLst>
      <p:ext uri="{BB962C8B-B14F-4D97-AF65-F5344CB8AC3E}">
        <p14:creationId xmlns:p14="http://schemas.microsoft.com/office/powerpoint/2010/main" val="21648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88C6-5052-FAF9-3C94-C951D4645BE7}"/>
              </a:ext>
            </a:extLst>
          </p:cNvPr>
          <p:cNvSpPr>
            <a:spLocks noGrp="1"/>
          </p:cNvSpPr>
          <p:nvPr>
            <p:ph type="title"/>
          </p:nvPr>
        </p:nvSpPr>
        <p:spPr/>
        <p:txBody>
          <a:bodyPr/>
          <a:lstStyle/>
          <a:p>
            <a:r>
              <a:rPr lang="en-US" dirty="0"/>
              <a:t>Stakeholder Interest</a:t>
            </a:r>
          </a:p>
        </p:txBody>
      </p:sp>
      <p:sp>
        <p:nvSpPr>
          <p:cNvPr id="3" name="Content Placeholder 2">
            <a:extLst>
              <a:ext uri="{FF2B5EF4-FFF2-40B4-BE49-F238E27FC236}">
                <a16:creationId xmlns:a16="http://schemas.microsoft.com/office/drawing/2014/main" id="{8CCDB1AE-A0B1-1637-004D-35E1F9385DDB}"/>
              </a:ext>
            </a:extLst>
          </p:cNvPr>
          <p:cNvSpPr>
            <a:spLocks noGrp="1"/>
          </p:cNvSpPr>
          <p:nvPr>
            <p:ph idx="1"/>
          </p:nvPr>
        </p:nvSpPr>
        <p:spPr>
          <a:xfrm>
            <a:off x="838200" y="1898894"/>
            <a:ext cx="10515600" cy="3154362"/>
          </a:xfrm>
        </p:spPr>
        <p:txBody>
          <a:bodyPr>
            <a:normAutofit/>
          </a:bodyPr>
          <a:lstStyle/>
          <a:p>
            <a:r>
              <a:rPr lang="en-US" b="0" i="0" dirty="0">
                <a:solidFill>
                  <a:schemeClr val="tx1"/>
                </a:solidFill>
                <a:effectLst/>
              </a:rPr>
              <a:t>Fair compensation</a:t>
            </a:r>
          </a:p>
          <a:p>
            <a:r>
              <a:rPr lang="en-US" b="0" i="0" dirty="0">
                <a:solidFill>
                  <a:schemeClr val="tx1"/>
                </a:solidFill>
                <a:effectLst/>
                <a:latin typeface="Söhne"/>
              </a:rPr>
              <a:t>Negotiating power</a:t>
            </a:r>
          </a:p>
          <a:p>
            <a:r>
              <a:rPr lang="en-US" dirty="0">
                <a:solidFill>
                  <a:schemeClr val="tx1"/>
                </a:solidFill>
              </a:rPr>
              <a:t>Career planning</a:t>
            </a:r>
          </a:p>
          <a:p>
            <a:r>
              <a:rPr lang="en-US" dirty="0">
                <a:solidFill>
                  <a:schemeClr val="tx1"/>
                </a:solidFill>
              </a:rPr>
              <a:t>Transparency and equity</a:t>
            </a:r>
          </a:p>
        </p:txBody>
      </p:sp>
    </p:spTree>
    <p:extLst>
      <p:ext uri="{BB962C8B-B14F-4D97-AF65-F5344CB8AC3E}">
        <p14:creationId xmlns:p14="http://schemas.microsoft.com/office/powerpoint/2010/main" val="37423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F471-CE0F-E83D-9D1E-3F11E509C54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C94F795-2A2D-F82F-AC6F-4612AB182093}"/>
              </a:ext>
            </a:extLst>
          </p:cNvPr>
          <p:cNvSpPr>
            <a:spLocks noGrp="1"/>
          </p:cNvSpPr>
          <p:nvPr>
            <p:ph idx="1"/>
          </p:nvPr>
        </p:nvSpPr>
        <p:spPr/>
        <p:txBody>
          <a:bodyPr/>
          <a:lstStyle/>
          <a:p>
            <a:r>
              <a:rPr lang="en-US" dirty="0"/>
              <a:t>Duplicate data</a:t>
            </a:r>
          </a:p>
          <a:p>
            <a:r>
              <a:rPr lang="en-US" dirty="0"/>
              <a:t>Time formatting consistency</a:t>
            </a:r>
          </a:p>
          <a:p>
            <a:pPr lvl="1"/>
            <a:r>
              <a:rPr lang="en-US" dirty="0"/>
              <a:t>Converting time to integers</a:t>
            </a:r>
          </a:p>
          <a:p>
            <a:pPr lvl="1"/>
            <a:r>
              <a:rPr lang="en-US" dirty="0"/>
              <a:t>Date/time formatting</a:t>
            </a:r>
          </a:p>
          <a:p>
            <a:r>
              <a:rPr lang="en-US" dirty="0"/>
              <a:t>Removing outliers</a:t>
            </a:r>
          </a:p>
          <a:p>
            <a:r>
              <a:rPr lang="en-US" dirty="0"/>
              <a:t>Visual clarity on category ids</a:t>
            </a:r>
          </a:p>
        </p:txBody>
      </p:sp>
    </p:spTree>
    <p:extLst>
      <p:ext uri="{BB962C8B-B14F-4D97-AF65-F5344CB8AC3E}">
        <p14:creationId xmlns:p14="http://schemas.microsoft.com/office/powerpoint/2010/main" val="164427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55E-360F-1D8C-2DD1-A578864153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825D200-BFC7-AAB3-58C3-FFC811F1E369}"/>
              </a:ext>
            </a:extLst>
          </p:cNvPr>
          <p:cNvSpPr>
            <a:spLocks noGrp="1"/>
          </p:cNvSpPr>
          <p:nvPr>
            <p:ph idx="1"/>
          </p:nvPr>
        </p:nvSpPr>
        <p:spPr/>
        <p:txBody>
          <a:bodyPr/>
          <a:lstStyle/>
          <a:p>
            <a:r>
              <a:rPr lang="en-US" dirty="0"/>
              <a:t>Highest Paid Job Titles</a:t>
            </a:r>
          </a:p>
          <a:p>
            <a:r>
              <a:rPr lang="en-US" dirty="0"/>
              <a:t>How does experience level relate to pay</a:t>
            </a:r>
          </a:p>
          <a:p>
            <a:r>
              <a:rPr lang="en-US" dirty="0"/>
              <a:t>How does employee location relate to pay</a:t>
            </a:r>
          </a:p>
          <a:p>
            <a:r>
              <a:rPr lang="en-US" dirty="0"/>
              <a:t>Remote work</a:t>
            </a:r>
          </a:p>
          <a:p>
            <a:pPr lvl="1"/>
            <a:r>
              <a:rPr lang="en-US" dirty="0"/>
              <a:t>Ratio to on company size</a:t>
            </a:r>
          </a:p>
          <a:p>
            <a:pPr lvl="1"/>
            <a:r>
              <a:rPr lang="en-US" dirty="0"/>
              <a:t>Ratio compared to company location</a:t>
            </a:r>
          </a:p>
          <a:p>
            <a:endParaRPr lang="en-US" dirty="0"/>
          </a:p>
          <a:p>
            <a:pPr marL="0" indent="0">
              <a:buNone/>
            </a:pPr>
            <a:endParaRPr lang="en-US" dirty="0"/>
          </a:p>
        </p:txBody>
      </p:sp>
    </p:spTree>
    <p:extLst>
      <p:ext uri="{BB962C8B-B14F-4D97-AF65-F5344CB8AC3E}">
        <p14:creationId xmlns:p14="http://schemas.microsoft.com/office/powerpoint/2010/main" val="294361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F33-7759-EC24-FA86-F5440707CA79}"/>
              </a:ext>
            </a:extLst>
          </p:cNvPr>
          <p:cNvSpPr>
            <a:spLocks noGrp="1"/>
          </p:cNvSpPr>
          <p:nvPr>
            <p:ph type="title"/>
          </p:nvPr>
        </p:nvSpPr>
        <p:spPr/>
        <p:txBody>
          <a:bodyPr/>
          <a:lstStyle/>
          <a:p>
            <a:r>
              <a:rPr lang="en-US" dirty="0"/>
              <a:t>Data of Interest</a:t>
            </a:r>
          </a:p>
        </p:txBody>
      </p:sp>
      <p:sp>
        <p:nvSpPr>
          <p:cNvPr id="3" name="Content Placeholder 2">
            <a:extLst>
              <a:ext uri="{FF2B5EF4-FFF2-40B4-BE49-F238E27FC236}">
                <a16:creationId xmlns:a16="http://schemas.microsoft.com/office/drawing/2014/main" id="{4C2BCA67-33F1-BECB-6FF6-F8CB2996A427}"/>
              </a:ext>
            </a:extLst>
          </p:cNvPr>
          <p:cNvSpPr>
            <a:spLocks noGrp="1"/>
          </p:cNvSpPr>
          <p:nvPr>
            <p:ph idx="1"/>
          </p:nvPr>
        </p:nvSpPr>
        <p:spPr/>
        <p:txBody>
          <a:bodyPr/>
          <a:lstStyle/>
          <a:p>
            <a:r>
              <a:rPr lang="en-US" dirty="0"/>
              <a:t>Channel name</a:t>
            </a:r>
          </a:p>
          <a:p>
            <a:r>
              <a:rPr lang="en-US" dirty="0"/>
              <a:t>Trending date</a:t>
            </a:r>
          </a:p>
          <a:p>
            <a:r>
              <a:rPr lang="en-US" dirty="0"/>
              <a:t>Publish time</a:t>
            </a:r>
          </a:p>
          <a:p>
            <a:r>
              <a:rPr lang="en-US" dirty="0"/>
              <a:t>Views</a:t>
            </a:r>
          </a:p>
          <a:p>
            <a:r>
              <a:rPr lang="en-US" dirty="0"/>
              <a:t>Comment count</a:t>
            </a:r>
          </a:p>
          <a:p>
            <a:r>
              <a:rPr lang="en-US" dirty="0"/>
              <a:t>Video Id</a:t>
            </a:r>
          </a:p>
        </p:txBody>
      </p:sp>
      <p:pic>
        <p:nvPicPr>
          <p:cNvPr id="7" name="Picture 6">
            <a:extLst>
              <a:ext uri="{FF2B5EF4-FFF2-40B4-BE49-F238E27FC236}">
                <a16:creationId xmlns:a16="http://schemas.microsoft.com/office/drawing/2014/main" id="{872CBD46-C24B-8F44-F617-BC86E411A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255" y="1825625"/>
            <a:ext cx="6249545" cy="3689125"/>
          </a:xfrm>
          <a:prstGeom prst="rect">
            <a:avLst/>
          </a:prstGeom>
        </p:spPr>
      </p:pic>
      <p:sp>
        <p:nvSpPr>
          <p:cNvPr id="8" name="Rectangle 7">
            <a:extLst>
              <a:ext uri="{FF2B5EF4-FFF2-40B4-BE49-F238E27FC236}">
                <a16:creationId xmlns:a16="http://schemas.microsoft.com/office/drawing/2014/main" id="{53B37133-9BA9-E94A-8ADC-3F696ED7CE97}"/>
              </a:ext>
            </a:extLst>
          </p:cNvPr>
          <p:cNvSpPr/>
          <p:nvPr/>
        </p:nvSpPr>
        <p:spPr>
          <a:xfrm>
            <a:off x="5264209" y="1825625"/>
            <a:ext cx="1602583" cy="36891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FDA7B98-96E1-6683-BEB7-73C8BCAE1E0F}"/>
              </a:ext>
            </a:extLst>
          </p:cNvPr>
          <p:cNvSpPr/>
          <p:nvPr/>
        </p:nvSpPr>
        <p:spPr>
          <a:xfrm>
            <a:off x="7940002" y="1825625"/>
            <a:ext cx="263222" cy="36891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310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B8C6-332A-42F0-75D4-D835CD704D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C19FD-D7A9-A0B4-2AE3-6BCDCF7B00F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749A48B-57C8-F32E-B769-1C9783DA70D3}"/>
              </a:ext>
            </a:extLst>
          </p:cNvPr>
          <p:cNvPicPr>
            <a:picLocks noChangeAspect="1"/>
          </p:cNvPicPr>
          <p:nvPr/>
        </p:nvPicPr>
        <p:blipFill>
          <a:blip r:embed="rId3"/>
          <a:stretch>
            <a:fillRect/>
          </a:stretch>
        </p:blipFill>
        <p:spPr>
          <a:xfrm>
            <a:off x="0" y="0"/>
            <a:ext cx="12192000" cy="6690360"/>
          </a:xfrm>
          <a:prstGeom prst="rect">
            <a:avLst/>
          </a:prstGeom>
        </p:spPr>
      </p:pic>
    </p:spTree>
    <p:extLst>
      <p:ext uri="{BB962C8B-B14F-4D97-AF65-F5344CB8AC3E}">
        <p14:creationId xmlns:p14="http://schemas.microsoft.com/office/powerpoint/2010/main" val="193066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FB-F12D-BB62-65B8-E14FF211C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1655D-E8F1-3026-E38B-A6C86ED923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F8B2B2-2C53-A811-4EA4-6386E2A3BE58}"/>
              </a:ext>
            </a:extLst>
          </p:cNvPr>
          <p:cNvPicPr>
            <a:picLocks noChangeAspect="1"/>
          </p:cNvPicPr>
          <p:nvPr/>
        </p:nvPicPr>
        <p:blipFill>
          <a:blip r:embed="rId3"/>
          <a:stretch>
            <a:fillRect/>
          </a:stretch>
        </p:blipFill>
        <p:spPr>
          <a:xfrm>
            <a:off x="195384" y="78154"/>
            <a:ext cx="12192000" cy="6863177"/>
          </a:xfrm>
          <a:prstGeom prst="rect">
            <a:avLst/>
          </a:prstGeom>
        </p:spPr>
      </p:pic>
    </p:spTree>
    <p:extLst>
      <p:ext uri="{BB962C8B-B14F-4D97-AF65-F5344CB8AC3E}">
        <p14:creationId xmlns:p14="http://schemas.microsoft.com/office/powerpoint/2010/main" val="399581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3046-6956-4131-B971-E6C643EB93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8D60C-E562-A673-51CA-4C3D0D80ACF5}"/>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272F5E4-D6C4-2144-3A65-4EB0A65381E1}"/>
              </a:ext>
            </a:extLst>
          </p:cNvPr>
          <p:cNvPicPr>
            <a:picLocks noChangeAspect="1"/>
          </p:cNvPicPr>
          <p:nvPr/>
        </p:nvPicPr>
        <p:blipFill>
          <a:blip r:embed="rId3"/>
          <a:stretch>
            <a:fillRect/>
          </a:stretch>
        </p:blipFill>
        <p:spPr>
          <a:xfrm>
            <a:off x="0" y="17213"/>
            <a:ext cx="12192000" cy="6823574"/>
          </a:xfrm>
          <a:prstGeom prst="rect">
            <a:avLst/>
          </a:prstGeom>
        </p:spPr>
      </p:pic>
    </p:spTree>
    <p:extLst>
      <p:ext uri="{BB962C8B-B14F-4D97-AF65-F5344CB8AC3E}">
        <p14:creationId xmlns:p14="http://schemas.microsoft.com/office/powerpoint/2010/main" val="428946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5B9-F67F-38E2-88E2-74F2FB831908}"/>
              </a:ext>
            </a:extLst>
          </p:cNvPr>
          <p:cNvSpPr>
            <a:spLocks noGrp="1"/>
          </p:cNvSpPr>
          <p:nvPr>
            <p:ph type="title"/>
          </p:nvPr>
        </p:nvSpPr>
        <p:spPr/>
        <p:txBody>
          <a:bodyPr/>
          <a:lstStyle/>
          <a:p>
            <a:r>
              <a:rPr lang="en-US" dirty="0"/>
              <a:t>Future Project Plans</a:t>
            </a:r>
          </a:p>
        </p:txBody>
      </p:sp>
      <p:sp>
        <p:nvSpPr>
          <p:cNvPr id="3" name="Content Placeholder 2">
            <a:extLst>
              <a:ext uri="{FF2B5EF4-FFF2-40B4-BE49-F238E27FC236}">
                <a16:creationId xmlns:a16="http://schemas.microsoft.com/office/drawing/2014/main" id="{D2AD61E8-F4CF-3990-D3F2-C9529D155318}"/>
              </a:ext>
            </a:extLst>
          </p:cNvPr>
          <p:cNvSpPr>
            <a:spLocks noGrp="1"/>
          </p:cNvSpPr>
          <p:nvPr>
            <p:ph idx="1"/>
          </p:nvPr>
        </p:nvSpPr>
        <p:spPr/>
        <p:txBody>
          <a:bodyPr/>
          <a:lstStyle/>
          <a:p>
            <a:r>
              <a:rPr lang="en-US" dirty="0"/>
              <a:t>Trending tags, identifying what makes a video trend</a:t>
            </a:r>
          </a:p>
          <a:p>
            <a:r>
              <a:rPr lang="en-US" dirty="0"/>
              <a:t>Duration of trending content</a:t>
            </a:r>
          </a:p>
          <a:p>
            <a:r>
              <a:rPr lang="en-US" dirty="0"/>
              <a:t>Identifying social media platforms in descriptions</a:t>
            </a:r>
          </a:p>
          <a:p>
            <a:endParaRPr lang="en-US" dirty="0"/>
          </a:p>
        </p:txBody>
      </p:sp>
    </p:spTree>
    <p:extLst>
      <p:ext uri="{BB962C8B-B14F-4D97-AF65-F5344CB8AC3E}">
        <p14:creationId xmlns:p14="http://schemas.microsoft.com/office/powerpoint/2010/main" val="332675948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F1D1A"/>
      </a:dk2>
      <a:lt2>
        <a:srgbClr val="F2F0F3"/>
      </a:lt2>
      <a:accent1>
        <a:srgbClr val="75B03E"/>
      </a:accent1>
      <a:accent2>
        <a:srgbClr val="9CA931"/>
      </a:accent2>
      <a:accent3>
        <a:srgbClr val="C39B45"/>
      </a:accent3>
      <a:accent4>
        <a:srgbClr val="B75835"/>
      </a:accent4>
      <a:accent5>
        <a:srgbClr val="C9475A"/>
      </a:accent5>
      <a:accent6>
        <a:srgbClr val="B7357E"/>
      </a:accent6>
      <a:hlink>
        <a:srgbClr val="BF444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84</TotalTime>
  <Words>395</Words>
  <Application>Microsoft Office PowerPoint</Application>
  <PresentationFormat>Widescreen</PresentationFormat>
  <Paragraphs>51</Paragraphs>
  <Slides>10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Avenir Next LT Pro</vt:lpstr>
      <vt:lpstr>AvenirNext LT Pro Medium</vt:lpstr>
      <vt:lpstr>Bahnschrift SemiBold</vt:lpstr>
      <vt:lpstr>Calibri</vt:lpstr>
      <vt:lpstr>Posterama</vt:lpstr>
      <vt:lpstr>Segoe UI Semilight</vt:lpstr>
      <vt:lpstr>Söhne</vt:lpstr>
      <vt:lpstr>ExploreVTI</vt:lpstr>
      <vt:lpstr>Data Science Salaries from 2022-2023 </vt:lpstr>
      <vt:lpstr>Stakeholder Interest</vt:lpstr>
      <vt:lpstr>Data Cleaning</vt:lpstr>
      <vt:lpstr>Agenda</vt:lpstr>
      <vt:lpstr>Data of Interest</vt:lpstr>
      <vt:lpstr>PowerPoint Presentation</vt:lpstr>
      <vt:lpstr>PowerPoint Presentation</vt:lpstr>
      <vt:lpstr>PowerPoint Presentation</vt:lpstr>
      <vt:lpstr>Future Project Plans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Analytics from 2011 in the U.S.</dc:title>
  <dc:creator>Joshlyn Jamerson</dc:creator>
  <cp:lastModifiedBy>Joshlyn Jamerson</cp:lastModifiedBy>
  <cp:revision>14</cp:revision>
  <dcterms:created xsi:type="dcterms:W3CDTF">2023-06-26T21:34:06Z</dcterms:created>
  <dcterms:modified xsi:type="dcterms:W3CDTF">2023-07-06T20:34:26Z</dcterms:modified>
</cp:coreProperties>
</file>