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4"/>
  </p:notesMasterIdLst>
  <p:sldIdLst>
    <p:sldId id="278" r:id="rId2"/>
    <p:sldId id="279" r:id="rId3"/>
    <p:sldId id="280" r:id="rId4"/>
    <p:sldId id="281" r:id="rId5"/>
    <p:sldId id="283" r:id="rId6"/>
    <p:sldId id="284" r:id="rId7"/>
    <p:sldId id="282" r:id="rId8"/>
    <p:sldId id="285" r:id="rId9"/>
    <p:sldId id="289" r:id="rId10"/>
    <p:sldId id="293" r:id="rId11"/>
    <p:sldId id="290" r:id="rId12"/>
    <p:sldId id="292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5640" autoAdjust="0"/>
  </p:normalViewPr>
  <p:slideViewPr>
    <p:cSldViewPr snapToGrid="0" snapToObjects="1">
      <p:cViewPr varScale="1">
        <p:scale>
          <a:sx n="123" d="100"/>
          <a:sy n="123" d="100"/>
        </p:scale>
        <p:origin x="3990" y="9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25695417250349E-2"/>
          <c:y val="3.4334763948497854E-2"/>
          <c:w val="0.93716586935650903"/>
          <c:h val="0.8187989591429826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6"/>
                    </a:solidFill>
                    <a:latin typeface="Sabon Next LT" panose="02000500000000000000" pitchFamily="2" charset="0"/>
                    <a:ea typeface="+mn-ea"/>
                    <a:cs typeface="Sabon Next LT" panose="02000500000000000000" pitchFamily="2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Q4</c:v>
                </c:pt>
                <c:pt idx="1">
                  <c:v>Q3</c:v>
                </c:pt>
                <c:pt idx="2">
                  <c:v>Q2</c:v>
                </c:pt>
                <c:pt idx="3">
                  <c:v>Q1</c:v>
                </c:pt>
              </c:strCache>
            </c:strRef>
          </c:cat>
          <c:val>
            <c:numRef>
              <c:f>Sheet1!$B$2:$B$5</c:f>
              <c:numCache>
                <c:formatCode>_(* #,##0.0_);_(* \(#,##0.0\);_(* "-"??_);_(@_)</c:formatCode>
                <c:ptCount val="4"/>
                <c:pt idx="0">
                  <c:v>4.5</c:v>
                </c:pt>
                <c:pt idx="1">
                  <c:v>3.5</c:v>
                </c:pt>
                <c:pt idx="2">
                  <c:v>2.5</c:v>
                </c:pt>
                <c:pt idx="3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D3-4563-B6FC-B5FE9EFC1A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6"/>
                    </a:solidFill>
                    <a:latin typeface="Sabon Next LT" panose="02000500000000000000" pitchFamily="2" charset="0"/>
                    <a:ea typeface="+mn-ea"/>
                    <a:cs typeface="Sabon Next LT" panose="02000500000000000000" pitchFamily="2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Q4</c:v>
                </c:pt>
                <c:pt idx="1">
                  <c:v>Q3</c:v>
                </c:pt>
                <c:pt idx="2">
                  <c:v>Q2</c:v>
                </c:pt>
                <c:pt idx="3">
                  <c:v>Q1</c:v>
                </c:pt>
              </c:strCache>
            </c:strRef>
          </c:cat>
          <c:val>
            <c:numRef>
              <c:f>Sheet1!$C$2:$C$5</c:f>
              <c:numCache>
                <c:formatCode>_(* #,##0.0_);_(* \(#,##0.0\);_(* "-"??_);_(@_)</c:formatCode>
                <c:ptCount val="4"/>
                <c:pt idx="0">
                  <c:v>2.8</c:v>
                </c:pt>
                <c:pt idx="1">
                  <c:v>1.8</c:v>
                </c:pt>
                <c:pt idx="2">
                  <c:v>4.4000000000000004</c:v>
                </c:pt>
                <c:pt idx="3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D3-4563-B6FC-B5FE9EFC1AB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5DD3-4563-B6FC-B5FE9EFC1AB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6"/>
                    </a:solidFill>
                    <a:latin typeface="Sabon Next LT" panose="02000500000000000000" pitchFamily="2" charset="0"/>
                    <a:ea typeface="+mn-ea"/>
                    <a:cs typeface="Sabon Next LT" panose="02000500000000000000" pitchFamily="2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Q4</c:v>
                </c:pt>
                <c:pt idx="1">
                  <c:v>Q3</c:v>
                </c:pt>
                <c:pt idx="2">
                  <c:v>Q2</c:v>
                </c:pt>
                <c:pt idx="3">
                  <c:v>Q1</c:v>
                </c:pt>
              </c:strCache>
            </c:strRef>
          </c:cat>
          <c:val>
            <c:numRef>
              <c:f>Sheet1!$D$2:$D$5</c:f>
              <c:numCache>
                <c:formatCode>_(* #,##0.0_);_(* \(#,##0.0\);_(* "-"??_);_(@_)</c:formatCode>
                <c:ptCount val="4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DD3-4563-B6FC-B5FE9EFC1AB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11705064"/>
        <c:axId val="1111706704"/>
      </c:barChart>
      <c:catAx>
        <c:axId val="1111705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202C8F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6"/>
                </a:solidFill>
                <a:latin typeface="Sabon Next LT" panose="02000500000000000000" pitchFamily="2" charset="0"/>
                <a:ea typeface="+mn-ea"/>
                <a:cs typeface="Sabon Next LT" panose="02000500000000000000" pitchFamily="2" charset="0"/>
              </a:defRPr>
            </a:pPr>
            <a:endParaRPr lang="en-US"/>
          </a:p>
        </c:txPr>
        <c:crossAx val="1111706704"/>
        <c:crosses val="autoZero"/>
        <c:auto val="1"/>
        <c:lblAlgn val="ctr"/>
        <c:lblOffset val="100"/>
        <c:noMultiLvlLbl val="0"/>
      </c:catAx>
      <c:valAx>
        <c:axId val="1111706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_);_(* \(#,##0.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6"/>
                </a:solidFill>
                <a:latin typeface="Sabon Next LT" panose="02000500000000000000" pitchFamily="2" charset="0"/>
                <a:ea typeface="+mn-ea"/>
                <a:cs typeface="Sabon Next LT" panose="02000500000000000000" pitchFamily="2" charset="0"/>
              </a:defRPr>
            </a:pPr>
            <a:endParaRPr lang="en-US"/>
          </a:p>
        </c:txPr>
        <c:crossAx val="1111705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6"/>
              </a:solidFill>
              <a:latin typeface="Sabon Next LT" panose="02000500000000000000" pitchFamily="2" charset="0"/>
              <a:ea typeface="+mn-ea"/>
              <a:cs typeface="Sabon Next LT" panose="02000500000000000000" pitchFamily="2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Understanding the threshold for fair compensation is super important. It allows employers to know what is a fair wage to offer to people. This information can </a:t>
            </a:r>
            <a:r>
              <a:rPr lang="en-US" b="0" i="0" dirty="0">
                <a:solidFill>
                  <a:srgbClr val="BDB7AF"/>
                </a:solidFill>
                <a:effectLst/>
                <a:latin typeface="Söhne"/>
              </a:rPr>
              <a:t>ensure they are being fairly compensated for their skills, experience, and contributions. </a:t>
            </a:r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Wage information also allows those in search of a job to know what to expect.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BDB7AF"/>
                </a:solidFill>
                <a:effectLst/>
                <a:latin typeface="Söhne"/>
              </a:rPr>
              <a:t>This data can help individuals make informed decisions about career paths, job changes, and skill development to maximize their earning potential.</a:t>
            </a:r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BDB7AF"/>
                </a:solidFill>
                <a:effectLst/>
                <a:latin typeface="Söhne"/>
              </a:rPr>
              <a:t>Access to salary information promotes transparency within organizations and across industries.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340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97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rnabchaki/data-science-salaries-2023" TargetMode="External"/><Relationship Id="rId2" Type="http://schemas.openxmlformats.org/officeDocument/2006/relationships/hyperlink" Target="mailto:Joshlyn.Jamerson@spaceforce.mil" TargetMode="Externa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6475" y="1040351"/>
            <a:ext cx="5385816" cy="1225296"/>
          </a:xfrm>
        </p:spPr>
        <p:txBody>
          <a:bodyPr/>
          <a:lstStyle/>
          <a:p>
            <a:r>
              <a:rPr lang="en-US" dirty="0"/>
              <a:t>Data Science Salaries from 2022-2023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Joshlyn Jamerson</a:t>
            </a:r>
          </a:p>
          <a:p>
            <a:r>
              <a:rPr lang="en-US" dirty="0"/>
              <a:t>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210" y="1734880"/>
            <a:ext cx="6594064" cy="667512"/>
          </a:xfrm>
        </p:spPr>
        <p:txBody>
          <a:bodyPr/>
          <a:lstStyle/>
          <a:p>
            <a:r>
              <a:rPr lang="en-US" dirty="0" err="1"/>
              <a:t>Q&amp;a</a:t>
            </a:r>
            <a:r>
              <a:rPr lang="en-US" dirty="0"/>
              <a:t>/Contact info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209" y="2846832"/>
            <a:ext cx="11755465" cy="3429982"/>
          </a:xfrm>
        </p:spPr>
        <p:txBody>
          <a:bodyPr/>
          <a:lstStyle/>
          <a:p>
            <a:r>
              <a:rPr lang="en-US" dirty="0"/>
              <a:t>Joshlyn Jamerson</a:t>
            </a:r>
          </a:p>
          <a:p>
            <a:r>
              <a:rPr lang="en-US" dirty="0">
                <a:hlinkClick r:id="rId2"/>
              </a:rPr>
              <a:t>Joshlyn.Jamerson@spaceforce.mil</a:t>
            </a:r>
            <a:endParaRPr lang="en-US" dirty="0"/>
          </a:p>
          <a:p>
            <a:r>
              <a:rPr lang="en-US" dirty="0"/>
              <a:t>Original dataset: </a:t>
            </a:r>
            <a:r>
              <a:rPr lang="en-US" dirty="0">
                <a:hlinkClick r:id="rId3"/>
              </a:rPr>
              <a:t>https://www.kaggle.com/datasets/arnabchaki/data-science-salaries-2023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Repository: https://github.com/joshlynj/ds_salaries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43" y="1910211"/>
            <a:ext cx="8322810" cy="768096"/>
          </a:xfrm>
        </p:spPr>
        <p:txBody>
          <a:bodyPr/>
          <a:lstStyle/>
          <a:p>
            <a:r>
              <a:rPr lang="en-US" dirty="0"/>
              <a:t>Stakeholder Interest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Fair compensation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Negotiating power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Career planning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Transparency and equity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Highest Paid Job Titles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does experience level relate to pay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does employee location relate to pay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Remote work</a:t>
            </a:r>
          </a:p>
          <a:p>
            <a:pPr lvl="1"/>
            <a:r>
              <a:rPr lang="en-US" sz="2800" dirty="0"/>
              <a:t>Ratio to on company size</a:t>
            </a:r>
          </a:p>
          <a:p>
            <a:pPr lvl="1"/>
            <a:r>
              <a:rPr lang="en-US" sz="2800" dirty="0"/>
              <a:t>Ratio compared to company location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text</a:t>
            </a:r>
          </a:p>
        </p:txBody>
      </p:sp>
      <p:graphicFrame>
        <p:nvGraphicFramePr>
          <p:cNvPr id="5" name="Content Placeholder 5" descr="Bar chart">
            <a:extLst>
              <a:ext uri="{FF2B5EF4-FFF2-40B4-BE49-F238E27FC236}">
                <a16:creationId xmlns:a16="http://schemas.microsoft.com/office/drawing/2014/main" id="{ED69F325-47F8-5A12-D3A4-2BB6ADB3D0B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22337726"/>
              </p:ext>
            </p:extLst>
          </p:nvPr>
        </p:nvGraphicFramePr>
        <p:xfrm>
          <a:off x="539750" y="2103438"/>
          <a:ext cx="11118850" cy="4433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AREAS</a:t>
            </a:r>
            <a:r>
              <a:rPr lang="zh-CN" altLang="en-US" sz="4400" b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OF</a:t>
            </a:r>
            <a:r>
              <a:rPr lang="zh-CN" altLang="en-US" sz="4400" b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GROWTH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05AB9BF-07E9-9DED-DB8B-F644759C8FD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90182348"/>
              </p:ext>
            </p:extLst>
          </p:nvPr>
        </p:nvGraphicFramePr>
        <p:xfrm>
          <a:off x="755650" y="2825750"/>
          <a:ext cx="10680700" cy="2837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140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136140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136140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136140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2136140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652257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kern="12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ea typeface="+mn-ea"/>
                          <a:cs typeface="Sabon Next LT" panose="02000500000000000000" pitchFamily="2" charset="0"/>
                        </a:rPr>
                        <a:t>B2B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kern="12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ea typeface="+mn-ea"/>
                          <a:cs typeface="Sabon Next LT" panose="02000500000000000000" pitchFamily="2" charset="0"/>
                        </a:rPr>
                        <a:t>Supply chain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ROI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E-commerce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Q1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4.5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2.3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1.7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5.0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Q2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3.2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5.1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4.4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3.0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Q3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2.1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1.7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2.5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2.8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Q4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4.5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2.2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1.7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7.0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TEAM</a:t>
            </a:r>
          </a:p>
        </p:txBody>
      </p:sp>
      <p:sp>
        <p:nvSpPr>
          <p:cNvPr id="73" name="Footer Placeholder 72">
            <a:extLst>
              <a:ext uri="{FF2B5EF4-FFF2-40B4-BE49-F238E27FC236}">
                <a16:creationId xmlns:a16="http://schemas.microsoft.com/office/drawing/2014/main" id="{253AA363-0A91-5CE9-7764-DD7813D6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project plans</a:t>
            </a:r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{6A9233FF-D424-4932-913E-CFCD554CFEE0}tf78438558_win32</Template>
  <TotalTime>8</TotalTime>
  <Words>248</Words>
  <Application>Microsoft Office PowerPoint</Application>
  <PresentationFormat>Widescreen</PresentationFormat>
  <Paragraphs>71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Arial Black</vt:lpstr>
      <vt:lpstr>Calibri</vt:lpstr>
      <vt:lpstr>Sabon Next LT</vt:lpstr>
      <vt:lpstr>Söhne</vt:lpstr>
      <vt:lpstr>Office Theme</vt:lpstr>
      <vt:lpstr>Data Science Salaries from 2022-2023 </vt:lpstr>
      <vt:lpstr>Stakeholder Interest</vt:lpstr>
      <vt:lpstr>Agenda</vt:lpstr>
      <vt:lpstr>Text</vt:lpstr>
      <vt:lpstr>text</vt:lpstr>
      <vt:lpstr>AREAS OF GROWTH</vt:lpstr>
      <vt:lpstr>text</vt:lpstr>
      <vt:lpstr>MEET OUR TEAM</vt:lpstr>
      <vt:lpstr>Future project plans</vt:lpstr>
      <vt:lpstr>Q&amp;a/Contact info</vt:lpstr>
      <vt:lpstr>text </vt:lpstr>
      <vt:lpstr>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Salaries from 2022-2023 </dc:title>
  <dc:subject/>
  <dc:creator>Joshlyn Jamerson</dc:creator>
  <cp:lastModifiedBy>Joshlyn Jamerson</cp:lastModifiedBy>
  <cp:revision>9</cp:revision>
  <dcterms:created xsi:type="dcterms:W3CDTF">2023-07-06T20:25:32Z</dcterms:created>
  <dcterms:modified xsi:type="dcterms:W3CDTF">2023-07-06T20:33:56Z</dcterms:modified>
</cp:coreProperties>
</file>