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sldIdLst>
    <p:sldId id="278" r:id="rId2"/>
    <p:sldId id="279" r:id="rId3"/>
    <p:sldId id="280" r:id="rId4"/>
    <p:sldId id="281" r:id="rId5"/>
    <p:sldId id="282" r:id="rId6"/>
    <p:sldId id="297" r:id="rId7"/>
    <p:sldId id="295" r:id="rId8"/>
    <p:sldId id="296" r:id="rId9"/>
    <p:sldId id="284" r:id="rId10"/>
    <p:sldId id="283" r:id="rId11"/>
    <p:sldId id="289" r:id="rId12"/>
    <p:sldId id="293" r:id="rId13"/>
    <p:sldId id="298"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5640" autoAdjust="0"/>
  </p:normalViewPr>
  <p:slideViewPr>
    <p:cSldViewPr snapToGrid="0" snapToObjects="1">
      <p:cViewPr varScale="1">
        <p:scale>
          <a:sx n="117" d="100"/>
          <a:sy n="117" d="100"/>
        </p:scale>
        <p:origin x="84" y="1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Good afternoon,</a:t>
            </a:r>
          </a:p>
          <a:p>
            <a:r>
              <a:rPr lang="en-US" dirty="0"/>
              <a:t>My name is Joshlyn Jamerson, and this presentation is going to cover information about full-time, U.S. based, data science salaries from 2020-2023. </a:t>
            </a:r>
          </a:p>
          <a:p>
            <a:r>
              <a:rPr lang="en-US" dirty="0"/>
              <a:t>I chose this topic, mainly because I’m nosy, and I love knowing what other people make. No but seriously, I thought this was a great dataset since everyone in this zoom room has some interest in this topic. </a:t>
            </a:r>
          </a:p>
          <a:p>
            <a:r>
              <a:rPr lang="en-US" dirty="0"/>
              <a:t>Many of us will pursue a data science career after the military, so it’s beneficial to understand what the current market standards are in the data science field. </a:t>
            </a:r>
          </a:p>
        </p:txBody>
      </p:sp>
    </p:spTree>
    <p:extLst>
      <p:ext uri="{BB962C8B-B14F-4D97-AF65-F5344CB8AC3E}">
        <p14:creationId xmlns:p14="http://schemas.microsoft.com/office/powerpoint/2010/main" val="4290754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boxplot shows the salary distribution by experience level.</a:t>
            </a:r>
          </a:p>
          <a:p>
            <a:r>
              <a:rPr lang="en-US" dirty="0"/>
              <a:t>The whiskers are the minimum and maximum values. The line within the box is the median and the box itself shows the lower quartile and upper quartile ranges. Anything plotted outside of the whiskers are outliers. </a:t>
            </a:r>
          </a:p>
          <a:p>
            <a:r>
              <a:rPr lang="en-US" dirty="0"/>
              <a:t>As I expected, entry level jobs typically tend to be the lowest paid, followed by mid-level, senior level, and executive level. There are the most outliers with mid-level and senior level jobs. </a:t>
            </a:r>
          </a:p>
        </p:txBody>
      </p:sp>
    </p:spTree>
    <p:extLst>
      <p:ext uri="{BB962C8B-B14F-4D97-AF65-F5344CB8AC3E}">
        <p14:creationId xmlns:p14="http://schemas.microsoft.com/office/powerpoint/2010/main" val="4261528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If I had more time, I would be interested in doing analysis on companies that are located outside of the U.S.</a:t>
            </a:r>
          </a:p>
          <a:p>
            <a:r>
              <a:rPr lang="en-US" dirty="0"/>
              <a:t>I would also be interested in looking into doing some comparison between employees pay who are located in the U.S. versus outside of the U.S.</a:t>
            </a:r>
          </a:p>
          <a:p>
            <a:r>
              <a:rPr lang="en-US" dirty="0"/>
              <a:t>It would be beneficial to look at other employment types besides just full time. </a:t>
            </a:r>
          </a:p>
          <a:p>
            <a:r>
              <a:rPr lang="en-US" dirty="0"/>
              <a:t>I would also like to look at other sources to compare the information in this dataset versus others to see how they vary. </a:t>
            </a:r>
          </a:p>
        </p:txBody>
      </p:sp>
    </p:spTree>
    <p:extLst>
      <p:ext uri="{BB962C8B-B14F-4D97-AF65-F5344CB8AC3E}">
        <p14:creationId xmlns:p14="http://schemas.microsoft.com/office/powerpoint/2010/main" val="73457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Here how you can contact me or get more information about this dataset or my project.</a:t>
            </a:r>
          </a:p>
          <a:p>
            <a:r>
              <a:rPr lang="en-US" dirty="0"/>
              <a:t>Are there any questions?</a:t>
            </a:r>
          </a:p>
          <a:p>
            <a:endParaRPr lang="en-US" dirty="0"/>
          </a:p>
        </p:txBody>
      </p:sp>
    </p:spTree>
    <p:extLst>
      <p:ext uri="{BB962C8B-B14F-4D97-AF65-F5344CB8AC3E}">
        <p14:creationId xmlns:p14="http://schemas.microsoft.com/office/powerpoint/2010/main" val="327914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805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Now I’m going to cover the stakeholder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Wage information allows for those in search of a job to know what to expect from an employer.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Understanding the threshold for fair compensation is super important. It allows employees to know what is a fair wage for certain positions and skill levels. This information can </a:t>
            </a:r>
            <a:r>
              <a:rPr lang="en-US" b="0" i="0" dirty="0">
                <a:solidFill>
                  <a:srgbClr val="BDB7AF"/>
                </a:solidFill>
                <a:effectLst/>
                <a:latin typeface="Söhne"/>
              </a:rPr>
              <a:t>ensure they are being fairly compensated for their skills, experience, and contributions. </a:t>
            </a:r>
            <a:endParaRPr lang="en-US" b="0" i="0" dirty="0">
              <a:solidFill>
                <a:schemeClr val="tx1"/>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B7AF"/>
                </a:solidFill>
                <a:effectLst/>
                <a:latin typeface="Söhne"/>
              </a:rPr>
              <a:t>This data can help individuals make informed decisions about career paths, job changes, and skill development to maximize their earning potential.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tx1"/>
                </a:solidFill>
                <a:effectLst/>
                <a:latin typeface="-apple-system"/>
              </a:rPr>
              <a:t>Additionally, a</a:t>
            </a:r>
            <a:r>
              <a:rPr lang="en-US" b="0" i="0" dirty="0">
                <a:solidFill>
                  <a:srgbClr val="BDB7AF"/>
                </a:solidFill>
                <a:effectLst/>
                <a:latin typeface="Söhne"/>
              </a:rPr>
              <a:t>ccess to salary information promotes transparency within organizations and across industries. </a:t>
            </a:r>
            <a:endParaRPr lang="en-US" dirty="0">
              <a:solidFill>
                <a:schemeClr val="tx1"/>
              </a:solidFill>
            </a:endParaRPr>
          </a:p>
          <a:p>
            <a:endParaRPr lang="en-US" dirty="0"/>
          </a:p>
        </p:txBody>
      </p:sp>
    </p:spTree>
    <p:extLst>
      <p:ext uri="{BB962C8B-B14F-4D97-AF65-F5344CB8AC3E}">
        <p14:creationId xmlns:p14="http://schemas.microsoft.com/office/powerpoint/2010/main" val="2932340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The questions I will be answering are as follows:</a:t>
            </a:r>
          </a:p>
          <a:p>
            <a:r>
              <a:rPr lang="en-US" dirty="0"/>
              <a:t>What are the highest paid jobs in the data science field?</a:t>
            </a:r>
          </a:p>
          <a:p>
            <a:r>
              <a:rPr lang="en-US" dirty="0"/>
              <a:t>What are the lowest paid jobs?</a:t>
            </a:r>
          </a:p>
          <a:p>
            <a:r>
              <a:rPr lang="en-US" dirty="0"/>
              <a:t>What are the most popular jobs and the average pay for these positions?</a:t>
            </a:r>
          </a:p>
          <a:p>
            <a:r>
              <a:rPr lang="en-US" dirty="0"/>
              <a:t>Does experience level relate to pay?</a:t>
            </a:r>
          </a:p>
          <a:p>
            <a:r>
              <a:rPr lang="en-US" dirty="0"/>
              <a:t>Does company size relate supporting remote positions? </a:t>
            </a:r>
          </a:p>
        </p:txBody>
      </p:sp>
    </p:spTree>
    <p:extLst>
      <p:ext uri="{BB962C8B-B14F-4D97-AF65-F5344CB8AC3E}">
        <p14:creationId xmlns:p14="http://schemas.microsoft.com/office/powerpoint/2010/main" val="1738597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dataset contained information about companies that were not located in the U.S. For the purpose of my analysis, I excluded those and only focused on U.S. based companies. </a:t>
            </a:r>
          </a:p>
          <a:p>
            <a:r>
              <a:rPr lang="en-US" dirty="0"/>
              <a:t>This dataset also contained information about multiple types of employees. I removed all data that was not related to full time employees. </a:t>
            </a:r>
          </a:p>
          <a:p>
            <a:r>
              <a:rPr lang="en-US" dirty="0"/>
              <a:t>This dataset had over 1,000 duplicate rows. I reviewed the duplicates and decided that it was likely and logical for there to be multiple occurrences of the entries.</a:t>
            </a:r>
          </a:p>
        </p:txBody>
      </p:sp>
    </p:spTree>
    <p:extLst>
      <p:ext uri="{BB962C8B-B14F-4D97-AF65-F5344CB8AC3E}">
        <p14:creationId xmlns:p14="http://schemas.microsoft.com/office/powerpoint/2010/main" val="2118610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For the purpose of my analysis, I am focusing on the following columns: job title, salary in USD, employment type, company location, experience level, remote ratio, and company size. </a:t>
            </a:r>
          </a:p>
          <a:p>
            <a:r>
              <a:rPr lang="en-US" dirty="0"/>
              <a:t>The other columns in this dataset included work year, salary, and salary currency. </a:t>
            </a:r>
          </a:p>
        </p:txBody>
      </p:sp>
    </p:spTree>
    <p:extLst>
      <p:ext uri="{BB962C8B-B14F-4D97-AF65-F5344CB8AC3E}">
        <p14:creationId xmlns:p14="http://schemas.microsoft.com/office/powerpoint/2010/main" val="3968875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chart shows the top 10 highest paid data science jobs. The range is from a Research Scientist with the salary of 450,000 dollars to a Director of Data Science with the salary of 353,000 dollars. </a:t>
            </a:r>
          </a:p>
        </p:txBody>
      </p:sp>
    </p:spTree>
    <p:extLst>
      <p:ext uri="{BB962C8B-B14F-4D97-AF65-F5344CB8AC3E}">
        <p14:creationId xmlns:p14="http://schemas.microsoft.com/office/powerpoint/2010/main" val="2188932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On the other end, the range is from the Business Intelligence Data Engineer with 24,000 through the Data Operations Engineer and Business Intelligence Engineer at 60,000. </a:t>
            </a:r>
          </a:p>
        </p:txBody>
      </p:sp>
    </p:spTree>
    <p:extLst>
      <p:ext uri="{BB962C8B-B14F-4D97-AF65-F5344CB8AC3E}">
        <p14:creationId xmlns:p14="http://schemas.microsoft.com/office/powerpoint/2010/main" val="409545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This graph displays the most common jobs and their average pay. The left y axis shows the salary in USD and the right y axis shows the overall job count for the position. </a:t>
            </a:r>
          </a:p>
          <a:p>
            <a:r>
              <a:rPr lang="en-US" dirty="0"/>
              <a:t>The most common position in this dataset was a data engineer with an average salary of </a:t>
            </a:r>
            <a:r>
              <a:rPr lang="en-US" b="0" i="0" dirty="0">
                <a:solidFill>
                  <a:srgbClr val="D4D4D4"/>
                </a:solidFill>
                <a:effectLst/>
                <a:latin typeface="Segoe WPC"/>
              </a:rPr>
              <a:t>just over 153,000 dollars. </a:t>
            </a:r>
            <a:endParaRPr lang="en-US" dirty="0"/>
          </a:p>
          <a:p>
            <a:endParaRPr lang="en-US" dirty="0"/>
          </a:p>
        </p:txBody>
      </p:sp>
    </p:spTree>
    <p:extLst>
      <p:ext uri="{BB962C8B-B14F-4D97-AF65-F5344CB8AC3E}">
        <p14:creationId xmlns:p14="http://schemas.microsoft.com/office/powerpoint/2010/main" val="2150124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To give you all some background on this dataset, </a:t>
            </a:r>
          </a:p>
          <a:p>
            <a:r>
              <a:rPr lang="en-US" dirty="0"/>
              <a:t>In terms of company sizes, small company is defined as a company with 500 employees or less</a:t>
            </a:r>
          </a:p>
          <a:p>
            <a:r>
              <a:rPr lang="en-US" dirty="0"/>
              <a:t>Medium Company is defined as companies with 500-1000 employees.</a:t>
            </a:r>
          </a:p>
          <a:p>
            <a:r>
              <a:rPr lang="en-US" dirty="0"/>
              <a:t>Large companies is defined as companies with 1000+ employees. </a:t>
            </a:r>
          </a:p>
          <a:p>
            <a:endParaRPr lang="en-US" dirty="0"/>
          </a:p>
          <a:p>
            <a:r>
              <a:rPr lang="en-US" dirty="0"/>
              <a:t>Each graph shows the remote ratio by company size and split up into 3 categories: in person only which is 0%, hybrid which is 50%, and fully remote jobs which is 100%.</a:t>
            </a:r>
          </a:p>
          <a:p>
            <a:endParaRPr lang="en-US" dirty="0"/>
          </a:p>
          <a:p>
            <a:r>
              <a:rPr lang="en-US" dirty="0"/>
              <a:t>Small companies had the least amount of in person jobs and mainly offered remote work.</a:t>
            </a:r>
          </a:p>
          <a:p>
            <a:r>
              <a:rPr lang="en-US" dirty="0"/>
              <a:t>Surprisingly, medium companies had the highest amount of in person jobs and very little hybrid work offered. </a:t>
            </a:r>
          </a:p>
          <a:p>
            <a:r>
              <a:rPr lang="en-US" dirty="0"/>
              <a:t>Large companies had the most variance with mainly in person work, a high amount of remote work, and hybrid options. </a:t>
            </a:r>
          </a:p>
          <a:p>
            <a:endParaRPr lang="en-US" dirty="0"/>
          </a:p>
        </p:txBody>
      </p:sp>
    </p:spTree>
    <p:extLst>
      <p:ext uri="{BB962C8B-B14F-4D97-AF65-F5344CB8AC3E}">
        <p14:creationId xmlns:p14="http://schemas.microsoft.com/office/powerpoint/2010/main" val="340848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mailto:Joshlyn.Jamerson@spaceforce.mil"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hyperlink" Target="https://www.kaggle.com/datasets/arnabchaki/data-science-salaries-2023"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556475" y="338222"/>
            <a:ext cx="5385816" cy="1225296"/>
          </a:xfrm>
        </p:spPr>
        <p:txBody>
          <a:bodyPr/>
          <a:lstStyle/>
          <a:p>
            <a:r>
              <a:rPr lang="en-US" dirty="0"/>
              <a:t>Full-time, </a:t>
            </a:r>
            <a:r>
              <a:rPr lang="en-US" dirty="0" err="1"/>
              <a:t>u.s.</a:t>
            </a:r>
            <a:r>
              <a:rPr lang="en-US" dirty="0"/>
              <a:t> based, Data Science Salaries from 2020-2023</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Joshlyn Jamerson</a:t>
            </a:r>
          </a:p>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D95F3-E118-4E0E-48D6-B5F770011505}"/>
              </a:ext>
            </a:extLst>
          </p:cNvPr>
          <p:cNvPicPr>
            <a:picLocks noChangeAspect="1"/>
          </p:cNvPicPr>
          <p:nvPr/>
        </p:nvPicPr>
        <p:blipFill>
          <a:blip r:embed="rId3"/>
          <a:stretch>
            <a:fillRect/>
          </a:stretch>
        </p:blipFill>
        <p:spPr>
          <a:xfrm>
            <a:off x="1480704" y="0"/>
            <a:ext cx="9230591" cy="6858000"/>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dirty="0"/>
              <a:t>Future project plans</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TextBox 2">
            <a:extLst>
              <a:ext uri="{FF2B5EF4-FFF2-40B4-BE49-F238E27FC236}">
                <a16:creationId xmlns:a16="http://schemas.microsoft.com/office/drawing/2014/main" id="{D084A75D-B6A4-E4A3-7F3E-32E2CAD7DC45}"/>
              </a:ext>
            </a:extLst>
          </p:cNvPr>
          <p:cNvSpPr txBox="1"/>
          <p:nvPr/>
        </p:nvSpPr>
        <p:spPr>
          <a:xfrm>
            <a:off x="2439904" y="2868735"/>
            <a:ext cx="7986409" cy="2328843"/>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sz="2400" dirty="0">
                <a:solidFill>
                  <a:srgbClr val="1F2C8F"/>
                </a:solidFill>
                <a:latin typeface="Sabon Next LT"/>
              </a:rPr>
              <a:t>Analysis on companies located outside of the U.S</a:t>
            </a:r>
          </a:p>
          <a:p>
            <a:pPr marL="342900" marR="0" lvl="0"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sz="2400" dirty="0">
                <a:solidFill>
                  <a:srgbClr val="1F2C8F"/>
                </a:solidFill>
                <a:latin typeface="Sabon Next LT"/>
              </a:rPr>
              <a:t>Analysis on employees residing outside of the U.S.</a:t>
            </a:r>
          </a:p>
          <a:p>
            <a:pPr marL="342900" marR="0" lvl="0"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sz="2400" dirty="0">
                <a:solidFill>
                  <a:srgbClr val="1F2C8F"/>
                </a:solidFill>
                <a:latin typeface="Sabon Next LT"/>
              </a:rPr>
              <a:t>Analysis on part-time, contract, and freelance salaries</a:t>
            </a:r>
          </a:p>
          <a:p>
            <a:pPr marL="342900" marR="0" lvl="0"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r>
              <a:rPr lang="en-US" sz="2400" dirty="0">
                <a:solidFill>
                  <a:srgbClr val="1F2C8F"/>
                </a:solidFill>
                <a:latin typeface="Sabon Next LT"/>
              </a:rPr>
              <a:t>Information from other sources besides this dataset</a:t>
            </a:r>
            <a:endParaRPr lang="en-US" dirty="0"/>
          </a:p>
          <a:p>
            <a:pPr marL="342900" marR="0" lvl="0" indent="-342900" algn="l" defTabSz="914400" rtl="0" eaLnBrk="1" fontAlgn="auto" latinLnBrk="0" hangingPunct="1">
              <a:lnSpc>
                <a:spcPct val="100000"/>
              </a:lnSpc>
              <a:spcBef>
                <a:spcPts val="360"/>
              </a:spcBef>
              <a:spcAft>
                <a:spcPts val="0"/>
              </a:spcAft>
              <a:buClrTx/>
              <a:buSzTx/>
              <a:buFont typeface="Arial" panose="020B0604020202020204" pitchFamily="34" charset="0"/>
              <a:buChar char="•"/>
              <a:tabLst/>
              <a:defRPr/>
            </a:pPr>
            <a:endParaRPr lang="en-US" dirty="0"/>
          </a:p>
          <a:p>
            <a:endParaRPr lang="en-US" dirty="0"/>
          </a:p>
        </p:txBody>
      </p:sp>
    </p:spTree>
    <p:extLst>
      <p:ext uri="{BB962C8B-B14F-4D97-AF65-F5344CB8AC3E}">
        <p14:creationId xmlns:p14="http://schemas.microsoft.com/office/powerpoint/2010/main" val="250288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364210" y="1734880"/>
            <a:ext cx="6594064" cy="667512"/>
          </a:xfrm>
        </p:spPr>
        <p:txBody>
          <a:bodyPr/>
          <a:lstStyle/>
          <a:p>
            <a:r>
              <a:rPr lang="en-US" dirty="0" err="1"/>
              <a:t>Q&amp;a</a:t>
            </a:r>
            <a:r>
              <a:rPr lang="en-US" dirty="0"/>
              <a:t>/Contact info</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4209" y="2846832"/>
            <a:ext cx="11755465" cy="3429982"/>
          </a:xfrm>
        </p:spPr>
        <p:txBody>
          <a:bodyPr/>
          <a:lstStyle/>
          <a:p>
            <a:r>
              <a:rPr lang="en-US" dirty="0"/>
              <a:t>Joshlyn Jamerson</a:t>
            </a:r>
          </a:p>
          <a:p>
            <a:r>
              <a:rPr lang="en-US" dirty="0">
                <a:hlinkClick r:id="rId3"/>
              </a:rPr>
              <a:t>Joshlyn.Jamerson@spaceforce.mil</a:t>
            </a:r>
            <a:endParaRPr lang="en-US" dirty="0"/>
          </a:p>
          <a:p>
            <a:r>
              <a:rPr lang="en-US" dirty="0"/>
              <a:t>Original dataset: </a:t>
            </a:r>
            <a:r>
              <a:rPr lang="en-US" dirty="0">
                <a:hlinkClick r:id="rId4"/>
              </a:rPr>
              <a:t>https://www.kaggle.com/datasets/arnabchaki/data-science-salaries-2023</a:t>
            </a:r>
            <a:endParaRPr lang="en-US" dirty="0"/>
          </a:p>
          <a:p>
            <a:r>
              <a:rPr lang="en-US" dirty="0" err="1"/>
              <a:t>Github</a:t>
            </a:r>
            <a:r>
              <a:rPr lang="en-US" dirty="0"/>
              <a:t> Repository: https://github.com/joshlynj/ds_salaries</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C6A79-28E0-BFBE-D06B-F40C4F5E8D53}"/>
              </a:ext>
            </a:extLst>
          </p:cNvPr>
          <p:cNvSpPr>
            <a:spLocks noGrp="1"/>
          </p:cNvSpPr>
          <p:nvPr>
            <p:ph type="ctrTitle"/>
          </p:nvPr>
        </p:nvSpPr>
        <p:spPr/>
        <p:txBody>
          <a:bodyPr/>
          <a:lstStyle/>
          <a:p>
            <a:r>
              <a:rPr lang="en-US" dirty="0"/>
              <a:t>Work year breakout</a:t>
            </a:r>
          </a:p>
        </p:txBody>
      </p:sp>
      <p:sp>
        <p:nvSpPr>
          <p:cNvPr id="3" name="Subtitle 2">
            <a:extLst>
              <a:ext uri="{FF2B5EF4-FFF2-40B4-BE49-F238E27FC236}">
                <a16:creationId xmlns:a16="http://schemas.microsoft.com/office/drawing/2014/main" id="{C6884800-1BF5-DA0F-0F9B-707A832C2AFC}"/>
              </a:ext>
            </a:extLst>
          </p:cNvPr>
          <p:cNvSpPr>
            <a:spLocks noGrp="1"/>
          </p:cNvSpPr>
          <p:nvPr>
            <p:ph type="subTitle" idx="1"/>
          </p:nvPr>
        </p:nvSpPr>
        <p:spPr/>
        <p:txBody>
          <a:bodyPr/>
          <a:lstStyle/>
          <a:p>
            <a:r>
              <a:rPr lang="en-US" b="0" i="0" dirty="0">
                <a:effectLst/>
                <a:latin typeface="Consolas" panose="020B0609020204030204" pitchFamily="49" charset="0"/>
              </a:rPr>
              <a:t>2023 1563 </a:t>
            </a:r>
          </a:p>
          <a:p>
            <a:r>
              <a:rPr lang="en-US" b="0" i="0" dirty="0">
                <a:effectLst/>
                <a:latin typeface="Consolas" panose="020B0609020204030204" pitchFamily="49" charset="0"/>
              </a:rPr>
              <a:t>2022 1320 </a:t>
            </a:r>
          </a:p>
          <a:p>
            <a:r>
              <a:rPr lang="en-US" b="0" i="0" dirty="0">
                <a:effectLst/>
                <a:latin typeface="Consolas" panose="020B0609020204030204" pitchFamily="49" charset="0"/>
              </a:rPr>
              <a:t>2021 83 </a:t>
            </a:r>
          </a:p>
          <a:p>
            <a:r>
              <a:rPr lang="en-US" b="0" i="0" dirty="0">
                <a:effectLst/>
                <a:latin typeface="Consolas" panose="020B0609020204030204" pitchFamily="49" charset="0"/>
              </a:rPr>
              <a:t>2020 25 </a:t>
            </a:r>
            <a:endParaRPr lang="en-US" dirty="0"/>
          </a:p>
        </p:txBody>
      </p:sp>
      <p:sp>
        <p:nvSpPr>
          <p:cNvPr id="5" name="TextBox 4">
            <a:extLst>
              <a:ext uri="{FF2B5EF4-FFF2-40B4-BE49-F238E27FC236}">
                <a16:creationId xmlns:a16="http://schemas.microsoft.com/office/drawing/2014/main" id="{2FE4E8BB-C85D-141D-8156-2A995B0CB587}"/>
              </a:ext>
            </a:extLst>
          </p:cNvPr>
          <p:cNvSpPr txBox="1"/>
          <p:nvPr/>
        </p:nvSpPr>
        <p:spPr>
          <a:xfrm>
            <a:off x="6182406" y="2572245"/>
            <a:ext cx="6094638" cy="2862322"/>
          </a:xfrm>
          <a:prstGeom prst="rect">
            <a:avLst/>
          </a:prstGeom>
          <a:noFill/>
        </p:spPr>
        <p:txBody>
          <a:bodyPr wrap="square">
            <a:spAutoFit/>
          </a:bodyPr>
          <a:lstStyle/>
          <a:p>
            <a:r>
              <a:rPr lang="en-US" b="0" i="0" dirty="0" err="1">
                <a:solidFill>
                  <a:schemeClr val="accent6"/>
                </a:solidFill>
                <a:effectLst/>
                <a:latin typeface="Consolas" panose="020B0609020204030204" pitchFamily="49" charset="0"/>
              </a:rPr>
              <a:t>work_year</a:t>
            </a:r>
            <a:r>
              <a:rPr lang="en-US" b="0" i="0" dirty="0">
                <a:solidFill>
                  <a:schemeClr val="accent6"/>
                </a:solidFill>
                <a:effectLst/>
                <a:latin typeface="Consolas" panose="020B0609020204030204" pitchFamily="49" charset="0"/>
              </a:rPr>
              <a:t> 3022 non-null int64 1 </a:t>
            </a:r>
            <a:r>
              <a:rPr lang="en-US" b="0" i="0" dirty="0" err="1">
                <a:solidFill>
                  <a:schemeClr val="accent6"/>
                </a:solidFill>
                <a:effectLst/>
                <a:latin typeface="Consolas" panose="020B0609020204030204" pitchFamily="49" charset="0"/>
              </a:rPr>
              <a:t>experience_level</a:t>
            </a:r>
            <a:r>
              <a:rPr lang="en-US" b="0" i="0" dirty="0">
                <a:solidFill>
                  <a:schemeClr val="accent6"/>
                </a:solidFill>
                <a:effectLst/>
                <a:latin typeface="Consolas" panose="020B0609020204030204" pitchFamily="49" charset="0"/>
              </a:rPr>
              <a:t> 3022 non-null object 2 </a:t>
            </a:r>
            <a:r>
              <a:rPr lang="en-US" b="0" i="0" dirty="0" err="1">
                <a:solidFill>
                  <a:schemeClr val="accent6"/>
                </a:solidFill>
                <a:effectLst/>
                <a:latin typeface="Consolas" panose="020B0609020204030204" pitchFamily="49" charset="0"/>
              </a:rPr>
              <a:t>employment_type</a:t>
            </a:r>
            <a:r>
              <a:rPr lang="en-US" b="0" i="0" dirty="0">
                <a:solidFill>
                  <a:schemeClr val="accent6"/>
                </a:solidFill>
                <a:effectLst/>
                <a:latin typeface="Consolas" panose="020B0609020204030204" pitchFamily="49" charset="0"/>
              </a:rPr>
              <a:t> 3022 non-null object 3 </a:t>
            </a:r>
            <a:r>
              <a:rPr lang="en-US" b="0" i="0" dirty="0" err="1">
                <a:solidFill>
                  <a:schemeClr val="accent6"/>
                </a:solidFill>
                <a:effectLst/>
                <a:latin typeface="Consolas" panose="020B0609020204030204" pitchFamily="49" charset="0"/>
              </a:rPr>
              <a:t>job_title</a:t>
            </a:r>
            <a:r>
              <a:rPr lang="en-US" b="0" i="0" dirty="0">
                <a:solidFill>
                  <a:schemeClr val="accent6"/>
                </a:solidFill>
                <a:effectLst/>
                <a:latin typeface="Consolas" panose="020B0609020204030204" pitchFamily="49" charset="0"/>
              </a:rPr>
              <a:t> 3022 non-null object 4 salary 3022 non-null int64 5 </a:t>
            </a:r>
            <a:r>
              <a:rPr lang="en-US" b="0" i="0" dirty="0" err="1">
                <a:solidFill>
                  <a:schemeClr val="accent6"/>
                </a:solidFill>
                <a:effectLst/>
                <a:latin typeface="Consolas" panose="020B0609020204030204" pitchFamily="49" charset="0"/>
              </a:rPr>
              <a:t>salary_currency</a:t>
            </a:r>
            <a:r>
              <a:rPr lang="en-US" b="0" i="0" dirty="0">
                <a:solidFill>
                  <a:schemeClr val="accent6"/>
                </a:solidFill>
                <a:effectLst/>
                <a:latin typeface="Consolas" panose="020B0609020204030204" pitchFamily="49" charset="0"/>
              </a:rPr>
              <a:t> 3022 non-null object 6 </a:t>
            </a:r>
            <a:r>
              <a:rPr lang="en-US" b="0" i="0" dirty="0" err="1">
                <a:solidFill>
                  <a:schemeClr val="accent6"/>
                </a:solidFill>
                <a:effectLst/>
                <a:latin typeface="Consolas" panose="020B0609020204030204" pitchFamily="49" charset="0"/>
              </a:rPr>
              <a:t>salary_in_usd</a:t>
            </a:r>
            <a:r>
              <a:rPr lang="en-US" b="0" i="0" dirty="0">
                <a:solidFill>
                  <a:schemeClr val="accent6"/>
                </a:solidFill>
                <a:effectLst/>
                <a:latin typeface="Consolas" panose="020B0609020204030204" pitchFamily="49" charset="0"/>
              </a:rPr>
              <a:t> 3022 non-null int64 7 </a:t>
            </a:r>
            <a:r>
              <a:rPr lang="en-US" b="0" i="0" dirty="0" err="1">
                <a:solidFill>
                  <a:schemeClr val="accent6"/>
                </a:solidFill>
                <a:effectLst/>
                <a:latin typeface="Consolas" panose="020B0609020204030204" pitchFamily="49" charset="0"/>
              </a:rPr>
              <a:t>employee_residence</a:t>
            </a:r>
            <a:r>
              <a:rPr lang="en-US" b="0" i="0" dirty="0">
                <a:solidFill>
                  <a:schemeClr val="accent6"/>
                </a:solidFill>
                <a:effectLst/>
                <a:latin typeface="Consolas" panose="020B0609020204030204" pitchFamily="49" charset="0"/>
              </a:rPr>
              <a:t> 3022 non-null object 8 </a:t>
            </a:r>
            <a:r>
              <a:rPr lang="en-US" b="0" i="0" dirty="0" err="1">
                <a:solidFill>
                  <a:schemeClr val="accent6"/>
                </a:solidFill>
                <a:effectLst/>
                <a:latin typeface="Consolas" panose="020B0609020204030204" pitchFamily="49" charset="0"/>
              </a:rPr>
              <a:t>remote_ratio</a:t>
            </a:r>
            <a:r>
              <a:rPr lang="en-US" b="0" i="0" dirty="0">
                <a:solidFill>
                  <a:schemeClr val="accent6"/>
                </a:solidFill>
                <a:effectLst/>
                <a:latin typeface="Consolas" panose="020B0609020204030204" pitchFamily="49" charset="0"/>
              </a:rPr>
              <a:t> 3022 non-null int64 9 </a:t>
            </a:r>
            <a:r>
              <a:rPr lang="en-US" b="0" i="0" dirty="0" err="1">
                <a:solidFill>
                  <a:schemeClr val="accent6"/>
                </a:solidFill>
                <a:effectLst/>
                <a:latin typeface="Consolas" panose="020B0609020204030204" pitchFamily="49" charset="0"/>
              </a:rPr>
              <a:t>company_location</a:t>
            </a:r>
            <a:r>
              <a:rPr lang="en-US" b="0" i="0" dirty="0">
                <a:solidFill>
                  <a:schemeClr val="accent6"/>
                </a:solidFill>
                <a:effectLst/>
                <a:latin typeface="Consolas" panose="020B0609020204030204" pitchFamily="49" charset="0"/>
              </a:rPr>
              <a:t> 3022 non-null object 10 </a:t>
            </a:r>
            <a:r>
              <a:rPr lang="en-US" b="0" i="0" dirty="0" err="1">
                <a:solidFill>
                  <a:schemeClr val="accent6"/>
                </a:solidFill>
                <a:effectLst/>
                <a:latin typeface="Consolas" panose="020B0609020204030204" pitchFamily="49" charset="0"/>
              </a:rPr>
              <a:t>company_size</a:t>
            </a:r>
            <a:r>
              <a:rPr lang="en-US" b="0" i="0" dirty="0">
                <a:solidFill>
                  <a:schemeClr val="accent6"/>
                </a:solidFill>
                <a:effectLst/>
                <a:latin typeface="Consolas" panose="020B0609020204030204" pitchFamily="49" charset="0"/>
              </a:rPr>
              <a:t> 3022 non-null object</a:t>
            </a:r>
            <a:endParaRPr lang="en-US" dirty="0">
              <a:solidFill>
                <a:schemeClr val="accent6"/>
              </a:solidFill>
            </a:endParaRPr>
          </a:p>
        </p:txBody>
      </p:sp>
    </p:spTree>
    <p:extLst>
      <p:ext uri="{BB962C8B-B14F-4D97-AF65-F5344CB8AC3E}">
        <p14:creationId xmlns:p14="http://schemas.microsoft.com/office/powerpoint/2010/main" val="279925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85043" y="1910211"/>
            <a:ext cx="8322810" cy="768096"/>
          </a:xfrm>
        </p:spPr>
        <p:txBody>
          <a:bodyPr/>
          <a:lstStyle/>
          <a:p>
            <a:r>
              <a:rPr lang="en-US" dirty="0"/>
              <a:t>Stakeholder Interest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dirty="0"/>
              <a:t>Fair compensation</a:t>
            </a:r>
          </a:p>
          <a:p>
            <a:pPr marL="342900" indent="-342900">
              <a:buFont typeface="Arial" panose="020B0604020202020204" pitchFamily="34" charset="0"/>
              <a:buChar char="•"/>
            </a:pPr>
            <a:r>
              <a:rPr lang="en-US" dirty="0"/>
              <a:t>Negotiating power</a:t>
            </a:r>
          </a:p>
          <a:p>
            <a:pPr marL="342900" indent="-342900">
              <a:buFont typeface="Arial" panose="020B0604020202020204" pitchFamily="34" charset="0"/>
              <a:buChar char="•"/>
            </a:pPr>
            <a:r>
              <a:rPr lang="en-US" dirty="0"/>
              <a:t>Career planning</a:t>
            </a:r>
          </a:p>
          <a:p>
            <a:pPr marL="342900" indent="-342900">
              <a:buFont typeface="Arial" panose="020B0604020202020204" pitchFamily="34" charset="0"/>
              <a:buChar char="•"/>
            </a:pPr>
            <a:r>
              <a:rPr lang="en-US" dirty="0"/>
              <a:t>Transparency and equity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285750" indent="-285750">
              <a:buFont typeface="Arial" panose="020B0604020202020204" pitchFamily="34" charset="0"/>
              <a:buChar char="•"/>
            </a:pPr>
            <a:r>
              <a:rPr lang="en-US" sz="2800" dirty="0"/>
              <a:t>Highest Paid Jobs</a:t>
            </a:r>
          </a:p>
          <a:p>
            <a:pPr marL="285750" indent="-285750">
              <a:buFont typeface="Arial" panose="020B0604020202020204" pitchFamily="34" charset="0"/>
              <a:buChar char="•"/>
            </a:pPr>
            <a:r>
              <a:rPr lang="en-US" sz="2800" dirty="0"/>
              <a:t>Lowest Paid Jobs</a:t>
            </a:r>
          </a:p>
          <a:p>
            <a:pPr marL="285750" indent="-285750">
              <a:buFont typeface="Arial" panose="020B0604020202020204" pitchFamily="34" charset="0"/>
              <a:buChar char="•"/>
            </a:pPr>
            <a:r>
              <a:rPr lang="en-US" sz="2800" dirty="0"/>
              <a:t>Most Popular Jobs and their Average Pay</a:t>
            </a:r>
          </a:p>
          <a:p>
            <a:pPr marL="285750" indent="-285750">
              <a:buFont typeface="Arial" panose="020B0604020202020204" pitchFamily="34" charset="0"/>
              <a:buChar char="•"/>
            </a:pPr>
            <a:r>
              <a:rPr lang="en-US" sz="2800" dirty="0"/>
              <a:t>How does experience level relate to pay</a:t>
            </a:r>
          </a:p>
          <a:p>
            <a:pPr marL="285750" indent="-285750">
              <a:buFont typeface="Arial" panose="020B0604020202020204" pitchFamily="34" charset="0"/>
              <a:buChar char="•"/>
            </a:pPr>
            <a:r>
              <a:rPr lang="en-US" sz="2800" dirty="0"/>
              <a:t>Remote work</a:t>
            </a:r>
          </a:p>
          <a:p>
            <a:pPr lvl="1"/>
            <a:r>
              <a:rPr lang="en-US" sz="2800" dirty="0"/>
              <a:t>Ratio to company size</a:t>
            </a:r>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42507" y="2660904"/>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DATA wrangling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722913" y="3871504"/>
            <a:ext cx="5831791" cy="2153739"/>
          </a:xfrm>
        </p:spPr>
        <p:txBody>
          <a:bodyPr/>
          <a:lstStyle/>
          <a:p>
            <a:pPr marL="342900" indent="-342900" algn="l">
              <a:buFont typeface="Arial" panose="020B0604020202020204" pitchFamily="34" charset="0"/>
              <a:buChar char="•"/>
            </a:pPr>
            <a:r>
              <a:rPr lang="en-US" dirty="0">
                <a:latin typeface="Sabon Next LT" panose="02000500000000000000" pitchFamily="2" charset="0"/>
                <a:cs typeface="Sabon Next LT" panose="02000500000000000000" pitchFamily="2" charset="0"/>
              </a:rPr>
              <a:t>Removed Data From Other Countries</a:t>
            </a:r>
          </a:p>
          <a:p>
            <a:pPr marL="800100" lvl="1" indent="-342900">
              <a:buFont typeface="Arial" panose="020B0604020202020204" pitchFamily="34" charset="0"/>
              <a:buChar char="•"/>
            </a:pPr>
            <a:r>
              <a:rPr lang="en-US" dirty="0">
                <a:solidFill>
                  <a:schemeClr val="accent6"/>
                </a:solidFill>
                <a:latin typeface="Sabon Next LT" panose="02000500000000000000" pitchFamily="2" charset="0"/>
                <a:cs typeface="Sabon Next LT" panose="02000500000000000000" pitchFamily="2" charset="0"/>
              </a:rPr>
              <a:t>Including Employee Residency</a:t>
            </a:r>
          </a:p>
          <a:p>
            <a:pPr marL="800100" lvl="1" indent="-342900">
              <a:buFont typeface="Arial" panose="020B0604020202020204" pitchFamily="34" charset="0"/>
              <a:buChar char="•"/>
            </a:pPr>
            <a:r>
              <a:rPr lang="en-US" dirty="0">
                <a:solidFill>
                  <a:schemeClr val="accent6"/>
                </a:solidFill>
                <a:latin typeface="Sabon Next LT" panose="02000500000000000000" pitchFamily="2" charset="0"/>
                <a:cs typeface="Sabon Next LT" panose="02000500000000000000" pitchFamily="2" charset="0"/>
              </a:rPr>
              <a:t>Company Location</a:t>
            </a:r>
          </a:p>
          <a:p>
            <a:pPr marL="342900" indent="-342900" algn="l">
              <a:buFont typeface="Arial" panose="020B0604020202020204" pitchFamily="34" charset="0"/>
              <a:buChar char="•"/>
            </a:pPr>
            <a:r>
              <a:rPr lang="en-US" dirty="0">
                <a:latin typeface="Sabon Next LT" panose="02000500000000000000" pitchFamily="2" charset="0"/>
                <a:cs typeface="Sabon Next LT" panose="02000500000000000000" pitchFamily="2" charset="0"/>
              </a:rPr>
              <a:t>Full Time Employee Data Only</a:t>
            </a:r>
          </a:p>
          <a:p>
            <a:pPr marL="342900" indent="-342900" algn="l">
              <a:buFont typeface="Arial" panose="020B0604020202020204" pitchFamily="34" charset="0"/>
              <a:buChar char="•"/>
            </a:pPr>
            <a:r>
              <a:rPr lang="en-US" dirty="0">
                <a:latin typeface="Sabon Next LT" panose="02000500000000000000" pitchFamily="2" charset="0"/>
                <a:cs typeface="Sabon Next LT" panose="02000500000000000000" pitchFamily="2" charset="0"/>
              </a:rPr>
              <a:t>Kept duplicate rows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395728"/>
            <a:ext cx="7013448" cy="588963"/>
          </a:xfrm>
        </p:spPr>
        <p:txBody>
          <a:bodyPr/>
          <a:lstStyle/>
          <a:p>
            <a:r>
              <a:rPr lang="en-US" dirty="0"/>
              <a:t>COLUMNS OF INTEREST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3045279"/>
            <a:ext cx="3932238" cy="3249385"/>
          </a:xfrm>
        </p:spPr>
        <p:txBody>
          <a:bodyPr/>
          <a:lstStyle/>
          <a:p>
            <a:pPr marL="342900" indent="-342900">
              <a:buFont typeface="Arial" panose="020B0604020202020204" pitchFamily="34" charset="0"/>
              <a:buChar char="•"/>
            </a:pPr>
            <a:r>
              <a:rPr lang="en-US" dirty="0"/>
              <a:t>Job Title</a:t>
            </a:r>
          </a:p>
          <a:p>
            <a:pPr marL="342900" indent="-342900">
              <a:buFont typeface="Arial" panose="020B0604020202020204" pitchFamily="34" charset="0"/>
              <a:buChar char="•"/>
            </a:pPr>
            <a:r>
              <a:rPr lang="en-US" dirty="0"/>
              <a:t>Salary in USD</a:t>
            </a:r>
          </a:p>
          <a:p>
            <a:pPr marL="342900" indent="-342900">
              <a:buFont typeface="Arial" panose="020B0604020202020204" pitchFamily="34" charset="0"/>
              <a:buChar char="•"/>
            </a:pPr>
            <a:r>
              <a:rPr lang="en-US" dirty="0"/>
              <a:t>Employment Type</a:t>
            </a:r>
          </a:p>
          <a:p>
            <a:pPr marL="342900" indent="-342900">
              <a:buFont typeface="Arial" panose="020B0604020202020204" pitchFamily="34" charset="0"/>
              <a:buChar char="•"/>
            </a:pPr>
            <a:r>
              <a:rPr lang="en-US" dirty="0"/>
              <a:t>Company Location</a:t>
            </a:r>
          </a:p>
          <a:p>
            <a:pPr marL="342900" indent="-342900">
              <a:buFont typeface="Arial" panose="020B0604020202020204" pitchFamily="34" charset="0"/>
              <a:buChar char="•"/>
            </a:pPr>
            <a:r>
              <a:rPr lang="en-US" dirty="0"/>
              <a:t>Experience Level</a:t>
            </a:r>
          </a:p>
          <a:p>
            <a:pPr marL="342900" indent="-342900">
              <a:buFont typeface="Arial" panose="020B0604020202020204" pitchFamily="34" charset="0"/>
              <a:buChar char="•"/>
            </a:pPr>
            <a:r>
              <a:rPr lang="en-US" dirty="0"/>
              <a:t>Remote Ratio</a:t>
            </a:r>
          </a:p>
          <a:p>
            <a:pPr marL="342900" indent="-342900">
              <a:buFont typeface="Arial" panose="020B0604020202020204" pitchFamily="34" charset="0"/>
              <a:buChar char="•"/>
            </a:pPr>
            <a:r>
              <a:rPr lang="en-US" dirty="0"/>
              <a:t>Company Size</a:t>
            </a:r>
          </a:p>
          <a:p>
            <a:pPr marL="342900" indent="-342900">
              <a:buFont typeface="Arial" panose="020B0604020202020204" pitchFamily="34" charset="0"/>
              <a:buChar char="•"/>
            </a:pPr>
            <a:r>
              <a:rPr lang="en-US" dirty="0"/>
              <a:t>Employee Residence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1DC2BE-ACC9-2D49-503D-D5F7B3DEBAB8}"/>
              </a:ext>
            </a:extLst>
          </p:cNvPr>
          <p:cNvPicPr>
            <a:picLocks noChangeAspect="1"/>
          </p:cNvPicPr>
          <p:nvPr/>
        </p:nvPicPr>
        <p:blipFill>
          <a:blip r:embed="rId3"/>
          <a:stretch>
            <a:fillRect/>
          </a:stretch>
        </p:blipFill>
        <p:spPr>
          <a:xfrm>
            <a:off x="0" y="337600"/>
            <a:ext cx="12192000" cy="6182800"/>
          </a:xfrm>
          <a:prstGeom prst="rect">
            <a:avLst/>
          </a:prstGeom>
        </p:spPr>
      </p:pic>
    </p:spTree>
    <p:extLst>
      <p:ext uri="{BB962C8B-B14F-4D97-AF65-F5344CB8AC3E}">
        <p14:creationId xmlns:p14="http://schemas.microsoft.com/office/powerpoint/2010/main" val="315742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36AE0B-5E07-ACBC-B831-9ABD7329199D}"/>
              </a:ext>
            </a:extLst>
          </p:cNvPr>
          <p:cNvPicPr>
            <a:picLocks noChangeAspect="1"/>
          </p:cNvPicPr>
          <p:nvPr/>
        </p:nvPicPr>
        <p:blipFill>
          <a:blip r:embed="rId3"/>
          <a:stretch>
            <a:fillRect/>
          </a:stretch>
        </p:blipFill>
        <p:spPr>
          <a:xfrm>
            <a:off x="0" y="163763"/>
            <a:ext cx="12192000" cy="6530474"/>
          </a:xfrm>
          <a:prstGeom prst="rect">
            <a:avLst/>
          </a:prstGeom>
        </p:spPr>
      </p:pic>
    </p:spTree>
    <p:extLst>
      <p:ext uri="{BB962C8B-B14F-4D97-AF65-F5344CB8AC3E}">
        <p14:creationId xmlns:p14="http://schemas.microsoft.com/office/powerpoint/2010/main" val="33015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83A68E6-D5D4-88E8-A560-3536FA90C4C8}"/>
              </a:ext>
            </a:extLst>
          </p:cNvPr>
          <p:cNvPicPr>
            <a:picLocks noChangeAspect="1"/>
          </p:cNvPicPr>
          <p:nvPr/>
        </p:nvPicPr>
        <p:blipFill>
          <a:blip r:embed="rId3"/>
          <a:stretch>
            <a:fillRect/>
          </a:stretch>
        </p:blipFill>
        <p:spPr>
          <a:xfrm>
            <a:off x="845524" y="0"/>
            <a:ext cx="10500951" cy="6858000"/>
          </a:xfrm>
          <a:prstGeom prst="rect">
            <a:avLst/>
          </a:prstGeom>
        </p:spPr>
      </p:pic>
    </p:spTree>
    <p:extLst>
      <p:ext uri="{BB962C8B-B14F-4D97-AF65-F5344CB8AC3E}">
        <p14:creationId xmlns:p14="http://schemas.microsoft.com/office/powerpoint/2010/main" val="159798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54FF4B-EAA5-7505-13C2-F3528ADF9F80}"/>
              </a:ext>
            </a:extLst>
          </p:cNvPr>
          <p:cNvPicPr>
            <a:picLocks noChangeAspect="1"/>
          </p:cNvPicPr>
          <p:nvPr/>
        </p:nvPicPr>
        <p:blipFill>
          <a:blip r:embed="rId3"/>
          <a:stretch>
            <a:fillRect/>
          </a:stretch>
        </p:blipFill>
        <p:spPr>
          <a:xfrm>
            <a:off x="0" y="1182226"/>
            <a:ext cx="12192000" cy="4493547"/>
          </a:xfrm>
          <a:prstGeom prst="rect">
            <a:avLst/>
          </a:prstGeom>
        </p:spPr>
      </p:pic>
    </p:spTree>
    <p:extLst>
      <p:ext uri="{BB962C8B-B14F-4D97-AF65-F5344CB8AC3E}">
        <p14:creationId xmlns:p14="http://schemas.microsoft.com/office/powerpoint/2010/main" val="2886474736"/>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{6A9233FF-D424-4932-913E-CFCD554CFEE0}tf78438558_win32</Template>
  <TotalTime>325</TotalTime>
  <Words>1158</Words>
  <Application>Microsoft Office PowerPoint</Application>
  <PresentationFormat>Widescreen</PresentationFormat>
  <Paragraphs>92</Paragraphs>
  <Slides>13</Slides>
  <Notes>13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-apple-system</vt:lpstr>
      <vt:lpstr>Arial</vt:lpstr>
      <vt:lpstr>Arial Black</vt:lpstr>
      <vt:lpstr>Calibri</vt:lpstr>
      <vt:lpstr>Consolas</vt:lpstr>
      <vt:lpstr>Sabon Next LT</vt:lpstr>
      <vt:lpstr>Segoe WPC</vt:lpstr>
      <vt:lpstr>Söhne</vt:lpstr>
      <vt:lpstr>Office Theme</vt:lpstr>
      <vt:lpstr>Full-time, u.s. based, Data Science Salaries from 2020-2023 </vt:lpstr>
      <vt:lpstr>Stakeholder Interest</vt:lpstr>
      <vt:lpstr>Agenda</vt:lpstr>
      <vt:lpstr>DATA wrangling</vt:lpstr>
      <vt:lpstr>COLUMNS OF INTEREST</vt:lpstr>
      <vt:lpstr>PowerPoint Presentation</vt:lpstr>
      <vt:lpstr>PowerPoint Presentation</vt:lpstr>
      <vt:lpstr>PowerPoint Presentation</vt:lpstr>
      <vt:lpstr>PowerPoint Presentation</vt:lpstr>
      <vt:lpstr>PowerPoint Presentation</vt:lpstr>
      <vt:lpstr>Future project plans</vt:lpstr>
      <vt:lpstr>Q&amp;a/Contact info</vt:lpstr>
      <vt:lpstr>Work year breakout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Salaries from 2022-2023 </dc:title>
  <dc:subject/>
  <dc:creator>Joshlyn Jamerson</dc:creator>
  <cp:lastModifiedBy>Joshlyn Jamerson</cp:lastModifiedBy>
  <cp:revision>58</cp:revision>
  <dcterms:created xsi:type="dcterms:W3CDTF">2023-07-06T20:25:32Z</dcterms:created>
  <dcterms:modified xsi:type="dcterms:W3CDTF">2023-07-13T16:09:02Z</dcterms:modified>
</cp:coreProperties>
</file>