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roxima Nov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9AC0F7-EA12-4838-8283-7632DAD5712E}">
  <a:tblStyle styleId="{B39AC0F7-EA12-4838-8283-7632DAD571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5.xml"/><Relationship Id="rId33" Type="http://schemas.openxmlformats.org/officeDocument/2006/relationships/font" Target="fonts/ProximaNova-boldItalic.fntdata"/><Relationship Id="rId10" Type="http://schemas.openxmlformats.org/officeDocument/2006/relationships/slide" Target="slides/slide4.xml"/><Relationship Id="rId32" Type="http://schemas.openxmlformats.org/officeDocument/2006/relationships/font" Target="fonts/ProximaNova-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9bf19b8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9bf19b8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9bf19b8c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9bf19b8c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9bf19b8c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9bf19b8c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9bf19b8c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9bf19b8c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t>
            </a:r>
            <a:r>
              <a:rPr lang="en"/>
              <a:t>found</a:t>
            </a:r>
            <a:r>
              <a:rPr lang="en"/>
              <a:t> that an increase in the number of bots increased the delay and that when we used an ethernet cable with a higher transmission rate, it was more resistant these delays. The cat5 cable is significantly delayed when the server is attacked by 100 bots compared to 10 bots in contrast, the cat6 cable is barely affected by the congestion. When we used 10 bots for an attack and varied the transmission rate from 16 Mbps to 1 Gbps, we found that the delay decreases as transmission rate increases at a rate of 1/t.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9bf19b8c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9bf19b8c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data that we compiled for Cat5, Cat5e, and Cat6</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9bf19b8e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9bf19b8e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9bf19b8e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9bf19b8e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9bf19b8c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9bf19b8c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noticed that Cat5 </a:t>
            </a:r>
            <a:r>
              <a:rPr lang="en"/>
              <a:t>performed</a:t>
            </a:r>
            <a:r>
              <a:rPr lang="en"/>
              <a:t> dramatically worse compared to Cat5e and Cat6 and that Cat6 was highly resistant to the rates that we attacked it with. At lower attack rates, the difference between Cat5e and Cat6 is not as significant. Congestion for Cat6 cables could be possibly be seen in much higher attack rates and/or much higher number of bots that we were incapable of producing. We would need a more efficient algorithm or a better computer for this. We would expect that the 1/t relationship will still hold for faster ethernet cables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9bf19b8e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9bf19b8e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future work, we would want to refine the algorithm so we can run more bots and increase the attack rate. We would also want to finalize the code for wireless connections so that we can also compare wireless conections such as WiFi. We would also want to refine code so that it can more accurately represent modern DDoS attacks and maybe try using alternate simulators that could possibly simulate attacks more accurately.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9bf19b8c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9bf19b8c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Analysed the effect of 10-100 bots attacking a server at a rate of 20480 Kb/s on ethernet cables of different types and determined that there is an inverse relationship between the number of attacker bots and delay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9bf19b8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9bf19b8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9bf19b8c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9bf19b8c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9bf19b8c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9bf19b8c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9bf19b8c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c9bf19b8c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9bf19b8c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c9bf19b8c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b5e17a0ce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b5e17a0ce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9bf19b8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9bf19b8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9bf19b8e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9bf19b8e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9bf19b8c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9bf19b8c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9bf19b8c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9bf19b8c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9bf19b8c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9bf19b8c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9bf19b8c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9bf19b8c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imperva.com/learn/ddos/ddos-attacks/" TargetMode="External"/><Relationship Id="rId4" Type="http://schemas.openxmlformats.org/officeDocument/2006/relationships/hyperlink" Target="https://www.cloudflare.com/learning/ddos/what-is-a-ddos-attack/" TargetMode="External"/><Relationship Id="rId5" Type="http://schemas.openxmlformats.org/officeDocument/2006/relationships/hyperlink" Target="https://www.cloudflare.com/learning/ddos/smurf-ddos-attack/" TargetMode="External"/><Relationship Id="rId6" Type="http://schemas.openxmlformats.org/officeDocument/2006/relationships/hyperlink" Target="https://www.cloudflare.com/learning/ddos/syn-flood-ddos-attack/" TargetMode="External"/><Relationship Id="rId7" Type="http://schemas.openxmlformats.org/officeDocument/2006/relationships/hyperlink" Target="https://www.cloudflare.com/learning/ddos/udp-flood-ddos-attack/" TargetMode="External"/><Relationship Id="rId8" Type="http://schemas.openxmlformats.org/officeDocument/2006/relationships/hyperlink" Target="https://www.vcelink.com/blogs/focus/ethernet-cable-101#:~:text=Ethernet%20cables%20come%20in%20different,to%20electromagnetic%20interference%20(EMI)"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blackbox.co.uk/gb-gb/page/43869/Resources/Technical-Resources/Black-Box-Explains/Copper-Cable/Category-5e-And-6#:~:text=Not%20only%20does%20CAT6%20provide,and%20higher%20data%20transmission%20rates" TargetMode="External"/><Relationship Id="rId4" Type="http://schemas.openxmlformats.org/officeDocument/2006/relationships/hyperlink" Target="https://www.truecable.com/blogs/cable-academy/ethernet-cable-shielding-types" TargetMode="External"/><Relationship Id="rId10" Type="http://schemas.openxmlformats.org/officeDocument/2006/relationships/hyperlink" Target="https://gist.github.com/Saket-Upadhyay/c4c702716233cab91eb31b6d547aaeab" TargetMode="External"/><Relationship Id="rId9" Type="http://schemas.openxmlformats.org/officeDocument/2006/relationships/hyperlink" Target="https://www.comparitech.com/blog/information-security/ddos-statistics-facts/" TargetMode="External"/><Relationship Id="rId5" Type="http://schemas.openxmlformats.org/officeDocument/2006/relationships/hyperlink" Target="https://lightguru.sg/product/category-6-cat6-cable-utp-data-blue-pvc-with-spline/" TargetMode="External"/><Relationship Id="rId6" Type="http://schemas.openxmlformats.org/officeDocument/2006/relationships/hyperlink" Target="https://www.vcelink.com/blogs/focus/best-ethernet-cable-for-gaming" TargetMode="External"/><Relationship Id="rId7" Type="http://schemas.openxmlformats.org/officeDocument/2006/relationships/hyperlink" Target="https://tripplite.eaton.com/products/ethernet-cable-types" TargetMode="External"/><Relationship Id="rId8" Type="http://schemas.openxmlformats.org/officeDocument/2006/relationships/hyperlink" Target="https://www.redwolfsecurity.com/simulating-ddos-attacks-many-attackers-enoug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279100"/>
            <a:ext cx="8123100" cy="2566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SzPts val="891"/>
              <a:buNone/>
            </a:pPr>
            <a:r>
              <a:rPr lang="en" sz="4264"/>
              <a:t>ENSC 427: Communication Networks Spring 2024</a:t>
            </a:r>
            <a:endParaRPr sz="4264"/>
          </a:p>
          <a:p>
            <a:pPr indent="0" lvl="0" marL="0" rtl="0" algn="ctr">
              <a:spcBef>
                <a:spcPts val="0"/>
              </a:spcBef>
              <a:spcAft>
                <a:spcPts val="0"/>
              </a:spcAft>
              <a:buSzPct val="59999"/>
              <a:buNone/>
            </a:pPr>
            <a:r>
              <a:t/>
            </a:r>
            <a:endParaRPr sz="1650"/>
          </a:p>
          <a:p>
            <a:pPr indent="0" lvl="0" marL="0" rtl="0" algn="ctr">
              <a:spcBef>
                <a:spcPts val="0"/>
              </a:spcBef>
              <a:spcAft>
                <a:spcPts val="0"/>
              </a:spcAft>
              <a:buSzPct val="52878"/>
              <a:buNone/>
            </a:pPr>
            <a:r>
              <a:rPr lang="en" sz="1872"/>
              <a:t>Final </a:t>
            </a:r>
            <a:r>
              <a:rPr lang="en" sz="1872"/>
              <a:t>Project</a:t>
            </a:r>
            <a:r>
              <a:rPr lang="en" sz="1872"/>
              <a:t> Presentation</a:t>
            </a:r>
            <a:endParaRPr sz="1872"/>
          </a:p>
          <a:p>
            <a:pPr indent="0" lvl="0" marL="0" rtl="0" algn="ctr">
              <a:spcBef>
                <a:spcPts val="0"/>
              </a:spcBef>
              <a:spcAft>
                <a:spcPts val="0"/>
              </a:spcAft>
              <a:buSzPct val="52878"/>
              <a:buNone/>
            </a:pPr>
            <a:r>
              <a:rPr lang="en" sz="1872"/>
              <a:t>Investigating the Effects of DDoS Attacks on End Users Over Different Ethernet Mediums</a:t>
            </a:r>
            <a:endParaRPr sz="1872"/>
          </a:p>
          <a:p>
            <a:pPr indent="0" lvl="0" marL="0" rtl="0" algn="ctr">
              <a:spcBef>
                <a:spcPts val="0"/>
              </a:spcBef>
              <a:spcAft>
                <a:spcPts val="0"/>
              </a:spcAft>
              <a:buSzPct val="52878"/>
              <a:buNone/>
            </a:pPr>
            <a:r>
              <a:rPr lang="en" sz="1872"/>
              <a:t>https://joshma25.github.io/</a:t>
            </a:r>
            <a:endParaRPr sz="4042"/>
          </a:p>
        </p:txBody>
      </p:sp>
      <p:sp>
        <p:nvSpPr>
          <p:cNvPr id="60" name="Google Shape;60;p13"/>
          <p:cNvSpPr txBox="1"/>
          <p:nvPr>
            <p:ph idx="1" type="subTitle"/>
          </p:nvPr>
        </p:nvSpPr>
        <p:spPr>
          <a:xfrm>
            <a:off x="510450" y="3182350"/>
            <a:ext cx="8123100" cy="803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61" name="Google Shape;61;p13"/>
          <p:cNvGraphicFramePr/>
          <p:nvPr/>
        </p:nvGraphicFramePr>
        <p:xfrm>
          <a:off x="2257750" y="3257025"/>
          <a:ext cx="3000000" cy="3000000"/>
        </p:xfrm>
        <a:graphic>
          <a:graphicData uri="http://schemas.openxmlformats.org/drawingml/2006/table">
            <a:tbl>
              <a:tblPr>
                <a:noFill/>
                <a:tableStyleId>{B39AC0F7-EA12-4838-8283-7632DAD5712E}</a:tableStyleId>
              </a:tblPr>
              <a:tblGrid>
                <a:gridCol w="1542825"/>
                <a:gridCol w="1542825"/>
                <a:gridCol w="1542825"/>
              </a:tblGrid>
              <a:tr h="239025">
                <a:tc>
                  <a:txBody>
                    <a:bodyPr/>
                    <a:lstStyle/>
                    <a:p>
                      <a:pPr indent="0" lvl="0" marL="0" rtl="0" algn="ctr">
                        <a:lnSpc>
                          <a:spcPct val="50000"/>
                        </a:lnSpc>
                        <a:spcBef>
                          <a:spcPts val="0"/>
                        </a:spcBef>
                        <a:spcAft>
                          <a:spcPts val="0"/>
                        </a:spcAft>
                        <a:buNone/>
                      </a:pPr>
                      <a:r>
                        <a:rPr lang="en">
                          <a:solidFill>
                            <a:schemeClr val="lt1"/>
                          </a:solidFill>
                          <a:latin typeface="Proxima Nova"/>
                          <a:ea typeface="Proxima Nova"/>
                          <a:cs typeface="Proxima Nova"/>
                          <a:sym typeface="Proxima Nova"/>
                        </a:rPr>
                        <a:t>Joshua Ma</a:t>
                      </a:r>
                      <a:endParaRPr>
                        <a:solidFill>
                          <a:schemeClr val="lt1"/>
                        </a:solidFill>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a:solidFill>
                            <a:schemeClr val="lt1"/>
                          </a:solidFill>
                          <a:latin typeface="Proxima Nova"/>
                          <a:ea typeface="Proxima Nova"/>
                          <a:cs typeface="Proxima Nova"/>
                          <a:sym typeface="Proxima Nova"/>
                        </a:rPr>
                        <a:t>Josh Wong</a:t>
                      </a:r>
                      <a:endParaRPr>
                        <a:solidFill>
                          <a:schemeClr val="lt1"/>
                        </a:solidFill>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a:solidFill>
                            <a:schemeClr val="lt1"/>
                          </a:solidFill>
                          <a:latin typeface="Proxima Nova"/>
                          <a:ea typeface="Proxima Nova"/>
                          <a:cs typeface="Proxima Nova"/>
                          <a:sym typeface="Proxima Nova"/>
                        </a:rPr>
                        <a:t>Andrew Speers</a:t>
                      </a:r>
                      <a:endParaRPr>
                        <a:solidFill>
                          <a:schemeClr val="lt1"/>
                        </a:solidFill>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9025">
                <a:tc>
                  <a:txBody>
                    <a:bodyPr/>
                    <a:lstStyle/>
                    <a:p>
                      <a:pPr indent="0" lvl="0" marL="0" rtl="0" algn="ctr">
                        <a:lnSpc>
                          <a:spcPct val="50000"/>
                        </a:lnSpc>
                        <a:spcBef>
                          <a:spcPts val="0"/>
                        </a:spcBef>
                        <a:spcAft>
                          <a:spcPts val="0"/>
                        </a:spcAft>
                        <a:buNone/>
                      </a:pPr>
                      <a:r>
                        <a:rPr lang="en">
                          <a:solidFill>
                            <a:schemeClr val="lt1"/>
                          </a:solidFill>
                          <a:latin typeface="Proxima Nova"/>
                          <a:ea typeface="Proxima Nova"/>
                          <a:cs typeface="Proxima Nova"/>
                          <a:sym typeface="Proxima Nova"/>
                        </a:rPr>
                        <a:t>jma154</a:t>
                      </a:r>
                      <a:endParaRPr>
                        <a:solidFill>
                          <a:schemeClr val="lt1"/>
                        </a:solidFill>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a:solidFill>
                            <a:schemeClr val="lt1"/>
                          </a:solidFill>
                          <a:latin typeface="Proxima Nova"/>
                          <a:ea typeface="Proxima Nova"/>
                          <a:cs typeface="Proxima Nova"/>
                          <a:sym typeface="Proxima Nova"/>
                        </a:rPr>
                        <a:t>jcw49</a:t>
                      </a:r>
                      <a:endParaRPr>
                        <a:solidFill>
                          <a:schemeClr val="lt1"/>
                        </a:solidFill>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a:solidFill>
                            <a:schemeClr val="lt1"/>
                          </a:solidFill>
                          <a:latin typeface="Proxima Nova"/>
                          <a:ea typeface="Proxima Nova"/>
                          <a:cs typeface="Proxima Nova"/>
                          <a:sym typeface="Proxima Nova"/>
                        </a:rPr>
                        <a:t>aspeers</a:t>
                      </a:r>
                      <a:endParaRPr>
                        <a:solidFill>
                          <a:schemeClr val="lt1"/>
                        </a:solidFill>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9025">
                <a:tc>
                  <a:txBody>
                    <a:bodyPr/>
                    <a:lstStyle/>
                    <a:p>
                      <a:pPr indent="0" lvl="0" marL="0" rtl="0" algn="ctr">
                        <a:lnSpc>
                          <a:spcPct val="50000"/>
                        </a:lnSpc>
                        <a:spcBef>
                          <a:spcPts val="0"/>
                        </a:spcBef>
                        <a:spcAft>
                          <a:spcPts val="0"/>
                        </a:spcAft>
                        <a:buNone/>
                      </a:pPr>
                      <a:r>
                        <a:rPr lang="en">
                          <a:solidFill>
                            <a:schemeClr val="lt1"/>
                          </a:solidFill>
                          <a:latin typeface="Proxima Nova"/>
                          <a:ea typeface="Proxima Nova"/>
                          <a:cs typeface="Proxima Nova"/>
                          <a:sym typeface="Proxima Nova"/>
                        </a:rPr>
                        <a:t>jma154@sfu.ca</a:t>
                      </a:r>
                      <a:endParaRPr>
                        <a:solidFill>
                          <a:schemeClr val="lt1"/>
                        </a:solidFill>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a:solidFill>
                            <a:schemeClr val="lt1"/>
                          </a:solidFill>
                          <a:latin typeface="Proxima Nova"/>
                          <a:ea typeface="Proxima Nova"/>
                          <a:cs typeface="Proxima Nova"/>
                          <a:sym typeface="Proxima Nova"/>
                        </a:rPr>
                        <a:t>jcw49@sfu.ca</a:t>
                      </a:r>
                      <a:endParaRPr>
                        <a:solidFill>
                          <a:schemeClr val="lt1"/>
                        </a:solidFill>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a:solidFill>
                            <a:schemeClr val="lt1"/>
                          </a:solidFill>
                          <a:latin typeface="Proxima Nova"/>
                          <a:ea typeface="Proxima Nova"/>
                          <a:cs typeface="Proxima Nova"/>
                          <a:sym typeface="Proxima Nova"/>
                        </a:rPr>
                        <a:t>aspeers@sfu.ca</a:t>
                      </a:r>
                      <a:endParaRPr>
                        <a:solidFill>
                          <a:schemeClr val="lt1"/>
                        </a:solidFill>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62" name="Google Shape;62;p13"/>
          <p:cNvSpPr txBox="1"/>
          <p:nvPr/>
        </p:nvSpPr>
        <p:spPr>
          <a:xfrm>
            <a:off x="4105950" y="4190775"/>
            <a:ext cx="932100" cy="3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roxima Nova"/>
                <a:ea typeface="Proxima Nova"/>
                <a:cs typeface="Proxima Nova"/>
                <a:sym typeface="Proxima Nova"/>
              </a:rPr>
              <a:t>Group 2</a:t>
            </a:r>
            <a:endParaRPr>
              <a:solidFill>
                <a:schemeClr val="lt1"/>
              </a:solidFill>
              <a:latin typeface="Proxima Nova"/>
              <a:ea typeface="Proxima Nova"/>
              <a:cs typeface="Proxima Nova"/>
              <a:sym typeface="Proxima Nova"/>
            </a:endParaRPr>
          </a:p>
        </p:txBody>
      </p:sp>
      <p:sp>
        <p:nvSpPr>
          <p:cNvPr id="63" name="Google Shape;6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5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Investigating</a:t>
            </a:r>
            <a:r>
              <a:rPr lang="en">
                <a:solidFill>
                  <a:schemeClr val="lt1"/>
                </a:solidFill>
              </a:rPr>
              <a:t> the Problem of DDoS Attacks</a:t>
            </a:r>
            <a:endParaRPr>
              <a:solidFill>
                <a:schemeClr val="lt1"/>
              </a:solidFill>
            </a:endParaRPr>
          </a:p>
        </p:txBody>
      </p:sp>
      <p:sp>
        <p:nvSpPr>
          <p:cNvPr id="136" name="Google Shape;136;p22"/>
          <p:cNvSpPr txBox="1"/>
          <p:nvPr>
            <p:ph idx="1" type="body"/>
          </p:nvPr>
        </p:nvSpPr>
        <p:spPr>
          <a:xfrm>
            <a:off x="311700" y="1152475"/>
            <a:ext cx="8520600" cy="3762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lt1"/>
              </a:buClr>
              <a:buSzPts val="1800"/>
              <a:buChar char="●"/>
            </a:pPr>
            <a:r>
              <a:rPr lang="en">
                <a:solidFill>
                  <a:schemeClr val="lt1"/>
                </a:solidFill>
              </a:rPr>
              <a:t>DDoS attacks have become more powerful overtime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Typical number of attacker bots ranges from 400-2000 depending on the scale and severity of the attack </a:t>
            </a:r>
            <a:r>
              <a:rPr baseline="30000" lang="en">
                <a:solidFill>
                  <a:schemeClr val="lt1"/>
                </a:solidFill>
              </a:rPr>
              <a:t>[14]</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Typical attack rate of DDoS attacks range from 5-10 Gbps, also dependent on the scale and </a:t>
            </a:r>
            <a:r>
              <a:rPr lang="en">
                <a:solidFill>
                  <a:schemeClr val="lt1"/>
                </a:solidFill>
              </a:rPr>
              <a:t>severity</a:t>
            </a:r>
            <a:r>
              <a:rPr lang="en">
                <a:solidFill>
                  <a:schemeClr val="lt1"/>
                </a:solidFill>
              </a:rPr>
              <a:t> of the attack </a:t>
            </a:r>
            <a:r>
              <a:rPr baseline="30000" lang="en">
                <a:solidFill>
                  <a:schemeClr val="lt1"/>
                </a:solidFill>
              </a:rPr>
              <a:t>[15]</a:t>
            </a:r>
            <a:endParaRPr baseline="30000">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Attacks of up to over 2 Tbps have been recorded</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For a majority of DDoS attacks, the links between nodes are not completely saturated and usually peak around 95% usage for less than 10 </a:t>
            </a:r>
            <a:r>
              <a:rPr lang="en">
                <a:solidFill>
                  <a:schemeClr val="lt1"/>
                </a:solidFill>
              </a:rPr>
              <a:t>minutes </a:t>
            </a:r>
            <a:r>
              <a:rPr baseline="30000" lang="en">
                <a:solidFill>
                  <a:schemeClr val="lt1"/>
                </a:solidFill>
              </a:rPr>
              <a:t>[15]</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Improving the data rate between nodes may improve the performance under a DDoS attack</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This is the scope of our experimentation to see if the performance improves with higher speed ethernet cables</a:t>
            </a:r>
            <a:endParaRPr>
              <a:solidFill>
                <a:schemeClr val="lt1"/>
              </a:solidFill>
            </a:endParaRPr>
          </a:p>
        </p:txBody>
      </p:sp>
      <p:sp>
        <p:nvSpPr>
          <p:cNvPr id="137" name="Google Shape;13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5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NS-3 Implementation</a:t>
            </a:r>
            <a:endParaRPr>
              <a:solidFill>
                <a:schemeClr val="lt1"/>
              </a:solidFill>
            </a:endParaRPr>
          </a:p>
        </p:txBody>
      </p:sp>
      <p:sp>
        <p:nvSpPr>
          <p:cNvPr id="143" name="Google Shape;143;p23"/>
          <p:cNvSpPr txBox="1"/>
          <p:nvPr>
            <p:ph idx="1" type="body"/>
          </p:nvPr>
        </p:nvSpPr>
        <p:spPr>
          <a:xfrm>
            <a:off x="311700" y="112915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Char char="●"/>
            </a:pPr>
            <a:r>
              <a:rPr lang="en" sz="1600">
                <a:solidFill>
                  <a:schemeClr val="lt1"/>
                </a:solidFill>
              </a:rPr>
              <a:t>Create 1 legitimate user node, 1 server node, 1 node that connects the user and server, and a varied number of bots ranging from 10 to 100</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Set the DDoS rate to 20480 Kb/s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When the code is ran, the bots will flood the server node with packets to produce network congestion while the user attempts to communicate with the server</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The amount of congestion is proportional to the amount of bots </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The data rate of the connection from the user node to the connection node is also varied, this connection simulates an ethernet cable</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To measure the delay experienced by the user, we measure the time it takes for the first packet entering the congested network to return to the user</a:t>
            </a:r>
            <a:endParaRPr sz="1600">
              <a:solidFill>
                <a:schemeClr val="lt1"/>
              </a:solidFill>
            </a:endParaRPr>
          </a:p>
        </p:txBody>
      </p:sp>
      <p:sp>
        <p:nvSpPr>
          <p:cNvPr id="144" name="Google Shape;14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5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NS-3 Implementation - Pseudo code </a:t>
            </a:r>
            <a:r>
              <a:rPr baseline="30000" lang="en">
                <a:solidFill>
                  <a:schemeClr val="lt1"/>
                </a:solidFill>
              </a:rPr>
              <a:t>[16]</a:t>
            </a:r>
            <a:endParaRPr>
              <a:solidFill>
                <a:schemeClr val="lt1"/>
              </a:solidFill>
            </a:endParaRPr>
          </a:p>
        </p:txBody>
      </p:sp>
      <p:sp>
        <p:nvSpPr>
          <p:cNvPr id="150" name="Google Shape;150;p24"/>
          <p:cNvSpPr txBox="1"/>
          <p:nvPr>
            <p:ph idx="1" type="body"/>
          </p:nvPr>
        </p:nvSpPr>
        <p:spPr>
          <a:xfrm>
            <a:off x="311700" y="1152475"/>
            <a:ext cx="8520600" cy="3670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lt1"/>
              </a:buClr>
              <a:buSzPts val="1800"/>
              <a:buAutoNum type="arabicParenR"/>
            </a:pPr>
            <a:r>
              <a:rPr lang="en">
                <a:solidFill>
                  <a:schemeClr val="lt1"/>
                </a:solidFill>
              </a:rPr>
              <a:t>Create 3 nodes, a node for the legitimate user, the destination server, and the interface between the two</a:t>
            </a:r>
            <a:endParaRPr>
              <a:solidFill>
                <a:schemeClr val="lt1"/>
              </a:solidFill>
            </a:endParaRPr>
          </a:p>
          <a:p>
            <a:pPr indent="-342900" lvl="0" marL="457200" rtl="0" algn="l">
              <a:spcBef>
                <a:spcPts val="0"/>
              </a:spcBef>
              <a:spcAft>
                <a:spcPts val="0"/>
              </a:spcAft>
              <a:buClr>
                <a:schemeClr val="lt1"/>
              </a:buClr>
              <a:buSzPts val="1800"/>
              <a:buAutoNum type="arabicParenR"/>
            </a:pPr>
            <a:r>
              <a:rPr lang="en">
                <a:solidFill>
                  <a:schemeClr val="lt1"/>
                </a:solidFill>
              </a:rPr>
              <a:t>Create N number of attacker bot nodes</a:t>
            </a:r>
            <a:endParaRPr>
              <a:solidFill>
                <a:schemeClr val="lt1"/>
              </a:solidFill>
            </a:endParaRPr>
          </a:p>
          <a:p>
            <a:pPr indent="-342900" lvl="0" marL="457200" rtl="0" algn="l">
              <a:spcBef>
                <a:spcPts val="0"/>
              </a:spcBef>
              <a:spcAft>
                <a:spcPts val="0"/>
              </a:spcAft>
              <a:buClr>
                <a:schemeClr val="lt1"/>
              </a:buClr>
              <a:buSzPts val="1800"/>
              <a:buAutoNum type="arabicParenR"/>
            </a:pPr>
            <a:r>
              <a:rPr lang="en">
                <a:solidFill>
                  <a:schemeClr val="lt1"/>
                </a:solidFill>
              </a:rPr>
              <a:t>Create point-to-point connections between user and server </a:t>
            </a:r>
            <a:endParaRPr>
              <a:solidFill>
                <a:schemeClr val="lt1"/>
              </a:solidFill>
            </a:endParaRPr>
          </a:p>
          <a:p>
            <a:pPr indent="-342900" lvl="0" marL="457200" rtl="0" algn="l">
              <a:spcBef>
                <a:spcPts val="0"/>
              </a:spcBef>
              <a:spcAft>
                <a:spcPts val="0"/>
              </a:spcAft>
              <a:buClr>
                <a:schemeClr val="lt1"/>
              </a:buClr>
              <a:buSzPts val="1800"/>
              <a:buAutoNum type="arabicParenR"/>
            </a:pPr>
            <a:r>
              <a:rPr lang="en">
                <a:solidFill>
                  <a:schemeClr val="lt1"/>
                </a:solidFill>
              </a:rPr>
              <a:t>Create point-to-point connections between attacker bots and server</a:t>
            </a:r>
            <a:endParaRPr>
              <a:solidFill>
                <a:schemeClr val="lt1"/>
              </a:solidFill>
            </a:endParaRPr>
          </a:p>
          <a:p>
            <a:pPr indent="-317500" lvl="1" marL="914400" rtl="0" algn="l">
              <a:spcBef>
                <a:spcPts val="0"/>
              </a:spcBef>
              <a:spcAft>
                <a:spcPts val="0"/>
              </a:spcAft>
              <a:buClr>
                <a:schemeClr val="lt1"/>
              </a:buClr>
              <a:buSzPts val="1400"/>
              <a:buAutoNum type="alphaLcParenR"/>
            </a:pPr>
            <a:r>
              <a:rPr lang="en">
                <a:solidFill>
                  <a:schemeClr val="lt1"/>
                </a:solidFill>
              </a:rPr>
              <a:t>Loop N times to create all attacker bot </a:t>
            </a:r>
            <a:r>
              <a:rPr lang="en">
                <a:solidFill>
                  <a:schemeClr val="lt1"/>
                </a:solidFill>
              </a:rPr>
              <a:t>connections</a:t>
            </a:r>
            <a:endParaRPr>
              <a:solidFill>
                <a:schemeClr val="lt1"/>
              </a:solidFill>
            </a:endParaRPr>
          </a:p>
          <a:p>
            <a:pPr indent="-342900" lvl="0" marL="457200" rtl="0" algn="l">
              <a:spcBef>
                <a:spcPts val="0"/>
              </a:spcBef>
              <a:spcAft>
                <a:spcPts val="0"/>
              </a:spcAft>
              <a:buClr>
                <a:schemeClr val="lt1"/>
              </a:buClr>
              <a:buSzPts val="1800"/>
              <a:buAutoNum type="arabicParenR"/>
            </a:pPr>
            <a:r>
              <a:rPr lang="en">
                <a:solidFill>
                  <a:schemeClr val="lt1"/>
                </a:solidFill>
              </a:rPr>
              <a:t>Assign IP address to user and server</a:t>
            </a:r>
            <a:endParaRPr>
              <a:solidFill>
                <a:schemeClr val="lt1"/>
              </a:solidFill>
            </a:endParaRPr>
          </a:p>
          <a:p>
            <a:pPr indent="-342900" lvl="0" marL="457200" rtl="0" algn="l">
              <a:spcBef>
                <a:spcPts val="0"/>
              </a:spcBef>
              <a:spcAft>
                <a:spcPts val="0"/>
              </a:spcAft>
              <a:buClr>
                <a:schemeClr val="lt1"/>
              </a:buClr>
              <a:buSzPts val="1800"/>
              <a:buAutoNum type="arabicParenR"/>
            </a:pPr>
            <a:r>
              <a:rPr lang="en">
                <a:solidFill>
                  <a:schemeClr val="lt1"/>
                </a:solidFill>
              </a:rPr>
              <a:t>Assign IP addresses to attacker bots</a:t>
            </a:r>
            <a:endParaRPr>
              <a:solidFill>
                <a:schemeClr val="lt1"/>
              </a:solidFill>
            </a:endParaRPr>
          </a:p>
          <a:p>
            <a:pPr indent="-317500" lvl="1" marL="914400" rtl="0" algn="l">
              <a:spcBef>
                <a:spcPts val="0"/>
              </a:spcBef>
              <a:spcAft>
                <a:spcPts val="0"/>
              </a:spcAft>
              <a:buClr>
                <a:schemeClr val="lt1"/>
              </a:buClr>
              <a:buSzPts val="1400"/>
              <a:buAutoNum type="alphaLcParenR"/>
            </a:pPr>
            <a:r>
              <a:rPr lang="en">
                <a:solidFill>
                  <a:schemeClr val="lt1"/>
                </a:solidFill>
              </a:rPr>
              <a:t>Loop N times to assign all attacker bot addresses</a:t>
            </a:r>
            <a:endParaRPr>
              <a:solidFill>
                <a:schemeClr val="lt1"/>
              </a:solidFill>
            </a:endParaRPr>
          </a:p>
          <a:p>
            <a:pPr indent="-342900" lvl="0" marL="457200" rtl="0" algn="l">
              <a:spcBef>
                <a:spcPts val="0"/>
              </a:spcBef>
              <a:spcAft>
                <a:spcPts val="0"/>
              </a:spcAft>
              <a:buClr>
                <a:schemeClr val="lt1"/>
              </a:buClr>
              <a:buSzPts val="1800"/>
              <a:buAutoNum type="arabicParenR"/>
            </a:pPr>
            <a:r>
              <a:rPr lang="en">
                <a:solidFill>
                  <a:schemeClr val="lt1"/>
                </a:solidFill>
              </a:rPr>
              <a:t>Setup UDPSink on receiver side</a:t>
            </a:r>
            <a:endParaRPr>
              <a:solidFill>
                <a:schemeClr val="lt1"/>
              </a:solidFill>
            </a:endParaRPr>
          </a:p>
          <a:p>
            <a:pPr indent="-342900" lvl="0" marL="457200" rtl="0" algn="l">
              <a:spcBef>
                <a:spcPts val="0"/>
              </a:spcBef>
              <a:spcAft>
                <a:spcPts val="0"/>
              </a:spcAft>
              <a:buClr>
                <a:schemeClr val="lt1"/>
              </a:buClr>
              <a:buSzPts val="1800"/>
              <a:buAutoNum type="arabicParenR"/>
            </a:pPr>
            <a:r>
              <a:rPr lang="en">
                <a:solidFill>
                  <a:schemeClr val="lt1"/>
                </a:solidFill>
              </a:rPr>
              <a:t>Setup TCPSink on server side</a:t>
            </a:r>
            <a:endParaRPr>
              <a:solidFill>
                <a:schemeClr val="lt1"/>
              </a:solidFill>
            </a:endParaRPr>
          </a:p>
          <a:p>
            <a:pPr indent="-342900" lvl="0" marL="457200" rtl="0" algn="l">
              <a:spcBef>
                <a:spcPts val="0"/>
              </a:spcBef>
              <a:spcAft>
                <a:spcPts val="0"/>
              </a:spcAft>
              <a:buClr>
                <a:schemeClr val="lt1"/>
              </a:buClr>
              <a:buSzPts val="1800"/>
              <a:buAutoNum type="arabicParenR"/>
            </a:pPr>
            <a:r>
              <a:rPr lang="en">
                <a:solidFill>
                  <a:schemeClr val="lt1"/>
                </a:solidFill>
              </a:rPr>
              <a:t>Configure NetAnim</a:t>
            </a:r>
            <a:endParaRPr>
              <a:solidFill>
                <a:schemeClr val="lt1"/>
              </a:solidFill>
            </a:endParaRPr>
          </a:p>
        </p:txBody>
      </p:sp>
      <p:sp>
        <p:nvSpPr>
          <p:cNvPr id="151" name="Google Shape;15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5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Results</a:t>
            </a:r>
            <a:endParaRPr>
              <a:solidFill>
                <a:schemeClr val="lt1"/>
              </a:solidFill>
            </a:endParaRPr>
          </a:p>
        </p:txBody>
      </p:sp>
      <p:sp>
        <p:nvSpPr>
          <p:cNvPr id="157" name="Google Shape;15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lt1"/>
              </a:buClr>
              <a:buSzPts val="1800"/>
              <a:buChar char="●"/>
            </a:pPr>
            <a:r>
              <a:rPr lang="en">
                <a:solidFill>
                  <a:schemeClr val="lt1"/>
                </a:solidFill>
              </a:rPr>
              <a:t>Increase in the number of bots increases the delay experienced</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When using an ethernet cable with a higher transmission rate, the cable is more resistant to an increase in delays due to an increase in the number of bots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The Cat5 cable is significantly delayed when the server is attacked by 100 bots compared to 10 bots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In contrast, the Cat6 cable is barely affected by the congestion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When we used 10 bots for an attack and varied the transmission rate from 16 Mbps (Cat 4) to 1 Gbps (Cat 5e), we found that the delay decreases as transmission rate increases at a rate of 1/t</a:t>
            </a:r>
            <a:endParaRPr>
              <a:solidFill>
                <a:schemeClr val="lt1"/>
              </a:solidFill>
            </a:endParaRPr>
          </a:p>
          <a:p>
            <a:pPr indent="0" lvl="0" marL="457200" rtl="0" algn="l">
              <a:spcBef>
                <a:spcPts val="1200"/>
              </a:spcBef>
              <a:spcAft>
                <a:spcPts val="1200"/>
              </a:spcAft>
              <a:buNone/>
            </a:pPr>
            <a:r>
              <a:rPr lang="en" sz="1600">
                <a:solidFill>
                  <a:schemeClr val="lt1"/>
                </a:solidFill>
              </a:rPr>
              <a:t> </a:t>
            </a:r>
            <a:endParaRPr sz="1600">
              <a:solidFill>
                <a:schemeClr val="lt1"/>
              </a:solidFill>
            </a:endParaRPr>
          </a:p>
        </p:txBody>
      </p:sp>
      <p:sp>
        <p:nvSpPr>
          <p:cNvPr id="158" name="Google Shape;158;p25"/>
          <p:cNvSpPr txBox="1"/>
          <p:nvPr>
            <p:ph idx="12" type="sldNum"/>
          </p:nvPr>
        </p:nvSpPr>
        <p:spPr>
          <a:xfrm>
            <a:off x="8503533" y="46958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94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Results</a:t>
            </a:r>
            <a:endParaRPr>
              <a:solidFill>
                <a:schemeClr val="lt1"/>
              </a:solidFill>
            </a:endParaRPr>
          </a:p>
        </p:txBody>
      </p:sp>
      <p:graphicFrame>
        <p:nvGraphicFramePr>
          <p:cNvPr id="164" name="Google Shape;164;p26"/>
          <p:cNvGraphicFramePr/>
          <p:nvPr/>
        </p:nvGraphicFramePr>
        <p:xfrm>
          <a:off x="952500" y="667375"/>
          <a:ext cx="3000000" cy="3000000"/>
        </p:xfrm>
        <a:graphic>
          <a:graphicData uri="http://schemas.openxmlformats.org/drawingml/2006/table">
            <a:tbl>
              <a:tblPr>
                <a:noFill/>
                <a:tableStyleId>{B39AC0F7-EA12-4838-8283-7632DAD5712E}</a:tableStyleId>
              </a:tblPr>
              <a:tblGrid>
                <a:gridCol w="1480475"/>
                <a:gridCol w="1480475"/>
                <a:gridCol w="1480475"/>
                <a:gridCol w="1480475"/>
                <a:gridCol w="1480475"/>
              </a:tblGrid>
              <a:tr h="357100">
                <a:tc gridSpan="5">
                  <a:txBody>
                    <a:bodyPr/>
                    <a:lstStyle/>
                    <a:p>
                      <a:pPr indent="0" lvl="0" marL="0" rtl="0" algn="l">
                        <a:spcBef>
                          <a:spcPts val="0"/>
                        </a:spcBef>
                        <a:spcAft>
                          <a:spcPts val="0"/>
                        </a:spcAft>
                        <a:buNone/>
                      </a:pPr>
                      <a:r>
                        <a:rPr b="1" lang="en" sz="1300">
                          <a:solidFill>
                            <a:schemeClr val="lt1"/>
                          </a:solidFill>
                          <a:latin typeface="Proxima Nova"/>
                          <a:ea typeface="Proxima Nova"/>
                          <a:cs typeface="Proxima Nova"/>
                          <a:sym typeface="Proxima Nova"/>
                        </a:rPr>
                        <a:t>Time between packet sent and return packet received (seconds)</a:t>
                      </a:r>
                      <a:endParaRPr b="1" sz="1300">
                        <a:solidFill>
                          <a:schemeClr val="lt1"/>
                        </a:solidFill>
                        <a:latin typeface="Proxima Nova"/>
                        <a:ea typeface="Proxima Nova"/>
                        <a:cs typeface="Proxima Nova"/>
                        <a:sym typeface="Proxima Nova"/>
                      </a:endParaRPr>
                    </a:p>
                  </a:txBody>
                  <a:tcPr marT="91425" marB="91425" marR="91425" marL="91425"/>
                </a:tc>
                <a:tc hMerge="1"/>
                <a:tc hMerge="1"/>
                <a:tc hMerge="1"/>
                <a:tc hMerge="1"/>
              </a:tr>
              <a:tr h="357100">
                <a:tc rowSpan="9">
                  <a:txBody>
                    <a:bodyPr/>
                    <a:lstStyle/>
                    <a:p>
                      <a:pPr indent="0" lvl="0" marL="0" rtl="0" algn="ctr">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ctr">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ctr">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ctr">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ctr">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ctr">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Number of Bots</a:t>
                      </a:r>
                      <a:endParaRPr sz="13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DDoS Rate:</a:t>
                      </a:r>
                      <a:endParaRPr sz="13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20480 kb/s</a:t>
                      </a:r>
                      <a:endParaRPr sz="1300">
                        <a:solidFill>
                          <a:schemeClr val="lt1"/>
                        </a:solidFill>
                        <a:latin typeface="Proxima Nova"/>
                        <a:ea typeface="Proxima Nova"/>
                        <a:cs typeface="Proxima Nova"/>
                        <a:sym typeface="Proxima Nova"/>
                      </a:endParaRPr>
                    </a:p>
                  </a:txBody>
                  <a:tcPr marT="91425" marB="91425" marR="91425" marL="91425"/>
                </a:tc>
                <a:tc gridSpan="4">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Data Rate (Cable Type)</a:t>
                      </a:r>
                      <a:endParaRPr sz="1300">
                        <a:solidFill>
                          <a:schemeClr val="lt1"/>
                        </a:solidFill>
                        <a:latin typeface="Proxima Nova"/>
                        <a:ea typeface="Proxima Nova"/>
                        <a:cs typeface="Proxima Nova"/>
                        <a:sym typeface="Proxima Nova"/>
                      </a:endParaRPr>
                    </a:p>
                  </a:txBody>
                  <a:tcPr marT="91425" marB="91425" marR="91425" marL="91425"/>
                </a:tc>
                <a:tc hMerge="1"/>
                <a:tc hMerge="1"/>
                <a:tc hMerge="1"/>
              </a:tr>
              <a:tr h="357100">
                <a:tc vMerge="1"/>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 of Bots</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Cat5 (100 Mbps)</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Cat5e (1 Gbps)</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Cat6 (10 Gbps)</a:t>
                      </a:r>
                      <a:endParaRPr sz="1300">
                        <a:solidFill>
                          <a:schemeClr val="lt1"/>
                        </a:solidFill>
                        <a:latin typeface="Proxima Nova"/>
                        <a:ea typeface="Proxima Nova"/>
                        <a:cs typeface="Proxima Nova"/>
                        <a:sym typeface="Proxima Nova"/>
                      </a:endParaRPr>
                    </a:p>
                  </a:txBody>
                  <a:tcPr marT="91425" marB="91425" marR="91425" marL="91425"/>
                </a:tc>
              </a:tr>
              <a:tr h="357100">
                <a:tc vMerge="1"/>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10</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0.008698</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0.003998</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0.00395662</a:t>
                      </a:r>
                      <a:endParaRPr sz="1300">
                        <a:solidFill>
                          <a:schemeClr val="lt1"/>
                        </a:solidFill>
                        <a:latin typeface="Proxima Nova"/>
                        <a:ea typeface="Proxima Nova"/>
                        <a:cs typeface="Proxima Nova"/>
                        <a:sym typeface="Proxima Nova"/>
                      </a:endParaRPr>
                    </a:p>
                  </a:txBody>
                  <a:tcPr marT="91425" marB="91425" marR="91425" marL="91425"/>
                </a:tc>
              </a:tr>
              <a:tr h="357100">
                <a:tc vMerge="1"/>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20</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0.008438</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0.0040106</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0.00400249</a:t>
                      </a:r>
                      <a:endParaRPr sz="1300">
                        <a:solidFill>
                          <a:schemeClr val="lt1"/>
                        </a:solidFill>
                        <a:latin typeface="Proxima Nova"/>
                        <a:ea typeface="Proxima Nova"/>
                        <a:cs typeface="Proxima Nova"/>
                        <a:sym typeface="Proxima Nova"/>
                      </a:endParaRPr>
                    </a:p>
                  </a:txBody>
                  <a:tcPr marT="91425" marB="91425" marR="91425" marL="91425"/>
                </a:tc>
              </a:tr>
              <a:tr h="357100">
                <a:tc vMerge="1"/>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30</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0.00841</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0.004013</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0.004004</a:t>
                      </a:r>
                      <a:endParaRPr sz="1300">
                        <a:solidFill>
                          <a:schemeClr val="lt1"/>
                        </a:solidFill>
                        <a:latin typeface="Proxima Nova"/>
                        <a:ea typeface="Proxima Nova"/>
                        <a:cs typeface="Proxima Nova"/>
                        <a:sym typeface="Proxima Nova"/>
                      </a:endParaRPr>
                    </a:p>
                  </a:txBody>
                  <a:tcPr marT="91425" marB="91425" marR="91425" marL="91425"/>
                </a:tc>
              </a:tr>
              <a:tr h="357100">
                <a:tc vMerge="1"/>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40</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0.008404</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0.004021</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0.004000003</a:t>
                      </a:r>
                      <a:endParaRPr sz="1300">
                        <a:solidFill>
                          <a:schemeClr val="lt1"/>
                        </a:solidFill>
                        <a:latin typeface="Proxima Nova"/>
                        <a:ea typeface="Proxima Nova"/>
                        <a:cs typeface="Proxima Nova"/>
                        <a:sym typeface="Proxima Nova"/>
                      </a:endParaRPr>
                    </a:p>
                  </a:txBody>
                  <a:tcPr marT="91425" marB="91425" marR="91425" marL="91425"/>
                </a:tc>
              </a:tr>
              <a:tr h="357100">
                <a:tc vMerge="1"/>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50</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0.00842776</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0.00436642</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0.0040013</a:t>
                      </a:r>
                      <a:endParaRPr sz="1300">
                        <a:solidFill>
                          <a:schemeClr val="lt1"/>
                        </a:solidFill>
                        <a:latin typeface="Proxima Nova"/>
                        <a:ea typeface="Proxima Nova"/>
                        <a:cs typeface="Proxima Nova"/>
                        <a:sym typeface="Proxima Nova"/>
                      </a:endParaRPr>
                    </a:p>
                  </a:txBody>
                  <a:tcPr marT="91425" marB="91425" marR="91425" marL="91425"/>
                </a:tc>
              </a:tr>
              <a:tr h="357100">
                <a:tc vMerge="1"/>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75</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0.01208</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0.00443995</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0.00400186</a:t>
                      </a:r>
                      <a:endParaRPr sz="1300">
                        <a:solidFill>
                          <a:schemeClr val="lt1"/>
                        </a:solidFill>
                        <a:latin typeface="Proxima Nova"/>
                        <a:ea typeface="Proxima Nova"/>
                        <a:cs typeface="Proxima Nova"/>
                        <a:sym typeface="Proxima Nova"/>
                      </a:endParaRPr>
                    </a:p>
                  </a:txBody>
                  <a:tcPr marT="91425" marB="91425" marR="91425" marL="91425"/>
                </a:tc>
              </a:tr>
              <a:tr h="357100">
                <a:tc vMerge="1"/>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100</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0.01416</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0.0044132</a:t>
                      </a:r>
                      <a:endParaRPr sz="1300">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lang="en" sz="1300">
                          <a:solidFill>
                            <a:schemeClr val="lt1"/>
                          </a:solidFill>
                          <a:latin typeface="Proxima Nova"/>
                          <a:ea typeface="Proxima Nova"/>
                          <a:cs typeface="Proxima Nova"/>
                          <a:sym typeface="Proxima Nova"/>
                        </a:rPr>
                        <a:t>0.0040137</a:t>
                      </a:r>
                      <a:endParaRPr sz="1300">
                        <a:solidFill>
                          <a:schemeClr val="lt1"/>
                        </a:solidFill>
                        <a:latin typeface="Proxima Nova"/>
                        <a:ea typeface="Proxima Nova"/>
                        <a:cs typeface="Proxima Nova"/>
                        <a:sym typeface="Proxima Nova"/>
                      </a:endParaRPr>
                    </a:p>
                  </a:txBody>
                  <a:tcPr marT="91425" marB="91425" marR="91425" marL="91425"/>
                </a:tc>
              </a:tr>
              <a:tr h="357100">
                <a:tc gridSpan="5">
                  <a:txBody>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0 bot control = 0.0039861</a:t>
                      </a:r>
                      <a:endParaRPr sz="1300">
                        <a:solidFill>
                          <a:schemeClr val="lt1"/>
                        </a:solidFill>
                        <a:latin typeface="Proxima Nova"/>
                        <a:ea typeface="Proxima Nova"/>
                        <a:cs typeface="Proxima Nova"/>
                        <a:sym typeface="Proxima Nova"/>
                      </a:endParaRPr>
                    </a:p>
                  </a:txBody>
                  <a:tcPr marT="91425" marB="91425" marR="91425" marL="91425"/>
                </a:tc>
                <a:tc hMerge="1"/>
                <a:tc hMerge="1"/>
                <a:tc hMerge="1"/>
                <a:tc hMerge="1"/>
              </a:tr>
            </a:tbl>
          </a:graphicData>
        </a:graphic>
      </p:graphicFrame>
      <p:sp>
        <p:nvSpPr>
          <p:cNvPr id="165" name="Google Shape;16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5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Results</a:t>
            </a:r>
            <a:endParaRPr>
              <a:solidFill>
                <a:schemeClr val="lt1"/>
              </a:solidFill>
            </a:endParaRPr>
          </a:p>
        </p:txBody>
      </p:sp>
      <p:pic>
        <p:nvPicPr>
          <p:cNvPr id="171" name="Google Shape;171;p27"/>
          <p:cNvPicPr preferRelativeResize="0"/>
          <p:nvPr/>
        </p:nvPicPr>
        <p:blipFill>
          <a:blip r:embed="rId3">
            <a:alphaModFix/>
          </a:blip>
          <a:stretch>
            <a:fillRect/>
          </a:stretch>
        </p:blipFill>
        <p:spPr>
          <a:xfrm>
            <a:off x="629506" y="1424000"/>
            <a:ext cx="3101319" cy="2288876"/>
          </a:xfrm>
          <a:prstGeom prst="rect">
            <a:avLst/>
          </a:prstGeom>
          <a:noFill/>
          <a:ln>
            <a:noFill/>
          </a:ln>
        </p:spPr>
      </p:pic>
      <p:pic>
        <p:nvPicPr>
          <p:cNvPr id="172" name="Google Shape;172;p27"/>
          <p:cNvPicPr preferRelativeResize="0"/>
          <p:nvPr/>
        </p:nvPicPr>
        <p:blipFill>
          <a:blip r:embed="rId4">
            <a:alphaModFix/>
          </a:blip>
          <a:stretch>
            <a:fillRect/>
          </a:stretch>
        </p:blipFill>
        <p:spPr>
          <a:xfrm>
            <a:off x="4518525" y="1424000"/>
            <a:ext cx="3984599" cy="2032774"/>
          </a:xfrm>
          <a:prstGeom prst="rect">
            <a:avLst/>
          </a:prstGeom>
          <a:noFill/>
          <a:ln>
            <a:noFill/>
          </a:ln>
        </p:spPr>
      </p:pic>
      <p:sp>
        <p:nvSpPr>
          <p:cNvPr id="173" name="Google Shape;173;p27"/>
          <p:cNvSpPr txBox="1"/>
          <p:nvPr/>
        </p:nvSpPr>
        <p:spPr>
          <a:xfrm>
            <a:off x="187863" y="3781475"/>
            <a:ext cx="3984600" cy="6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roxima Nova"/>
                <a:ea typeface="Proxima Nova"/>
                <a:cs typeface="Proxima Nova"/>
                <a:sym typeface="Proxima Nova"/>
              </a:rPr>
              <a:t>Graph of the relationship of data rate compared to packet transmission time</a:t>
            </a:r>
            <a:endParaRPr>
              <a:solidFill>
                <a:schemeClr val="lt1"/>
              </a:solidFill>
              <a:latin typeface="Proxima Nova"/>
              <a:ea typeface="Proxima Nova"/>
              <a:cs typeface="Proxima Nova"/>
              <a:sym typeface="Proxima Nova"/>
            </a:endParaRPr>
          </a:p>
        </p:txBody>
      </p:sp>
      <p:sp>
        <p:nvSpPr>
          <p:cNvPr id="174" name="Google Shape;174;p27"/>
          <p:cNvSpPr txBox="1"/>
          <p:nvPr/>
        </p:nvSpPr>
        <p:spPr>
          <a:xfrm>
            <a:off x="4518525" y="3605975"/>
            <a:ext cx="3984600" cy="79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roxima Nova"/>
                <a:ea typeface="Proxima Nova"/>
                <a:cs typeface="Proxima Nova"/>
                <a:sym typeface="Proxima Nova"/>
              </a:rPr>
              <a:t>Performance graph of different ethernet cables vs an increasing number of daemon bots</a:t>
            </a:r>
            <a:endParaRPr>
              <a:solidFill>
                <a:schemeClr val="lt1"/>
              </a:solidFill>
              <a:latin typeface="Proxima Nova"/>
              <a:ea typeface="Proxima Nova"/>
              <a:cs typeface="Proxima Nova"/>
              <a:sym typeface="Proxima Nova"/>
            </a:endParaRPr>
          </a:p>
        </p:txBody>
      </p:sp>
      <p:sp>
        <p:nvSpPr>
          <p:cNvPr id="175" name="Google Shape;17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5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Results - Comparison between Cat5e and Cat6</a:t>
            </a:r>
            <a:endParaRPr>
              <a:solidFill>
                <a:schemeClr val="lt1"/>
              </a:solidFill>
            </a:endParaRPr>
          </a:p>
        </p:txBody>
      </p:sp>
      <p:pic>
        <p:nvPicPr>
          <p:cNvPr id="181" name="Google Shape;181;p28"/>
          <p:cNvPicPr preferRelativeResize="0"/>
          <p:nvPr/>
        </p:nvPicPr>
        <p:blipFill>
          <a:blip r:embed="rId3">
            <a:alphaModFix/>
          </a:blip>
          <a:stretch>
            <a:fillRect/>
          </a:stretch>
        </p:blipFill>
        <p:spPr>
          <a:xfrm>
            <a:off x="420775" y="1527125"/>
            <a:ext cx="3940445" cy="2010250"/>
          </a:xfrm>
          <a:prstGeom prst="rect">
            <a:avLst/>
          </a:prstGeom>
          <a:noFill/>
          <a:ln>
            <a:noFill/>
          </a:ln>
        </p:spPr>
      </p:pic>
      <p:sp>
        <p:nvSpPr>
          <p:cNvPr id="182" name="Google Shape;182;p28"/>
          <p:cNvSpPr txBox="1"/>
          <p:nvPr/>
        </p:nvSpPr>
        <p:spPr>
          <a:xfrm>
            <a:off x="4709738" y="3608675"/>
            <a:ext cx="3984600" cy="6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roxima Nova"/>
                <a:ea typeface="Proxima Nova"/>
                <a:cs typeface="Proxima Nova"/>
                <a:sym typeface="Proxima Nova"/>
              </a:rPr>
              <a:t>Performance </a:t>
            </a:r>
            <a:r>
              <a:rPr lang="en">
                <a:solidFill>
                  <a:schemeClr val="lt1"/>
                </a:solidFill>
                <a:latin typeface="Proxima Nova"/>
                <a:ea typeface="Proxima Nova"/>
                <a:cs typeface="Proxima Nova"/>
                <a:sym typeface="Proxima Nova"/>
              </a:rPr>
              <a:t>graph</a:t>
            </a:r>
            <a:r>
              <a:rPr lang="en">
                <a:solidFill>
                  <a:schemeClr val="lt1"/>
                </a:solidFill>
                <a:latin typeface="Proxima Nova"/>
                <a:ea typeface="Proxima Nova"/>
                <a:cs typeface="Proxima Nova"/>
                <a:sym typeface="Proxima Nova"/>
              </a:rPr>
              <a:t> zoomed in to better see the difference in Cat5e and Cat6</a:t>
            </a:r>
            <a:endParaRPr>
              <a:solidFill>
                <a:schemeClr val="lt1"/>
              </a:solidFill>
              <a:latin typeface="Proxima Nova"/>
              <a:ea typeface="Proxima Nova"/>
              <a:cs typeface="Proxima Nova"/>
              <a:sym typeface="Proxima Nova"/>
            </a:endParaRPr>
          </a:p>
        </p:txBody>
      </p:sp>
      <p:sp>
        <p:nvSpPr>
          <p:cNvPr id="183" name="Google Shape;183;p28"/>
          <p:cNvSpPr txBox="1"/>
          <p:nvPr/>
        </p:nvSpPr>
        <p:spPr>
          <a:xfrm>
            <a:off x="398700" y="3608675"/>
            <a:ext cx="3984600" cy="79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roxima Nova"/>
                <a:ea typeface="Proxima Nova"/>
                <a:cs typeface="Proxima Nova"/>
                <a:sym typeface="Proxima Nova"/>
              </a:rPr>
              <a:t>Performance graph of different ethernet cables vs an increasing number of daemon bots</a:t>
            </a:r>
            <a:endParaRPr>
              <a:solidFill>
                <a:schemeClr val="lt1"/>
              </a:solidFill>
              <a:latin typeface="Proxima Nova"/>
              <a:ea typeface="Proxima Nova"/>
              <a:cs typeface="Proxima Nova"/>
              <a:sym typeface="Proxima Nova"/>
            </a:endParaRPr>
          </a:p>
        </p:txBody>
      </p:sp>
      <p:pic>
        <p:nvPicPr>
          <p:cNvPr id="184" name="Google Shape;184;p28"/>
          <p:cNvPicPr preferRelativeResize="0"/>
          <p:nvPr/>
        </p:nvPicPr>
        <p:blipFill>
          <a:blip r:embed="rId4">
            <a:alphaModFix/>
          </a:blip>
          <a:stretch>
            <a:fillRect/>
          </a:stretch>
        </p:blipFill>
        <p:spPr>
          <a:xfrm>
            <a:off x="5029775" y="1527125"/>
            <a:ext cx="3344516" cy="2010250"/>
          </a:xfrm>
          <a:prstGeom prst="rect">
            <a:avLst/>
          </a:prstGeom>
          <a:noFill/>
          <a:ln>
            <a:noFill/>
          </a:ln>
        </p:spPr>
      </p:pic>
      <p:sp>
        <p:nvSpPr>
          <p:cNvPr id="185" name="Google Shape;18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5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Discussion - Results</a:t>
            </a:r>
            <a:endParaRPr>
              <a:solidFill>
                <a:schemeClr val="lt1"/>
              </a:solidFill>
            </a:endParaRPr>
          </a:p>
        </p:txBody>
      </p:sp>
      <p:sp>
        <p:nvSpPr>
          <p:cNvPr id="191" name="Google Shape;191;p29"/>
          <p:cNvSpPr txBox="1"/>
          <p:nvPr>
            <p:ph idx="1" type="body"/>
          </p:nvPr>
        </p:nvSpPr>
        <p:spPr>
          <a:xfrm>
            <a:off x="311700" y="114380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Char char="●"/>
            </a:pPr>
            <a:r>
              <a:rPr lang="en" sz="1600">
                <a:solidFill>
                  <a:schemeClr val="lt1"/>
                </a:solidFill>
              </a:rPr>
              <a:t>A higher transmission rate relative to the attack rate of the bots leads to higher resistance to network congestion</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Cat5 has dramatically worse performance compared to Cat5e and Cat6</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Cat6 cable was highly resistant to the rates that we attacked it with</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At lower DDoS attack rates, the difference between Cat5e and Cat6 was not significant</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Congestion could possibly be seen at much higher attack rates and number of bots that we were incapable of producing</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Require a more efficient algorithm / a better computer to attack with even more bots .</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Even though we were not able to simulate attacks with higher number of bots, we expect that the 1/t relationship between number of bots and transmission speeds would hold for faster ethernet cables</a:t>
            </a:r>
            <a:endParaRPr sz="1600">
              <a:solidFill>
                <a:schemeClr val="lt1"/>
              </a:solidFill>
            </a:endParaRPr>
          </a:p>
        </p:txBody>
      </p:sp>
      <p:sp>
        <p:nvSpPr>
          <p:cNvPr id="192" name="Google Shape;19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Discussion - </a:t>
            </a:r>
            <a:r>
              <a:rPr lang="en">
                <a:solidFill>
                  <a:schemeClr val="lt1"/>
                </a:solidFill>
              </a:rPr>
              <a:t>Future Work</a:t>
            </a:r>
            <a:endParaRPr>
              <a:solidFill>
                <a:schemeClr val="lt1"/>
              </a:solidFill>
            </a:endParaRPr>
          </a:p>
        </p:txBody>
      </p:sp>
      <p:sp>
        <p:nvSpPr>
          <p:cNvPr id="198" name="Google Shape;19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Refine algorithm so that we can run more bots/increase the attack rate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Try running the code on a better computer</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Finalize the code for wireless connections so that we can compare wireless connections such as Wi-Fi to wired connections during DDoS attacks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Refine code so that it can more accurately represent modern DDoS attacks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Try using alternate simulators that could possibly simulate attacks more accurately (Riverbed)</a:t>
            </a:r>
            <a:endParaRPr>
              <a:solidFill>
                <a:schemeClr val="lt1"/>
              </a:solidFill>
            </a:endParaRPr>
          </a:p>
          <a:p>
            <a:pPr indent="0" lvl="0" marL="0" rtl="0" algn="l">
              <a:spcBef>
                <a:spcPts val="1200"/>
              </a:spcBef>
              <a:spcAft>
                <a:spcPts val="1200"/>
              </a:spcAft>
              <a:buNone/>
            </a:pPr>
            <a:r>
              <a:t/>
            </a:r>
            <a:endParaRPr>
              <a:solidFill>
                <a:schemeClr val="lt1"/>
              </a:solidFill>
            </a:endParaRPr>
          </a:p>
        </p:txBody>
      </p:sp>
      <p:sp>
        <p:nvSpPr>
          <p:cNvPr id="199" name="Google Shape;19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5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Conclusions</a:t>
            </a:r>
            <a:endParaRPr>
              <a:solidFill>
                <a:schemeClr val="lt1"/>
              </a:solidFill>
            </a:endParaRPr>
          </a:p>
        </p:txBody>
      </p:sp>
      <p:sp>
        <p:nvSpPr>
          <p:cNvPr id="205" name="Google Shape;20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Analysed the effect of 10 - 100 bots attacking a server at a rate of 20480 Kb/s on ethernet cables of different types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Determined that there is an inverse relationship (1/t) between number of attacker bots and delay</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Gained </a:t>
            </a:r>
            <a:r>
              <a:rPr lang="en">
                <a:solidFill>
                  <a:schemeClr val="lt1"/>
                </a:solidFill>
              </a:rPr>
              <a:t>knowledge</a:t>
            </a:r>
            <a:r>
              <a:rPr lang="en">
                <a:solidFill>
                  <a:schemeClr val="lt1"/>
                </a:solidFill>
              </a:rPr>
              <a:t> of how DDoS attacks work</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Gained experience in NS-3</a:t>
            </a:r>
            <a:endParaRPr>
              <a:solidFill>
                <a:schemeClr val="lt1"/>
              </a:solidFill>
            </a:endParaRPr>
          </a:p>
        </p:txBody>
      </p:sp>
      <p:sp>
        <p:nvSpPr>
          <p:cNvPr id="206" name="Google Shape;20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Introduction</a:t>
            </a:r>
            <a:endParaRPr>
              <a:solidFill>
                <a:schemeClr val="lt1"/>
              </a:solidFill>
            </a:endParaRPr>
          </a:p>
        </p:txBody>
      </p:sp>
      <p:sp>
        <p:nvSpPr>
          <p:cNvPr id="69" name="Google Shape;69;p14"/>
          <p:cNvSpPr txBox="1"/>
          <p:nvPr>
            <p:ph idx="1" type="body"/>
          </p:nvPr>
        </p:nvSpPr>
        <p:spPr>
          <a:xfrm>
            <a:off x="311700" y="1152475"/>
            <a:ext cx="8520600" cy="3750300"/>
          </a:xfrm>
          <a:prstGeom prst="rect">
            <a:avLst/>
          </a:prstGeom>
        </p:spPr>
        <p:txBody>
          <a:bodyPr anchorCtr="0" anchor="t" bIns="91425" lIns="91425" spcFirstLastPara="1" rIns="91425" wrap="square" tIns="91425">
            <a:normAutofit/>
          </a:bodyPr>
          <a:lstStyle/>
          <a:p>
            <a:pPr indent="-327977" lvl="0" marL="457200" rtl="0" algn="l">
              <a:lnSpc>
                <a:spcPct val="150000"/>
              </a:lnSpc>
              <a:spcBef>
                <a:spcPts val="0"/>
              </a:spcBef>
              <a:spcAft>
                <a:spcPts val="0"/>
              </a:spcAft>
              <a:buClr>
                <a:schemeClr val="lt1"/>
              </a:buClr>
              <a:buSzPts val="1565"/>
              <a:buChar char="●"/>
            </a:pPr>
            <a:r>
              <a:rPr lang="en" sz="1565">
                <a:solidFill>
                  <a:schemeClr val="lt1"/>
                </a:solidFill>
              </a:rPr>
              <a:t>DDoS (Distributed Denial of Service) attacks are malicious attacks on a legitimate user to a service to prevent them of accessing that service</a:t>
            </a:r>
            <a:endParaRPr sz="1565">
              <a:solidFill>
                <a:schemeClr val="lt1"/>
              </a:solidFill>
            </a:endParaRPr>
          </a:p>
          <a:p>
            <a:pPr indent="-327977" lvl="0" marL="457200" rtl="0" algn="l">
              <a:lnSpc>
                <a:spcPct val="150000"/>
              </a:lnSpc>
              <a:spcBef>
                <a:spcPts val="0"/>
              </a:spcBef>
              <a:spcAft>
                <a:spcPts val="0"/>
              </a:spcAft>
              <a:buClr>
                <a:schemeClr val="lt1"/>
              </a:buClr>
              <a:buSzPts val="1565"/>
              <a:buChar char="●"/>
            </a:pPr>
            <a:r>
              <a:rPr lang="en" sz="1565">
                <a:solidFill>
                  <a:schemeClr val="lt1"/>
                </a:solidFill>
              </a:rPr>
              <a:t>DDoS Attacks can happen to anybody at anytime and we want to find away to help defend ourselves on top of the defenses handled by ISP’s (Internet Service Provider)</a:t>
            </a:r>
            <a:endParaRPr sz="1565">
              <a:solidFill>
                <a:schemeClr val="lt1"/>
              </a:solidFill>
            </a:endParaRPr>
          </a:p>
          <a:p>
            <a:pPr indent="-327977" lvl="0" marL="457200" rtl="0" algn="l">
              <a:lnSpc>
                <a:spcPct val="150000"/>
              </a:lnSpc>
              <a:spcBef>
                <a:spcPts val="0"/>
              </a:spcBef>
              <a:spcAft>
                <a:spcPts val="0"/>
              </a:spcAft>
              <a:buClr>
                <a:schemeClr val="lt1"/>
              </a:buClr>
              <a:buSzPts val="1565"/>
              <a:buChar char="●"/>
            </a:pPr>
            <a:r>
              <a:rPr lang="en" sz="1565">
                <a:solidFill>
                  <a:schemeClr val="lt1"/>
                </a:solidFill>
              </a:rPr>
              <a:t>We’ve been the </a:t>
            </a:r>
            <a:r>
              <a:rPr lang="en" sz="1565">
                <a:solidFill>
                  <a:schemeClr val="lt1"/>
                </a:solidFill>
              </a:rPr>
              <a:t>victims</a:t>
            </a:r>
            <a:r>
              <a:rPr lang="en" sz="1565">
                <a:solidFill>
                  <a:schemeClr val="lt1"/>
                </a:solidFill>
              </a:rPr>
              <a:t> of attacks in competitive online games and want a way to protect ourselves</a:t>
            </a:r>
            <a:endParaRPr sz="1565">
              <a:solidFill>
                <a:schemeClr val="lt1"/>
              </a:solidFill>
            </a:endParaRPr>
          </a:p>
          <a:p>
            <a:pPr indent="-327977" lvl="0" marL="457200" rtl="0" algn="l">
              <a:lnSpc>
                <a:spcPct val="150000"/>
              </a:lnSpc>
              <a:spcBef>
                <a:spcPts val="0"/>
              </a:spcBef>
              <a:spcAft>
                <a:spcPts val="0"/>
              </a:spcAft>
              <a:buClr>
                <a:schemeClr val="lt1"/>
              </a:buClr>
              <a:buSzPts val="1565"/>
              <a:buChar char="●"/>
            </a:pPr>
            <a:r>
              <a:rPr lang="en" sz="1565">
                <a:solidFill>
                  <a:schemeClr val="lt1"/>
                </a:solidFill>
              </a:rPr>
              <a:t>The most common way we access the internet is using an ethernet connection</a:t>
            </a:r>
            <a:endParaRPr sz="1565">
              <a:solidFill>
                <a:schemeClr val="lt1"/>
              </a:solidFill>
            </a:endParaRPr>
          </a:p>
          <a:p>
            <a:pPr indent="-327977" lvl="0" marL="457200" rtl="0" algn="l">
              <a:lnSpc>
                <a:spcPct val="150000"/>
              </a:lnSpc>
              <a:spcBef>
                <a:spcPts val="0"/>
              </a:spcBef>
              <a:spcAft>
                <a:spcPts val="0"/>
              </a:spcAft>
              <a:buClr>
                <a:schemeClr val="lt1"/>
              </a:buClr>
              <a:buSzPts val="1565"/>
              <a:buChar char="●"/>
            </a:pPr>
            <a:r>
              <a:rPr lang="en" sz="1565">
                <a:solidFill>
                  <a:schemeClr val="lt1"/>
                </a:solidFill>
              </a:rPr>
              <a:t>The purpose of this project was to test the effectiveness of better more expensive ethernet cables at mitigating the effects of an incoming DDoS attacks</a:t>
            </a:r>
            <a:endParaRPr sz="1565">
              <a:solidFill>
                <a:schemeClr val="lt1"/>
              </a:solidFill>
            </a:endParaRPr>
          </a:p>
        </p:txBody>
      </p:sp>
      <p:sp>
        <p:nvSpPr>
          <p:cNvPr id="70" name="Google Shape;70;p14"/>
          <p:cNvSpPr txBox="1"/>
          <p:nvPr>
            <p:ph idx="12" type="sldNum"/>
          </p:nvPr>
        </p:nvSpPr>
        <p:spPr>
          <a:xfrm>
            <a:off x="8437708" y="45936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5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References</a:t>
            </a:r>
            <a:endParaRPr>
              <a:solidFill>
                <a:schemeClr val="lt1"/>
              </a:solidFill>
            </a:endParaRPr>
          </a:p>
        </p:txBody>
      </p:sp>
      <p:sp>
        <p:nvSpPr>
          <p:cNvPr id="212" name="Google Shape;212;p32"/>
          <p:cNvSpPr txBox="1"/>
          <p:nvPr>
            <p:ph idx="1" type="body"/>
          </p:nvPr>
        </p:nvSpPr>
        <p:spPr>
          <a:xfrm>
            <a:off x="311700" y="1152475"/>
            <a:ext cx="8520600" cy="37419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200">
                <a:solidFill>
                  <a:schemeClr val="lt1"/>
                </a:solidFill>
              </a:rPr>
              <a:t>[1] N. Qwasmi, F. Ahmed, and R. Liscano, “Simulation of DDOS Attacks on P2P Networks” in 2011 IEEE International Conference on High Performance Computing and Communications, Banff, AB, Canada, 02-04 Sept. 2011. DOI: 10.1109/HPCC.2011.86</a:t>
            </a:r>
            <a:endParaRPr sz="1200">
              <a:solidFill>
                <a:schemeClr val="lt1"/>
              </a:solidFill>
            </a:endParaRPr>
          </a:p>
          <a:p>
            <a:pPr indent="0" lvl="0" marL="0" rtl="0" algn="l">
              <a:lnSpc>
                <a:spcPct val="100000"/>
              </a:lnSpc>
              <a:spcBef>
                <a:spcPts val="1200"/>
              </a:spcBef>
              <a:spcAft>
                <a:spcPts val="0"/>
              </a:spcAft>
              <a:buNone/>
            </a:pPr>
            <a:r>
              <a:rPr lang="en" sz="1200">
                <a:solidFill>
                  <a:schemeClr val="lt1"/>
                </a:solidFill>
              </a:rPr>
              <a:t>[2] imperva, “DDoS Attacks.” imperva.com. </a:t>
            </a:r>
            <a:r>
              <a:rPr lang="en" sz="1200" u="sng">
                <a:solidFill>
                  <a:schemeClr val="hlink"/>
                </a:solidFill>
                <a:hlinkClick r:id="rId3"/>
              </a:rPr>
              <a:t>https://www.imperva.com/learn/ddos/ddos-attacks/</a:t>
            </a:r>
            <a:r>
              <a:rPr lang="en" sz="1200">
                <a:solidFill>
                  <a:schemeClr val="lt1"/>
                </a:solidFill>
              </a:rPr>
              <a:t> (accessed Apr. 6, 2024).</a:t>
            </a:r>
            <a:endParaRPr sz="1200">
              <a:solidFill>
                <a:schemeClr val="lt1"/>
              </a:solidFill>
            </a:endParaRPr>
          </a:p>
          <a:p>
            <a:pPr indent="0" lvl="0" marL="0" rtl="0" algn="l">
              <a:lnSpc>
                <a:spcPct val="100000"/>
              </a:lnSpc>
              <a:spcBef>
                <a:spcPts val="1200"/>
              </a:spcBef>
              <a:spcAft>
                <a:spcPts val="0"/>
              </a:spcAft>
              <a:buNone/>
            </a:pPr>
            <a:r>
              <a:rPr lang="en" sz="1200">
                <a:solidFill>
                  <a:schemeClr val="lt1"/>
                </a:solidFill>
              </a:rPr>
              <a:t>[3] cloudflare, “What is a DDoS attack?” cloudflare.com. </a:t>
            </a:r>
            <a:r>
              <a:rPr lang="en" sz="1200" u="sng">
                <a:solidFill>
                  <a:schemeClr val="hlink"/>
                </a:solidFill>
                <a:hlinkClick r:id="rId4"/>
              </a:rPr>
              <a:t>https://www.cloudflare.com/learning/ddos/what-is-a-ddos-attack/</a:t>
            </a:r>
            <a:r>
              <a:rPr lang="en" sz="1200">
                <a:solidFill>
                  <a:schemeClr val="lt1"/>
                </a:solidFill>
              </a:rPr>
              <a:t> (accessed Apr. 6, 2024).</a:t>
            </a:r>
            <a:endParaRPr sz="1200">
              <a:solidFill>
                <a:schemeClr val="lt1"/>
              </a:solidFill>
            </a:endParaRPr>
          </a:p>
          <a:p>
            <a:pPr indent="0" lvl="0" marL="0" rtl="0" algn="l">
              <a:lnSpc>
                <a:spcPct val="100000"/>
              </a:lnSpc>
              <a:spcBef>
                <a:spcPts val="1200"/>
              </a:spcBef>
              <a:spcAft>
                <a:spcPts val="0"/>
              </a:spcAft>
              <a:buNone/>
            </a:pPr>
            <a:r>
              <a:rPr lang="en" sz="1200">
                <a:solidFill>
                  <a:schemeClr val="lt1"/>
                </a:solidFill>
              </a:rPr>
              <a:t>[4] </a:t>
            </a:r>
            <a:r>
              <a:rPr lang="en" sz="1200">
                <a:solidFill>
                  <a:schemeClr val="lt1"/>
                </a:solidFill>
              </a:rPr>
              <a:t>cloudflare</a:t>
            </a:r>
            <a:r>
              <a:rPr lang="en" sz="1200">
                <a:solidFill>
                  <a:schemeClr val="lt1"/>
                </a:solidFill>
              </a:rPr>
              <a:t>, “Smurf DDoS attack.” cloudflare.com. </a:t>
            </a:r>
            <a:r>
              <a:rPr lang="en" sz="1200" u="sng">
                <a:solidFill>
                  <a:schemeClr val="hlink"/>
                </a:solidFill>
                <a:hlinkClick r:id="rId5"/>
              </a:rPr>
              <a:t>https://www.cloudflare.com/learning/ddos/smurf-ddos-attack/</a:t>
            </a:r>
            <a:r>
              <a:rPr lang="en" sz="1200">
                <a:solidFill>
                  <a:schemeClr val="lt1"/>
                </a:solidFill>
              </a:rPr>
              <a:t> (accessed Apr. 6, 2024).</a:t>
            </a:r>
            <a:endParaRPr sz="1200">
              <a:solidFill>
                <a:schemeClr val="lt1"/>
              </a:solidFill>
            </a:endParaRPr>
          </a:p>
          <a:p>
            <a:pPr indent="0" lvl="0" marL="0" rtl="0" algn="l">
              <a:lnSpc>
                <a:spcPct val="100000"/>
              </a:lnSpc>
              <a:spcBef>
                <a:spcPts val="1200"/>
              </a:spcBef>
              <a:spcAft>
                <a:spcPts val="0"/>
              </a:spcAft>
              <a:buNone/>
            </a:pPr>
            <a:r>
              <a:rPr lang="en" sz="1200">
                <a:solidFill>
                  <a:schemeClr val="lt1"/>
                </a:solidFill>
              </a:rPr>
              <a:t>[5] cloudflare, “SYN flood attack.” cloudflare.com. </a:t>
            </a:r>
            <a:r>
              <a:rPr lang="en" sz="1200" u="sng">
                <a:solidFill>
                  <a:schemeClr val="hlink"/>
                </a:solidFill>
                <a:hlinkClick r:id="rId6"/>
              </a:rPr>
              <a:t>https://www.cloudflare.com/learning/ddos/syn-flood-ddos-attack/</a:t>
            </a:r>
            <a:r>
              <a:rPr lang="en" sz="1200">
                <a:solidFill>
                  <a:schemeClr val="lt1"/>
                </a:solidFill>
              </a:rPr>
              <a:t> (accessed Apr. 6, 2024).</a:t>
            </a:r>
            <a:endParaRPr sz="1200">
              <a:solidFill>
                <a:schemeClr val="lt1"/>
              </a:solidFill>
            </a:endParaRPr>
          </a:p>
          <a:p>
            <a:pPr indent="0" lvl="0" marL="0" rtl="0" algn="l">
              <a:lnSpc>
                <a:spcPct val="100000"/>
              </a:lnSpc>
              <a:spcBef>
                <a:spcPts val="1200"/>
              </a:spcBef>
              <a:spcAft>
                <a:spcPts val="0"/>
              </a:spcAft>
              <a:buNone/>
            </a:pPr>
            <a:r>
              <a:rPr lang="en" sz="1200">
                <a:solidFill>
                  <a:schemeClr val="lt1"/>
                </a:solidFill>
              </a:rPr>
              <a:t>[6] cloudflare, “UDP flood attack.” cloudflare.com </a:t>
            </a:r>
            <a:r>
              <a:rPr lang="en" sz="1200" u="sng">
                <a:solidFill>
                  <a:schemeClr val="hlink"/>
                </a:solidFill>
                <a:hlinkClick r:id="rId7"/>
              </a:rPr>
              <a:t>https://www.cloudflare.com/learning/ddos/udp-flood-ddos-attack/</a:t>
            </a:r>
            <a:r>
              <a:rPr lang="en" sz="1200">
                <a:solidFill>
                  <a:schemeClr val="lt1"/>
                </a:solidFill>
              </a:rPr>
              <a:t> (accessed Apr. 6, 2024).</a:t>
            </a:r>
            <a:endParaRPr sz="1200">
              <a:solidFill>
                <a:schemeClr val="lt1"/>
              </a:solidFill>
            </a:endParaRPr>
          </a:p>
          <a:p>
            <a:pPr indent="0" lvl="0" marL="0" rtl="0" algn="l">
              <a:lnSpc>
                <a:spcPct val="100000"/>
              </a:lnSpc>
              <a:spcBef>
                <a:spcPts val="1200"/>
              </a:spcBef>
              <a:spcAft>
                <a:spcPts val="0"/>
              </a:spcAft>
              <a:buNone/>
            </a:pPr>
            <a:r>
              <a:rPr lang="en" sz="1200">
                <a:solidFill>
                  <a:schemeClr val="lt1"/>
                </a:solidFill>
              </a:rPr>
              <a:t>[7] C. Shieh et al., “Detection of Unknown DDoS Attacks with Deep Learning and </a:t>
            </a:r>
            <a:r>
              <a:rPr lang="en" sz="1200">
                <a:solidFill>
                  <a:schemeClr val="lt1"/>
                </a:solidFill>
              </a:rPr>
              <a:t>Gaussian</a:t>
            </a:r>
            <a:r>
              <a:rPr lang="en" sz="1200">
                <a:solidFill>
                  <a:schemeClr val="lt1"/>
                </a:solidFill>
              </a:rPr>
              <a:t> Mixture Model,” </a:t>
            </a:r>
            <a:r>
              <a:rPr i="1" lang="en" sz="1200">
                <a:solidFill>
                  <a:schemeClr val="lt1"/>
                </a:solidFill>
              </a:rPr>
              <a:t>MDPI Applied Science,</a:t>
            </a:r>
            <a:r>
              <a:rPr lang="en" sz="1200">
                <a:solidFill>
                  <a:schemeClr val="lt1"/>
                </a:solidFill>
              </a:rPr>
              <a:t> vol. 11, no. 11, pp. 5213, Jun. 2021, doi: 10.3390/app11115213</a:t>
            </a:r>
            <a:endParaRPr sz="1200">
              <a:solidFill>
                <a:schemeClr val="lt1"/>
              </a:solidFill>
            </a:endParaRPr>
          </a:p>
          <a:p>
            <a:pPr indent="0" lvl="0" marL="0" rtl="0" algn="l">
              <a:lnSpc>
                <a:spcPct val="100000"/>
              </a:lnSpc>
              <a:spcBef>
                <a:spcPts val="1200"/>
              </a:spcBef>
              <a:spcAft>
                <a:spcPts val="1200"/>
              </a:spcAft>
              <a:buNone/>
            </a:pPr>
            <a:r>
              <a:rPr lang="en" sz="1200">
                <a:solidFill>
                  <a:schemeClr val="lt1"/>
                </a:solidFill>
              </a:rPr>
              <a:t>[8] vcelink, “Ethernet Cables 101: The Basics of Network Cabling.” vcelink.com. </a:t>
            </a:r>
            <a:r>
              <a:rPr lang="en" sz="1200" u="sng">
                <a:solidFill>
                  <a:schemeClr val="hlink"/>
                </a:solidFill>
                <a:hlinkClick r:id="rId8"/>
              </a:rPr>
              <a:t>https://www.vcelink.com/blogs/focus/ethernet-cable-101#:~:text=Ethernet%20cables%20come%20in%20different,to%20electromagnetic%20interference%20(EMI)</a:t>
            </a:r>
            <a:r>
              <a:rPr lang="en" sz="1200">
                <a:solidFill>
                  <a:schemeClr val="lt1"/>
                </a:solidFill>
              </a:rPr>
              <a:t>. (accessed Apr. 6 2024).</a:t>
            </a:r>
            <a:endParaRPr sz="1200">
              <a:solidFill>
                <a:schemeClr val="lt1"/>
              </a:solidFill>
            </a:endParaRPr>
          </a:p>
        </p:txBody>
      </p:sp>
      <p:sp>
        <p:nvSpPr>
          <p:cNvPr id="213" name="Google Shape;21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45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References Cont.</a:t>
            </a:r>
            <a:endParaRPr>
              <a:solidFill>
                <a:schemeClr val="lt1"/>
              </a:solidFill>
            </a:endParaRPr>
          </a:p>
        </p:txBody>
      </p:sp>
      <p:sp>
        <p:nvSpPr>
          <p:cNvPr id="219" name="Google Shape;219;p33"/>
          <p:cNvSpPr txBox="1"/>
          <p:nvPr>
            <p:ph idx="1" type="body"/>
          </p:nvPr>
        </p:nvSpPr>
        <p:spPr>
          <a:xfrm>
            <a:off x="311700" y="1152475"/>
            <a:ext cx="8520600" cy="39045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200">
                <a:solidFill>
                  <a:schemeClr val="lt1"/>
                </a:solidFill>
              </a:rPr>
              <a:t>[9] blackbox, “What’s the difference between CAT5e and CAT6?” blackbox.co.uk. </a:t>
            </a:r>
            <a:r>
              <a:rPr lang="en" sz="1200" u="sng">
                <a:solidFill>
                  <a:schemeClr val="accent5"/>
                </a:solidFill>
                <a:hlinkClick r:id="rId3">
                  <a:extLst>
                    <a:ext uri="{A12FA001-AC4F-418D-AE19-62706E023703}">
                      <ahyp:hlinkClr val="tx"/>
                    </a:ext>
                  </a:extLst>
                </a:hlinkClick>
              </a:rPr>
              <a:t>https://www.blackbox.co.uk/gb-gb/page/43869/Resources/Technical-Resources/Black-Box-Explains/Copper-Cable/Category-5e-And-6#:~:text=Not%20only%20does%20CAT6%20provide,and%20higher%20data%20transmission%20rates</a:t>
            </a:r>
            <a:r>
              <a:rPr lang="en" sz="1200">
                <a:solidFill>
                  <a:schemeClr val="lt1"/>
                </a:solidFill>
              </a:rPr>
              <a:t>. (accessed Apr. 6, 2024).</a:t>
            </a:r>
            <a:endParaRPr sz="1200">
              <a:solidFill>
                <a:schemeClr val="lt1"/>
              </a:solidFill>
            </a:endParaRPr>
          </a:p>
          <a:p>
            <a:pPr indent="0" lvl="0" marL="0" rtl="0" algn="l">
              <a:lnSpc>
                <a:spcPct val="100000"/>
              </a:lnSpc>
              <a:spcBef>
                <a:spcPts val="1200"/>
              </a:spcBef>
              <a:spcAft>
                <a:spcPts val="0"/>
              </a:spcAft>
              <a:buNone/>
            </a:pPr>
            <a:r>
              <a:rPr lang="en" sz="1200">
                <a:solidFill>
                  <a:schemeClr val="lt1"/>
                </a:solidFill>
              </a:rPr>
              <a:t>[10]  D. Harris. “Ethernet Cable Shielding Types.” truecable.com. </a:t>
            </a:r>
            <a:r>
              <a:rPr lang="en" sz="1200" u="sng">
                <a:solidFill>
                  <a:schemeClr val="hlink"/>
                </a:solidFill>
                <a:hlinkClick r:id="rId4"/>
              </a:rPr>
              <a:t>https://www.truecable.com/blogs/cable-academy/ethernet-cable-shielding-types</a:t>
            </a:r>
            <a:r>
              <a:rPr lang="en" sz="1200">
                <a:solidFill>
                  <a:schemeClr val="lt1"/>
                </a:solidFill>
              </a:rPr>
              <a:t> (accessed Apr. 6, 2024).</a:t>
            </a:r>
            <a:endParaRPr sz="1200">
              <a:solidFill>
                <a:schemeClr val="lt1"/>
              </a:solidFill>
            </a:endParaRPr>
          </a:p>
          <a:p>
            <a:pPr indent="0" lvl="0" marL="0" rtl="0" algn="l">
              <a:lnSpc>
                <a:spcPct val="100000"/>
              </a:lnSpc>
              <a:spcBef>
                <a:spcPts val="1200"/>
              </a:spcBef>
              <a:spcAft>
                <a:spcPts val="0"/>
              </a:spcAft>
              <a:buNone/>
            </a:pPr>
            <a:r>
              <a:rPr lang="en" sz="1200">
                <a:solidFill>
                  <a:schemeClr val="lt1"/>
                </a:solidFill>
              </a:rPr>
              <a:t>[11] lightguru, “CATEGORY 6 (CAT6) Cable UTP Data Blue PVC with Spline (Per meter).” lightguru.sg. </a:t>
            </a:r>
            <a:r>
              <a:rPr lang="en" sz="1200" u="sng">
                <a:solidFill>
                  <a:schemeClr val="hlink"/>
                </a:solidFill>
                <a:hlinkClick r:id="rId5"/>
              </a:rPr>
              <a:t>https://lightguru.sg/product/category-6-cat6-cable-utp-data-blue-pvc-with-spline/</a:t>
            </a:r>
            <a:r>
              <a:rPr lang="en" sz="1200">
                <a:solidFill>
                  <a:schemeClr val="lt1"/>
                </a:solidFill>
              </a:rPr>
              <a:t> (accessed Apr. 6, 2024).</a:t>
            </a:r>
            <a:endParaRPr sz="1200">
              <a:solidFill>
                <a:schemeClr val="lt1"/>
              </a:solidFill>
            </a:endParaRPr>
          </a:p>
          <a:p>
            <a:pPr indent="0" lvl="0" marL="0" rtl="0" algn="l">
              <a:lnSpc>
                <a:spcPct val="100000"/>
              </a:lnSpc>
              <a:spcBef>
                <a:spcPts val="1200"/>
              </a:spcBef>
              <a:spcAft>
                <a:spcPts val="0"/>
              </a:spcAft>
              <a:buNone/>
            </a:pPr>
            <a:r>
              <a:rPr lang="en" sz="1200">
                <a:solidFill>
                  <a:schemeClr val="lt1"/>
                </a:solidFill>
              </a:rPr>
              <a:t>[12] vcelink, “Choosing the Best Ethernet Cable for Gaming in 4 Steps.” vcelink.com. </a:t>
            </a:r>
            <a:r>
              <a:rPr lang="en" sz="1200" u="sng">
                <a:solidFill>
                  <a:schemeClr val="hlink"/>
                </a:solidFill>
                <a:hlinkClick r:id="rId6"/>
              </a:rPr>
              <a:t>https://www.vcelink.com/blogs/focus/best-ethernet-cable-for-gaming</a:t>
            </a:r>
            <a:r>
              <a:rPr lang="en" sz="1200">
                <a:solidFill>
                  <a:schemeClr val="lt1"/>
                </a:solidFill>
              </a:rPr>
              <a:t> (accessed Apr. 6, 2024).</a:t>
            </a:r>
            <a:endParaRPr sz="1200">
              <a:solidFill>
                <a:schemeClr val="lt1"/>
              </a:solidFill>
            </a:endParaRPr>
          </a:p>
          <a:p>
            <a:pPr indent="0" lvl="0" marL="0" rtl="0" algn="l">
              <a:lnSpc>
                <a:spcPct val="100000"/>
              </a:lnSpc>
              <a:spcBef>
                <a:spcPts val="1200"/>
              </a:spcBef>
              <a:spcAft>
                <a:spcPts val="0"/>
              </a:spcAft>
              <a:buNone/>
            </a:pPr>
            <a:r>
              <a:rPr lang="en" sz="1200">
                <a:solidFill>
                  <a:schemeClr val="lt1"/>
                </a:solidFill>
              </a:rPr>
              <a:t>[13] TRIPP LITE, “Ethernet Cables Explained.” tripplite.eaton.com. </a:t>
            </a:r>
            <a:r>
              <a:rPr lang="en" sz="1200" u="sng">
                <a:solidFill>
                  <a:schemeClr val="hlink"/>
                </a:solidFill>
                <a:hlinkClick r:id="rId7"/>
              </a:rPr>
              <a:t>https://tripplite.eaton.com/products/ethernet-cable-types</a:t>
            </a:r>
            <a:r>
              <a:rPr lang="en" sz="1200">
                <a:solidFill>
                  <a:schemeClr val="lt1"/>
                </a:solidFill>
              </a:rPr>
              <a:t> (accessed Apr. 6, 2024).</a:t>
            </a:r>
            <a:endParaRPr sz="1200">
              <a:solidFill>
                <a:schemeClr val="lt1"/>
              </a:solidFill>
            </a:endParaRPr>
          </a:p>
          <a:p>
            <a:pPr indent="0" lvl="0" marL="0" rtl="0" algn="l">
              <a:lnSpc>
                <a:spcPct val="100000"/>
              </a:lnSpc>
              <a:spcBef>
                <a:spcPts val="1200"/>
              </a:spcBef>
              <a:spcAft>
                <a:spcPts val="0"/>
              </a:spcAft>
              <a:buNone/>
            </a:pPr>
            <a:r>
              <a:rPr lang="en" sz="1200">
                <a:solidFill>
                  <a:schemeClr val="lt1"/>
                </a:solidFill>
              </a:rPr>
              <a:t>[14] redwolfsecurity, “Simulating DDoS Attacks - how many attackers is enough?” redwolfsecurity.com. </a:t>
            </a:r>
            <a:r>
              <a:rPr lang="en" sz="1200" u="sng">
                <a:solidFill>
                  <a:schemeClr val="hlink"/>
                </a:solidFill>
                <a:hlinkClick r:id="rId8"/>
              </a:rPr>
              <a:t>https://www.redwolfsecurity.com/simulating-ddos-attacks-many-attackers-enough/</a:t>
            </a:r>
            <a:r>
              <a:rPr lang="en" sz="1200">
                <a:solidFill>
                  <a:schemeClr val="lt1"/>
                </a:solidFill>
              </a:rPr>
              <a:t> (accessed Apr. 6 2024).</a:t>
            </a:r>
            <a:endParaRPr sz="1200">
              <a:solidFill>
                <a:schemeClr val="lt1"/>
              </a:solidFill>
            </a:endParaRPr>
          </a:p>
          <a:p>
            <a:pPr indent="0" lvl="0" marL="0" rtl="0" algn="l">
              <a:lnSpc>
                <a:spcPct val="100000"/>
              </a:lnSpc>
              <a:spcBef>
                <a:spcPts val="1200"/>
              </a:spcBef>
              <a:spcAft>
                <a:spcPts val="0"/>
              </a:spcAft>
              <a:buNone/>
            </a:pPr>
            <a:r>
              <a:rPr lang="en" sz="1200">
                <a:solidFill>
                  <a:schemeClr val="lt1"/>
                </a:solidFill>
              </a:rPr>
              <a:t>[15] S. Cook, “20+ DDoS attack trends and statistics in 2024: The rising threat.” comparitech.com. </a:t>
            </a:r>
            <a:r>
              <a:rPr lang="en" sz="1200" u="sng">
                <a:solidFill>
                  <a:schemeClr val="hlink"/>
                </a:solidFill>
                <a:hlinkClick r:id="rId9"/>
              </a:rPr>
              <a:t>https://www.comparitech.com/blog/information-security/ddos-statistics-facts/</a:t>
            </a:r>
            <a:r>
              <a:rPr lang="en" sz="1200">
                <a:solidFill>
                  <a:schemeClr val="lt1"/>
                </a:solidFill>
              </a:rPr>
              <a:t> (accessed Apr. 6, 2024).</a:t>
            </a:r>
            <a:endParaRPr sz="1200">
              <a:solidFill>
                <a:schemeClr val="lt1"/>
              </a:solidFill>
            </a:endParaRPr>
          </a:p>
          <a:p>
            <a:pPr indent="0" lvl="0" marL="0" rtl="0" algn="l">
              <a:lnSpc>
                <a:spcPct val="100000"/>
              </a:lnSpc>
              <a:spcBef>
                <a:spcPts val="1200"/>
              </a:spcBef>
              <a:spcAft>
                <a:spcPts val="1200"/>
              </a:spcAft>
              <a:buNone/>
            </a:pPr>
            <a:r>
              <a:rPr lang="en" sz="1200">
                <a:solidFill>
                  <a:schemeClr val="lt1"/>
                </a:solidFill>
              </a:rPr>
              <a:t>[16] DDoSim.cc. (2020), S. Upadhyay. Accessed: Mar. 8, 2024, [C++, online], Available: </a:t>
            </a:r>
            <a:r>
              <a:rPr lang="en" sz="1200" u="sng">
                <a:solidFill>
                  <a:schemeClr val="hlink"/>
                </a:solidFill>
                <a:hlinkClick r:id="rId10"/>
              </a:rPr>
              <a:t>https://gist.github.com/Saket-Upadhyay/c4c702716233cab91eb31b6d547aaeab</a:t>
            </a:r>
            <a:r>
              <a:rPr lang="en" sz="1200">
                <a:solidFill>
                  <a:schemeClr val="lt1"/>
                </a:solidFill>
              </a:rPr>
              <a:t> </a:t>
            </a:r>
            <a:endParaRPr sz="1200">
              <a:solidFill>
                <a:schemeClr val="lt1"/>
              </a:solidFill>
            </a:endParaRPr>
          </a:p>
        </p:txBody>
      </p:sp>
      <p:sp>
        <p:nvSpPr>
          <p:cNvPr id="220" name="Google Shape;22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Contributions</a:t>
            </a:r>
            <a:endParaRPr>
              <a:solidFill>
                <a:schemeClr val="lt1"/>
              </a:solidFill>
            </a:endParaRPr>
          </a:p>
        </p:txBody>
      </p:sp>
      <p:sp>
        <p:nvSpPr>
          <p:cNvPr id="226" name="Google Shape;22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Char char="●"/>
            </a:pPr>
            <a:r>
              <a:rPr lang="en" sz="1600">
                <a:solidFill>
                  <a:schemeClr val="lt1"/>
                </a:solidFill>
              </a:rPr>
              <a:t>Joshua Ma: Charts, website, discussion - 33%</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Josh Wong: Ethernet background research, NS-3 pseudo code and comments, reference list - 33%</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Andrew Speers: Graphs and DDoS attack background and discussion - 33%</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Evenly Shared: Simulations and results</a:t>
            </a:r>
            <a:endParaRPr sz="1600">
              <a:solidFill>
                <a:schemeClr val="lt1"/>
              </a:solidFill>
            </a:endParaRPr>
          </a:p>
        </p:txBody>
      </p:sp>
      <p:sp>
        <p:nvSpPr>
          <p:cNvPr id="227" name="Google Shape;22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Questions?</a:t>
            </a:r>
            <a:endParaRPr>
              <a:solidFill>
                <a:schemeClr val="lt1"/>
              </a:solidFill>
            </a:endParaRPr>
          </a:p>
        </p:txBody>
      </p:sp>
      <p:sp>
        <p:nvSpPr>
          <p:cNvPr id="233" name="Google Shape;23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Literature Review</a:t>
            </a:r>
            <a:endParaRPr>
              <a:solidFill>
                <a:schemeClr val="lt1"/>
              </a:solidFill>
            </a:endParaRPr>
          </a:p>
        </p:txBody>
      </p:sp>
      <p:sp>
        <p:nvSpPr>
          <p:cNvPr id="76" name="Google Shape;76;p15"/>
          <p:cNvSpPr txBox="1"/>
          <p:nvPr>
            <p:ph idx="1" type="body"/>
          </p:nvPr>
        </p:nvSpPr>
        <p:spPr>
          <a:xfrm>
            <a:off x="311700" y="1152475"/>
            <a:ext cx="8520600" cy="3750300"/>
          </a:xfrm>
          <a:prstGeom prst="rect">
            <a:avLst/>
          </a:prstGeom>
        </p:spPr>
        <p:txBody>
          <a:bodyPr anchorCtr="0" anchor="t" bIns="91425" lIns="91425" spcFirstLastPara="1" rIns="91425" wrap="square" tIns="91425">
            <a:normAutofit/>
          </a:bodyPr>
          <a:lstStyle/>
          <a:p>
            <a:pPr indent="-327977" lvl="0" marL="457200" rtl="0" algn="l">
              <a:lnSpc>
                <a:spcPct val="150000"/>
              </a:lnSpc>
              <a:spcBef>
                <a:spcPts val="0"/>
              </a:spcBef>
              <a:spcAft>
                <a:spcPts val="0"/>
              </a:spcAft>
              <a:buClr>
                <a:schemeClr val="lt1"/>
              </a:buClr>
              <a:buSzPts val="1565"/>
              <a:buChar char="●"/>
            </a:pPr>
            <a:r>
              <a:rPr lang="en" sz="1565">
                <a:solidFill>
                  <a:schemeClr val="lt1"/>
                </a:solidFill>
              </a:rPr>
              <a:t>Simulation of DDOS Attacks on P2P Networks </a:t>
            </a:r>
            <a:r>
              <a:rPr baseline="30000" lang="en" sz="1565">
                <a:solidFill>
                  <a:schemeClr val="lt1"/>
                </a:solidFill>
              </a:rPr>
              <a:t>[1]</a:t>
            </a:r>
            <a:endParaRPr sz="1565">
              <a:solidFill>
                <a:schemeClr val="lt1"/>
              </a:solidFill>
            </a:endParaRPr>
          </a:p>
          <a:p>
            <a:pPr indent="-327977" lvl="1" marL="914400" rtl="0" algn="l">
              <a:lnSpc>
                <a:spcPct val="150000"/>
              </a:lnSpc>
              <a:spcBef>
                <a:spcPts val="0"/>
              </a:spcBef>
              <a:spcAft>
                <a:spcPts val="0"/>
              </a:spcAft>
              <a:buClr>
                <a:schemeClr val="lt1"/>
              </a:buClr>
              <a:buSzPts val="1565"/>
              <a:buChar char="○"/>
            </a:pPr>
            <a:r>
              <a:rPr lang="en" sz="1565">
                <a:solidFill>
                  <a:schemeClr val="lt1"/>
                </a:solidFill>
              </a:rPr>
              <a:t>Attacks server node via link (router) node to </a:t>
            </a:r>
            <a:r>
              <a:rPr lang="en" sz="1565">
                <a:solidFill>
                  <a:schemeClr val="lt1"/>
                </a:solidFill>
              </a:rPr>
              <a:t>bottleneck</a:t>
            </a:r>
            <a:r>
              <a:rPr lang="en" sz="1565">
                <a:solidFill>
                  <a:schemeClr val="lt1"/>
                </a:solidFill>
              </a:rPr>
              <a:t> server</a:t>
            </a:r>
            <a:endParaRPr sz="1565">
              <a:solidFill>
                <a:schemeClr val="lt1"/>
              </a:solidFill>
            </a:endParaRPr>
          </a:p>
          <a:p>
            <a:pPr indent="-327977" lvl="1" marL="914400" rtl="0" algn="l">
              <a:lnSpc>
                <a:spcPct val="150000"/>
              </a:lnSpc>
              <a:spcBef>
                <a:spcPts val="0"/>
              </a:spcBef>
              <a:spcAft>
                <a:spcPts val="0"/>
              </a:spcAft>
              <a:buClr>
                <a:schemeClr val="lt1"/>
              </a:buClr>
              <a:buSzPts val="1565"/>
              <a:buChar char="○"/>
            </a:pPr>
            <a:r>
              <a:rPr lang="en" sz="1565">
                <a:solidFill>
                  <a:schemeClr val="lt1"/>
                </a:solidFill>
              </a:rPr>
              <a:t>User must send more packets to maintain connection further reducing available bandwidth</a:t>
            </a:r>
            <a:endParaRPr sz="1565">
              <a:solidFill>
                <a:schemeClr val="lt1"/>
              </a:solidFill>
            </a:endParaRPr>
          </a:p>
          <a:p>
            <a:pPr indent="-327977" lvl="1" marL="914400" rtl="0" algn="l">
              <a:lnSpc>
                <a:spcPct val="150000"/>
              </a:lnSpc>
              <a:spcBef>
                <a:spcPts val="0"/>
              </a:spcBef>
              <a:spcAft>
                <a:spcPts val="0"/>
              </a:spcAft>
              <a:buClr>
                <a:schemeClr val="lt1"/>
              </a:buClr>
              <a:buSzPts val="1565"/>
              <a:buChar char="○"/>
            </a:pPr>
            <a:r>
              <a:rPr lang="en" sz="1565">
                <a:solidFill>
                  <a:schemeClr val="lt1"/>
                </a:solidFill>
              </a:rPr>
              <a:t>Large amounts of packet loss due to </a:t>
            </a:r>
            <a:r>
              <a:rPr lang="en" sz="1565">
                <a:solidFill>
                  <a:schemeClr val="lt1"/>
                </a:solidFill>
              </a:rPr>
              <a:t>unavailability</a:t>
            </a:r>
            <a:r>
              <a:rPr lang="en" sz="1565">
                <a:solidFill>
                  <a:schemeClr val="lt1"/>
                </a:solidFill>
              </a:rPr>
              <a:t> of destinations</a:t>
            </a:r>
            <a:endParaRPr sz="1565">
              <a:solidFill>
                <a:schemeClr val="lt1"/>
              </a:solidFill>
            </a:endParaRPr>
          </a:p>
          <a:p>
            <a:pPr indent="-327977" lvl="1" marL="914400" rtl="0" algn="l">
              <a:lnSpc>
                <a:spcPct val="150000"/>
              </a:lnSpc>
              <a:spcBef>
                <a:spcPts val="0"/>
              </a:spcBef>
              <a:spcAft>
                <a:spcPts val="0"/>
              </a:spcAft>
              <a:buClr>
                <a:schemeClr val="lt1"/>
              </a:buClr>
              <a:buSzPts val="1565"/>
              <a:buChar char="○"/>
            </a:pPr>
            <a:r>
              <a:rPr lang="en" sz="1565">
                <a:solidFill>
                  <a:schemeClr val="lt1"/>
                </a:solidFill>
              </a:rPr>
              <a:t>Study found that DDoS attacks affect both the target node and the entire P2P network since it slows down the network performance and restricts flexibility</a:t>
            </a:r>
            <a:endParaRPr sz="1565">
              <a:solidFill>
                <a:schemeClr val="lt1"/>
              </a:solidFill>
            </a:endParaRPr>
          </a:p>
        </p:txBody>
      </p:sp>
      <p:sp>
        <p:nvSpPr>
          <p:cNvPr id="77" name="Google Shape;77;p15"/>
          <p:cNvSpPr txBox="1"/>
          <p:nvPr>
            <p:ph idx="12" type="sldNum"/>
          </p:nvPr>
        </p:nvSpPr>
        <p:spPr>
          <a:xfrm>
            <a:off x="8437708" y="45936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Background to DDoS Attacks</a:t>
            </a:r>
            <a:r>
              <a:rPr lang="en">
                <a:solidFill>
                  <a:schemeClr val="lt1"/>
                </a:solidFill>
              </a:rPr>
              <a:t> </a:t>
            </a:r>
            <a:endParaRPr>
              <a:solidFill>
                <a:schemeClr val="lt1"/>
              </a:solidFill>
            </a:endParaRPr>
          </a:p>
        </p:txBody>
      </p:sp>
      <p:sp>
        <p:nvSpPr>
          <p:cNvPr id="83" name="Google Shape;83;p16"/>
          <p:cNvSpPr txBox="1"/>
          <p:nvPr>
            <p:ph idx="1" type="body"/>
          </p:nvPr>
        </p:nvSpPr>
        <p:spPr>
          <a:xfrm>
            <a:off x="311700" y="1152475"/>
            <a:ext cx="8623500" cy="3622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lt1"/>
              </a:buClr>
              <a:buSzPts val="1500"/>
              <a:buChar char="●"/>
            </a:pPr>
            <a:r>
              <a:rPr lang="en" sz="1500">
                <a:solidFill>
                  <a:schemeClr val="lt1"/>
                </a:solidFill>
              </a:rPr>
              <a:t>DDoS attacks are used to deny access to a service by flooding a network/server with bogus traffic</a:t>
            </a:r>
            <a:endParaRPr sz="1500">
              <a:solidFill>
                <a:schemeClr val="lt1"/>
              </a:solidFill>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rPr>
              <a:t>Performed by a hacker hijacking multiple machines known as attack daemon/zombies  </a:t>
            </a:r>
            <a:endParaRPr sz="1500">
              <a:solidFill>
                <a:schemeClr val="lt1"/>
              </a:solidFill>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rPr>
              <a:t>These daemons then send a large volume of requests to the target’s IP address to </a:t>
            </a:r>
            <a:r>
              <a:rPr lang="en" sz="1500">
                <a:solidFill>
                  <a:schemeClr val="lt1"/>
                </a:solidFill>
              </a:rPr>
              <a:t>overwhelm</a:t>
            </a:r>
            <a:r>
              <a:rPr lang="en" sz="1500">
                <a:solidFill>
                  <a:schemeClr val="lt1"/>
                </a:solidFill>
              </a:rPr>
              <a:t> the </a:t>
            </a:r>
            <a:r>
              <a:rPr lang="en" sz="1500">
                <a:solidFill>
                  <a:schemeClr val="lt1"/>
                </a:solidFill>
              </a:rPr>
              <a:t>network </a:t>
            </a:r>
            <a:r>
              <a:rPr baseline="30000" lang="en" sz="1500">
                <a:solidFill>
                  <a:schemeClr val="lt1"/>
                </a:solidFill>
              </a:rPr>
              <a:t>[2,3]</a:t>
            </a:r>
            <a:endParaRPr baseline="30000" sz="1500">
              <a:solidFill>
                <a:schemeClr val="lt1"/>
              </a:solidFill>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rPr>
              <a:t>Smurf: Send an ICMP (Internet Control Message Protocol) flood with source address of the victim </a:t>
            </a:r>
            <a:r>
              <a:rPr baseline="30000" lang="en" sz="1500">
                <a:solidFill>
                  <a:schemeClr val="lt1"/>
                </a:solidFill>
              </a:rPr>
              <a:t>[4]</a:t>
            </a:r>
            <a:r>
              <a:rPr lang="en" sz="1500">
                <a:solidFill>
                  <a:schemeClr val="lt1"/>
                </a:solidFill>
              </a:rPr>
              <a:t> </a:t>
            </a:r>
            <a:endParaRPr sz="1500">
              <a:solidFill>
                <a:schemeClr val="lt1"/>
              </a:solidFill>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rPr>
              <a:t>SYN Flood: TCP (Transmission Control Protocol) </a:t>
            </a:r>
            <a:r>
              <a:rPr lang="en" sz="1500">
                <a:solidFill>
                  <a:schemeClr val="lt1"/>
                </a:solidFill>
              </a:rPr>
              <a:t>f</a:t>
            </a:r>
            <a:r>
              <a:rPr lang="en" sz="1500">
                <a:solidFill>
                  <a:schemeClr val="lt1"/>
                </a:solidFill>
              </a:rPr>
              <a:t>lood by continuously starting a 3 way handshake and never finishing them </a:t>
            </a:r>
            <a:r>
              <a:rPr baseline="30000" lang="en" sz="1500">
                <a:solidFill>
                  <a:schemeClr val="lt1"/>
                </a:solidFill>
              </a:rPr>
              <a:t>[5]</a:t>
            </a:r>
            <a:endParaRPr baseline="30000" sz="1500">
              <a:solidFill>
                <a:schemeClr val="lt1"/>
              </a:solidFill>
            </a:endParaRPr>
          </a:p>
          <a:p>
            <a:pPr indent="-323850" lvl="0" marL="457200" rtl="0" algn="l">
              <a:lnSpc>
                <a:spcPct val="150000"/>
              </a:lnSpc>
              <a:spcBef>
                <a:spcPts val="0"/>
              </a:spcBef>
              <a:spcAft>
                <a:spcPts val="0"/>
              </a:spcAft>
              <a:buClr>
                <a:schemeClr val="lt1"/>
              </a:buClr>
              <a:buSzPts val="1500"/>
              <a:buChar char="●"/>
            </a:pPr>
            <a:r>
              <a:rPr lang="en" sz="1500">
                <a:solidFill>
                  <a:schemeClr val="lt1"/>
                </a:solidFill>
              </a:rPr>
              <a:t>UDP flood: Sends a massive volume of UDP (User Datagram Protocol) to take up all of server bandwidth </a:t>
            </a:r>
            <a:r>
              <a:rPr baseline="30000" lang="en" sz="1500">
                <a:solidFill>
                  <a:schemeClr val="lt1"/>
                </a:solidFill>
              </a:rPr>
              <a:t>[6]</a:t>
            </a:r>
            <a:endParaRPr baseline="30000" sz="1500">
              <a:solidFill>
                <a:schemeClr val="lt1"/>
              </a:solidFill>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Background to DDoS Attacks </a:t>
            </a:r>
            <a:endParaRPr>
              <a:solidFill>
                <a:schemeClr val="lt1"/>
              </a:solidFill>
            </a:endParaRPr>
          </a:p>
        </p:txBody>
      </p:sp>
      <p:pic>
        <p:nvPicPr>
          <p:cNvPr id="90" name="Google Shape;90;p17"/>
          <p:cNvPicPr preferRelativeResize="0"/>
          <p:nvPr/>
        </p:nvPicPr>
        <p:blipFill>
          <a:blip r:embed="rId3">
            <a:alphaModFix/>
          </a:blip>
          <a:stretch>
            <a:fillRect/>
          </a:stretch>
        </p:blipFill>
        <p:spPr>
          <a:xfrm>
            <a:off x="5360175" y="1358050"/>
            <a:ext cx="2525299" cy="2427400"/>
          </a:xfrm>
          <a:prstGeom prst="rect">
            <a:avLst/>
          </a:prstGeom>
          <a:noFill/>
          <a:ln>
            <a:noFill/>
          </a:ln>
        </p:spPr>
      </p:pic>
      <p:pic>
        <p:nvPicPr>
          <p:cNvPr id="91" name="Google Shape;91;p17"/>
          <p:cNvPicPr preferRelativeResize="0"/>
          <p:nvPr/>
        </p:nvPicPr>
        <p:blipFill rotWithShape="1">
          <a:blip r:embed="rId4">
            <a:alphaModFix/>
          </a:blip>
          <a:srcRect b="0" l="0" r="0" t="0"/>
          <a:stretch/>
        </p:blipFill>
        <p:spPr>
          <a:xfrm>
            <a:off x="927900" y="1358050"/>
            <a:ext cx="3166449" cy="2427401"/>
          </a:xfrm>
          <a:prstGeom prst="rect">
            <a:avLst/>
          </a:prstGeom>
          <a:noFill/>
          <a:ln>
            <a:noFill/>
          </a:ln>
        </p:spPr>
      </p:pic>
      <p:sp>
        <p:nvSpPr>
          <p:cNvPr id="92" name="Google Shape;92;p17"/>
          <p:cNvSpPr txBox="1"/>
          <p:nvPr/>
        </p:nvSpPr>
        <p:spPr>
          <a:xfrm>
            <a:off x="1449425" y="3901450"/>
            <a:ext cx="21234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Proxima Nova"/>
                <a:ea typeface="Proxima Nova"/>
                <a:cs typeface="Proxima Nova"/>
                <a:sym typeface="Proxima Nova"/>
              </a:rPr>
              <a:t>DDoS Attack Setup</a:t>
            </a:r>
            <a:endParaRPr sz="1800">
              <a:solidFill>
                <a:schemeClr val="lt1"/>
              </a:solidFill>
              <a:latin typeface="Proxima Nova"/>
              <a:ea typeface="Proxima Nova"/>
              <a:cs typeface="Proxima Nova"/>
              <a:sym typeface="Proxima Nova"/>
            </a:endParaRPr>
          </a:p>
        </p:txBody>
      </p:sp>
      <p:sp>
        <p:nvSpPr>
          <p:cNvPr id="93" name="Google Shape;93;p17"/>
          <p:cNvSpPr txBox="1"/>
          <p:nvPr/>
        </p:nvSpPr>
        <p:spPr>
          <a:xfrm>
            <a:off x="5460025" y="3928150"/>
            <a:ext cx="23256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Proxima Nova"/>
                <a:ea typeface="Proxima Nova"/>
                <a:cs typeface="Proxima Nova"/>
                <a:sym typeface="Proxima Nova"/>
              </a:rPr>
              <a:t>Our DDoS simulation</a:t>
            </a:r>
            <a:endParaRPr sz="1800">
              <a:solidFill>
                <a:schemeClr val="lt1"/>
              </a:solidFill>
              <a:latin typeface="Proxima Nova"/>
              <a:ea typeface="Proxima Nova"/>
              <a:cs typeface="Proxima Nova"/>
              <a:sym typeface="Proxima Nova"/>
            </a:endParaRPr>
          </a:p>
        </p:txBody>
      </p:sp>
      <p:sp>
        <p:nvSpPr>
          <p:cNvPr id="94" name="Google Shape;94;p17"/>
          <p:cNvSpPr txBox="1"/>
          <p:nvPr/>
        </p:nvSpPr>
        <p:spPr>
          <a:xfrm>
            <a:off x="927900" y="4480950"/>
            <a:ext cx="111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Proxima Nova"/>
                <a:ea typeface="Proxima Nova"/>
                <a:cs typeface="Proxima Nova"/>
                <a:sym typeface="Proxima Nova"/>
              </a:rPr>
              <a:t>Reference: </a:t>
            </a:r>
            <a:r>
              <a:rPr lang="en" sz="1000">
                <a:solidFill>
                  <a:schemeClr val="lt1"/>
                </a:solidFill>
                <a:latin typeface="Proxima Nova"/>
                <a:ea typeface="Proxima Nova"/>
                <a:cs typeface="Proxima Nova"/>
                <a:sym typeface="Proxima Nova"/>
              </a:rPr>
              <a:t>[7]</a:t>
            </a:r>
            <a:endParaRPr/>
          </a:p>
        </p:txBody>
      </p:sp>
      <p:sp>
        <p:nvSpPr>
          <p:cNvPr id="95" name="Google Shape;95;p17"/>
          <p:cNvSpPr txBox="1"/>
          <p:nvPr>
            <p:ph idx="12" type="sldNum"/>
          </p:nvPr>
        </p:nvSpPr>
        <p:spPr>
          <a:xfrm>
            <a:off x="8463783" y="46545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solidFill>
                  <a:schemeClr val="lt1"/>
                </a:solidFill>
              </a:rPr>
              <a:t>4</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5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Background: Ethernet Cables - Construction and Operation</a:t>
            </a:r>
            <a:endParaRPr>
              <a:solidFill>
                <a:schemeClr val="lt1"/>
              </a:solidFill>
            </a:endParaRPr>
          </a:p>
        </p:txBody>
      </p:sp>
      <p:sp>
        <p:nvSpPr>
          <p:cNvPr id="101" name="Google Shape;101;p18"/>
          <p:cNvSpPr txBox="1"/>
          <p:nvPr>
            <p:ph idx="1" type="body"/>
          </p:nvPr>
        </p:nvSpPr>
        <p:spPr>
          <a:xfrm>
            <a:off x="311700" y="1152475"/>
            <a:ext cx="8520600" cy="3742500"/>
          </a:xfrm>
          <a:prstGeom prst="rect">
            <a:avLst/>
          </a:prstGeom>
        </p:spPr>
        <p:txBody>
          <a:bodyPr anchorCtr="0" anchor="t" bIns="91425" lIns="91425" spcFirstLastPara="1" rIns="91425" wrap="square" tIns="91425">
            <a:normAutofit lnSpcReduction="10000"/>
          </a:bodyPr>
          <a:lstStyle/>
          <a:p>
            <a:pPr indent="-342900" lvl="0" marL="457200" rtl="0" algn="l">
              <a:lnSpc>
                <a:spcPct val="125000"/>
              </a:lnSpc>
              <a:spcBef>
                <a:spcPts val="0"/>
              </a:spcBef>
              <a:spcAft>
                <a:spcPts val="0"/>
              </a:spcAft>
              <a:buClr>
                <a:schemeClr val="lt1"/>
              </a:buClr>
              <a:buSzPts val="1800"/>
              <a:buChar char="●"/>
            </a:pPr>
            <a:r>
              <a:rPr lang="en">
                <a:solidFill>
                  <a:schemeClr val="lt1"/>
                </a:solidFill>
              </a:rPr>
              <a:t>Ethernet Cables provide a reliable and high-speed form of wired network connections</a:t>
            </a:r>
            <a:endParaRPr>
              <a:solidFill>
                <a:schemeClr val="lt1"/>
              </a:solidFill>
            </a:endParaRPr>
          </a:p>
          <a:p>
            <a:pPr indent="-342900" lvl="0" marL="457200" rtl="0" algn="l">
              <a:lnSpc>
                <a:spcPct val="125000"/>
              </a:lnSpc>
              <a:spcBef>
                <a:spcPts val="0"/>
              </a:spcBef>
              <a:spcAft>
                <a:spcPts val="0"/>
              </a:spcAft>
              <a:buClr>
                <a:schemeClr val="lt1"/>
              </a:buClr>
              <a:buSzPts val="1800"/>
              <a:buChar char="●"/>
            </a:pPr>
            <a:r>
              <a:rPr lang="en">
                <a:solidFill>
                  <a:schemeClr val="lt1"/>
                </a:solidFill>
              </a:rPr>
              <a:t>Ethernet cables consist of four twisted copper wire pairs</a:t>
            </a:r>
            <a:endParaRPr>
              <a:solidFill>
                <a:schemeClr val="lt1"/>
              </a:solidFill>
            </a:endParaRPr>
          </a:p>
          <a:p>
            <a:pPr indent="-342900" lvl="0" marL="457200" rtl="0" algn="l">
              <a:lnSpc>
                <a:spcPct val="125000"/>
              </a:lnSpc>
              <a:spcBef>
                <a:spcPts val="0"/>
              </a:spcBef>
              <a:spcAft>
                <a:spcPts val="0"/>
              </a:spcAft>
              <a:buClr>
                <a:schemeClr val="lt1"/>
              </a:buClr>
              <a:buSzPts val="1800"/>
              <a:buChar char="●"/>
            </a:pPr>
            <a:r>
              <a:rPr lang="en">
                <a:solidFill>
                  <a:schemeClr val="lt1"/>
                </a:solidFill>
              </a:rPr>
              <a:t>Twisting pairs of wires together helps to reduce crosstalk and noise induced between the wires</a:t>
            </a:r>
            <a:endParaRPr>
              <a:solidFill>
                <a:schemeClr val="lt1"/>
              </a:solidFill>
            </a:endParaRPr>
          </a:p>
          <a:p>
            <a:pPr indent="-342900" lvl="0" marL="457200" rtl="0" algn="l">
              <a:lnSpc>
                <a:spcPct val="125000"/>
              </a:lnSpc>
              <a:spcBef>
                <a:spcPts val="0"/>
              </a:spcBef>
              <a:spcAft>
                <a:spcPts val="0"/>
              </a:spcAft>
              <a:buClr>
                <a:schemeClr val="lt1"/>
              </a:buClr>
              <a:buSzPts val="1800"/>
              <a:buChar char="●"/>
            </a:pPr>
            <a:r>
              <a:rPr lang="en">
                <a:solidFill>
                  <a:schemeClr val="lt1"/>
                </a:solidFill>
              </a:rPr>
              <a:t>Shielding techniques between wires can also reduce noise and increase data </a:t>
            </a:r>
            <a:r>
              <a:rPr lang="en">
                <a:solidFill>
                  <a:schemeClr val="lt1"/>
                </a:solidFill>
              </a:rPr>
              <a:t>transfer</a:t>
            </a:r>
            <a:r>
              <a:rPr lang="en">
                <a:solidFill>
                  <a:schemeClr val="lt1"/>
                </a:solidFill>
              </a:rPr>
              <a:t> speeds</a:t>
            </a:r>
            <a:endParaRPr>
              <a:solidFill>
                <a:schemeClr val="lt1"/>
              </a:solidFill>
            </a:endParaRPr>
          </a:p>
          <a:p>
            <a:pPr indent="-342900" lvl="0" marL="457200" rtl="0" algn="l">
              <a:lnSpc>
                <a:spcPct val="125000"/>
              </a:lnSpc>
              <a:spcBef>
                <a:spcPts val="0"/>
              </a:spcBef>
              <a:spcAft>
                <a:spcPts val="0"/>
              </a:spcAft>
              <a:buClr>
                <a:schemeClr val="lt1"/>
              </a:buClr>
              <a:buSzPts val="1800"/>
              <a:buChar char="●"/>
            </a:pPr>
            <a:r>
              <a:rPr lang="en">
                <a:solidFill>
                  <a:schemeClr val="lt1"/>
                </a:solidFill>
              </a:rPr>
              <a:t>Shielding techniques include encasing the wires and/or cable with foil, braiding or a combination of both </a:t>
            </a:r>
            <a:r>
              <a:rPr baseline="30000" lang="en">
                <a:solidFill>
                  <a:schemeClr val="lt1"/>
                </a:solidFill>
              </a:rPr>
              <a:t>[8]</a:t>
            </a:r>
            <a:endParaRPr>
              <a:solidFill>
                <a:schemeClr val="lt1"/>
              </a:solidFill>
            </a:endParaRPr>
          </a:p>
          <a:p>
            <a:pPr indent="-342900" lvl="0" marL="457200" rtl="0" algn="l">
              <a:lnSpc>
                <a:spcPct val="125000"/>
              </a:lnSpc>
              <a:spcBef>
                <a:spcPts val="0"/>
              </a:spcBef>
              <a:spcAft>
                <a:spcPts val="0"/>
              </a:spcAft>
              <a:buClr>
                <a:schemeClr val="lt1"/>
              </a:buClr>
              <a:buSzPts val="1800"/>
              <a:buChar char="●"/>
            </a:pPr>
            <a:r>
              <a:rPr lang="en">
                <a:solidFill>
                  <a:schemeClr val="lt1"/>
                </a:solidFill>
              </a:rPr>
              <a:t>A plastic spline is also included in later generations of ethernet cables to </a:t>
            </a:r>
            <a:r>
              <a:rPr lang="en">
                <a:solidFill>
                  <a:schemeClr val="lt1"/>
                </a:solidFill>
              </a:rPr>
              <a:t>further reduce noise by physically separating the twisted pairs </a:t>
            </a:r>
            <a:r>
              <a:rPr baseline="30000" lang="en">
                <a:solidFill>
                  <a:schemeClr val="lt1"/>
                </a:solidFill>
              </a:rPr>
              <a:t>[9]</a:t>
            </a:r>
            <a:endParaRPr>
              <a:solidFill>
                <a:schemeClr val="lt1"/>
              </a:solidFill>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solidFill>
                  <a:schemeClr val="lt1"/>
                </a:solidFill>
              </a:rPr>
              <a:t>5</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528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solidFill>
                  <a:schemeClr val="lt1"/>
                </a:solidFill>
              </a:rPr>
              <a:t>Background: Ethernet Cables - Shielding and Noise Reduction</a:t>
            </a:r>
            <a:endParaRPr sz="2420">
              <a:solidFill>
                <a:schemeClr val="lt1"/>
              </a:solidFill>
            </a:endParaRPr>
          </a:p>
        </p:txBody>
      </p:sp>
      <p:pic>
        <p:nvPicPr>
          <p:cNvPr id="108" name="Google Shape;108;p19"/>
          <p:cNvPicPr preferRelativeResize="0"/>
          <p:nvPr/>
        </p:nvPicPr>
        <p:blipFill>
          <a:blip r:embed="rId3">
            <a:alphaModFix/>
          </a:blip>
          <a:stretch>
            <a:fillRect/>
          </a:stretch>
        </p:blipFill>
        <p:spPr>
          <a:xfrm>
            <a:off x="311700" y="1177900"/>
            <a:ext cx="2701625" cy="2333975"/>
          </a:xfrm>
          <a:prstGeom prst="rect">
            <a:avLst/>
          </a:prstGeom>
          <a:noFill/>
          <a:ln>
            <a:noFill/>
          </a:ln>
        </p:spPr>
      </p:pic>
      <p:pic>
        <p:nvPicPr>
          <p:cNvPr id="109" name="Google Shape;109;p19"/>
          <p:cNvPicPr preferRelativeResize="0"/>
          <p:nvPr/>
        </p:nvPicPr>
        <p:blipFill>
          <a:blip r:embed="rId4">
            <a:alphaModFix/>
          </a:blip>
          <a:stretch>
            <a:fillRect/>
          </a:stretch>
        </p:blipFill>
        <p:spPr>
          <a:xfrm>
            <a:off x="6530589" y="1177900"/>
            <a:ext cx="2301711" cy="2333975"/>
          </a:xfrm>
          <a:prstGeom prst="rect">
            <a:avLst/>
          </a:prstGeom>
          <a:noFill/>
          <a:ln>
            <a:noFill/>
          </a:ln>
        </p:spPr>
      </p:pic>
      <p:pic>
        <p:nvPicPr>
          <p:cNvPr id="110" name="Google Shape;110;p19"/>
          <p:cNvPicPr preferRelativeResize="0"/>
          <p:nvPr/>
        </p:nvPicPr>
        <p:blipFill>
          <a:blip r:embed="rId5">
            <a:alphaModFix/>
          </a:blip>
          <a:stretch>
            <a:fillRect/>
          </a:stretch>
        </p:blipFill>
        <p:spPr>
          <a:xfrm>
            <a:off x="3419289" y="1177900"/>
            <a:ext cx="2765537" cy="2333975"/>
          </a:xfrm>
          <a:prstGeom prst="rect">
            <a:avLst/>
          </a:prstGeom>
          <a:noFill/>
          <a:ln>
            <a:noFill/>
          </a:ln>
        </p:spPr>
      </p:pic>
      <p:sp>
        <p:nvSpPr>
          <p:cNvPr id="111" name="Google Shape;111;p19"/>
          <p:cNvSpPr txBox="1"/>
          <p:nvPr/>
        </p:nvSpPr>
        <p:spPr>
          <a:xfrm>
            <a:off x="858363" y="3664275"/>
            <a:ext cx="16083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Proxima Nova"/>
                <a:ea typeface="Proxima Nova"/>
                <a:cs typeface="Proxima Nova"/>
                <a:sym typeface="Proxima Nova"/>
              </a:rPr>
              <a:t>Foil Shielding</a:t>
            </a:r>
            <a:endParaRPr sz="1800">
              <a:solidFill>
                <a:schemeClr val="lt1"/>
              </a:solidFill>
              <a:latin typeface="Proxima Nova"/>
              <a:ea typeface="Proxima Nova"/>
              <a:cs typeface="Proxima Nova"/>
              <a:sym typeface="Proxima Nova"/>
            </a:endParaRPr>
          </a:p>
        </p:txBody>
      </p:sp>
      <p:sp>
        <p:nvSpPr>
          <p:cNvPr id="112" name="Google Shape;112;p19"/>
          <p:cNvSpPr txBox="1"/>
          <p:nvPr/>
        </p:nvSpPr>
        <p:spPr>
          <a:xfrm>
            <a:off x="3817763" y="3664275"/>
            <a:ext cx="19686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Proxima Nova"/>
                <a:ea typeface="Proxima Nova"/>
                <a:cs typeface="Proxima Nova"/>
                <a:sym typeface="Proxima Nova"/>
              </a:rPr>
              <a:t>Braided</a:t>
            </a:r>
            <a:r>
              <a:rPr lang="en" sz="1800">
                <a:solidFill>
                  <a:schemeClr val="lt1"/>
                </a:solidFill>
                <a:latin typeface="Proxima Nova"/>
                <a:ea typeface="Proxima Nova"/>
                <a:cs typeface="Proxima Nova"/>
                <a:sym typeface="Proxima Nova"/>
              </a:rPr>
              <a:t> Shielding</a:t>
            </a:r>
            <a:endParaRPr sz="1800">
              <a:solidFill>
                <a:schemeClr val="lt1"/>
              </a:solidFill>
              <a:latin typeface="Proxima Nova"/>
              <a:ea typeface="Proxima Nova"/>
              <a:cs typeface="Proxima Nova"/>
              <a:sym typeface="Proxima Nova"/>
            </a:endParaRPr>
          </a:p>
        </p:txBody>
      </p:sp>
      <p:sp>
        <p:nvSpPr>
          <p:cNvPr id="113" name="Google Shape;113;p19"/>
          <p:cNvSpPr txBox="1"/>
          <p:nvPr/>
        </p:nvSpPr>
        <p:spPr>
          <a:xfrm>
            <a:off x="6777100" y="3664275"/>
            <a:ext cx="18087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Proxima Nova"/>
                <a:ea typeface="Proxima Nova"/>
                <a:cs typeface="Proxima Nova"/>
                <a:sym typeface="Proxima Nova"/>
              </a:rPr>
              <a:t>Dielectric Spline</a:t>
            </a:r>
            <a:endParaRPr sz="1800">
              <a:solidFill>
                <a:schemeClr val="lt1"/>
              </a:solidFill>
              <a:latin typeface="Proxima Nova"/>
              <a:ea typeface="Proxima Nova"/>
              <a:cs typeface="Proxima Nova"/>
              <a:sym typeface="Proxima Nova"/>
            </a:endParaRPr>
          </a:p>
        </p:txBody>
      </p:sp>
      <p:sp>
        <p:nvSpPr>
          <p:cNvPr id="114" name="Google Shape;114;p19"/>
          <p:cNvSpPr txBox="1"/>
          <p:nvPr/>
        </p:nvSpPr>
        <p:spPr>
          <a:xfrm>
            <a:off x="311700" y="4243875"/>
            <a:ext cx="1235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Proxima Nova"/>
                <a:ea typeface="Proxima Nova"/>
                <a:cs typeface="Proxima Nova"/>
                <a:sym typeface="Proxima Nova"/>
              </a:rPr>
              <a:t>References: </a:t>
            </a:r>
            <a:r>
              <a:rPr lang="en" sz="1000">
                <a:solidFill>
                  <a:schemeClr val="lt1"/>
                </a:solidFill>
                <a:latin typeface="Proxima Nova"/>
                <a:ea typeface="Proxima Nova"/>
                <a:cs typeface="Proxima Nova"/>
                <a:sym typeface="Proxima Nova"/>
              </a:rPr>
              <a:t>[10,11]</a:t>
            </a:r>
            <a:endParaRPr sz="1000">
              <a:solidFill>
                <a:schemeClr val="lt1"/>
              </a:solidFill>
              <a:latin typeface="Proxima Nova"/>
              <a:ea typeface="Proxima Nova"/>
              <a:cs typeface="Proxima Nova"/>
              <a:sym typeface="Proxima Nova"/>
            </a:endParaRPr>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5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Background: Ethernet Cables - Types</a:t>
            </a:r>
            <a:endParaRPr baseline="30000">
              <a:solidFill>
                <a:schemeClr val="lt1"/>
              </a:solidFill>
            </a:endParaRPr>
          </a:p>
        </p:txBody>
      </p:sp>
      <p:graphicFrame>
        <p:nvGraphicFramePr>
          <p:cNvPr id="121" name="Google Shape;121;p20"/>
          <p:cNvGraphicFramePr/>
          <p:nvPr/>
        </p:nvGraphicFramePr>
        <p:xfrm>
          <a:off x="488850" y="1246950"/>
          <a:ext cx="3000000" cy="3000000"/>
        </p:xfrm>
        <a:graphic>
          <a:graphicData uri="http://schemas.openxmlformats.org/drawingml/2006/table">
            <a:tbl>
              <a:tblPr>
                <a:noFill/>
                <a:tableStyleId>{B39AC0F7-EA12-4838-8283-7632DAD5712E}</a:tableStyleId>
              </a:tblPr>
              <a:tblGrid>
                <a:gridCol w="802050"/>
                <a:gridCol w="965350"/>
                <a:gridCol w="1233250"/>
                <a:gridCol w="4944975"/>
              </a:tblGrid>
              <a:tr h="381000">
                <a:tc>
                  <a:txBody>
                    <a:bodyPr/>
                    <a:lstStyle/>
                    <a:p>
                      <a:pPr indent="0" lvl="0" marL="0" rtl="0" algn="l">
                        <a:spcBef>
                          <a:spcPts val="0"/>
                        </a:spcBef>
                        <a:spcAft>
                          <a:spcPts val="0"/>
                        </a:spcAft>
                        <a:buNone/>
                      </a:pPr>
                      <a:r>
                        <a:rPr lang="en" sz="1200">
                          <a:solidFill>
                            <a:schemeClr val="lt1"/>
                          </a:solidFill>
                        </a:rPr>
                        <a:t>Category</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Max Speed</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Max Bandwidth</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Application</a:t>
                      </a:r>
                      <a:endParaRPr sz="12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lt1"/>
                          </a:solidFill>
                        </a:rPr>
                        <a:t>Cat 4</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16 Mbps</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20 MHz</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Found in old buildings that are </a:t>
                      </a:r>
                      <a:r>
                        <a:rPr lang="en" sz="1200">
                          <a:solidFill>
                            <a:schemeClr val="lt1"/>
                          </a:solidFill>
                        </a:rPr>
                        <a:t>unable</a:t>
                      </a:r>
                      <a:r>
                        <a:rPr lang="en" sz="1200">
                          <a:solidFill>
                            <a:schemeClr val="lt1"/>
                          </a:solidFill>
                        </a:rPr>
                        <a:t> to upgrade, mostly for IBM Token Ring networks</a:t>
                      </a:r>
                      <a:endParaRPr sz="12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lt1"/>
                          </a:solidFill>
                        </a:rPr>
                        <a:t>Cat 5</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100 Mbps</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100 MHz</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Old hardware but not for home networks</a:t>
                      </a:r>
                      <a:endParaRPr sz="12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lt1"/>
                          </a:solidFill>
                        </a:rPr>
                        <a:t>Cat 5e</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1 Gbps</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100 MHz</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Home networks</a:t>
                      </a:r>
                      <a:endParaRPr sz="12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lt1"/>
                          </a:solidFill>
                        </a:rPr>
                        <a:t>Cat 6</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1-10 Gbps</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250 MHz</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Home and office networks</a:t>
                      </a:r>
                      <a:endParaRPr sz="12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lt1"/>
                          </a:solidFill>
                        </a:rPr>
                        <a:t>Cat 6a</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10 Gbps</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500 MHz</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Office networks and data centers</a:t>
                      </a:r>
                      <a:endParaRPr sz="12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200">
                          <a:solidFill>
                            <a:schemeClr val="lt1"/>
                          </a:solidFill>
                        </a:rPr>
                        <a:t>Cat 7</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40 Gbps</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600 MHz</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Data centers and server rooms</a:t>
                      </a:r>
                      <a:endParaRPr sz="1200">
                        <a:solidFill>
                          <a:schemeClr val="lt1"/>
                        </a:solidFill>
                      </a:endParaRPr>
                    </a:p>
                  </a:txBody>
                  <a:tcPr marT="91425" marB="91425" marR="91425" marL="91425"/>
                </a:tc>
              </a:tr>
            </a:tbl>
          </a:graphicData>
        </a:graphic>
      </p:graphicFrame>
      <p:sp>
        <p:nvSpPr>
          <p:cNvPr id="122" name="Google Shape;122;p20"/>
          <p:cNvSpPr txBox="1"/>
          <p:nvPr/>
        </p:nvSpPr>
        <p:spPr>
          <a:xfrm>
            <a:off x="488850" y="4156750"/>
            <a:ext cx="12942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Proxima Nova"/>
                <a:ea typeface="Proxima Nova"/>
                <a:cs typeface="Proxima Nova"/>
                <a:sym typeface="Proxima Nova"/>
              </a:rPr>
              <a:t>References: </a:t>
            </a:r>
            <a:r>
              <a:rPr lang="en" sz="1000">
                <a:solidFill>
                  <a:schemeClr val="lt1"/>
                </a:solidFill>
                <a:latin typeface="Proxima Nova"/>
                <a:ea typeface="Proxima Nova"/>
                <a:cs typeface="Proxima Nova"/>
                <a:sym typeface="Proxima Nova"/>
              </a:rPr>
              <a:t>[12,13]</a:t>
            </a:r>
            <a:endParaRPr sz="1000">
              <a:solidFill>
                <a:schemeClr val="lt1"/>
              </a:solidFill>
              <a:latin typeface="Proxima Nova"/>
              <a:ea typeface="Proxima Nova"/>
              <a:cs typeface="Proxima Nova"/>
              <a:sym typeface="Proxima Nova"/>
            </a:endParaRPr>
          </a:p>
        </p:txBody>
      </p:sp>
      <p:sp>
        <p:nvSpPr>
          <p:cNvPr id="123" name="Google Shape;12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5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Background: Ethernet Cables - Differences</a:t>
            </a:r>
            <a:endParaRPr>
              <a:solidFill>
                <a:schemeClr val="lt1"/>
              </a:solidFill>
            </a:endParaRPr>
          </a:p>
        </p:txBody>
      </p:sp>
      <p:sp>
        <p:nvSpPr>
          <p:cNvPr id="129" name="Google Shape;129;p21"/>
          <p:cNvSpPr txBox="1"/>
          <p:nvPr>
            <p:ph idx="1" type="body"/>
          </p:nvPr>
        </p:nvSpPr>
        <p:spPr>
          <a:xfrm>
            <a:off x="311700" y="1152475"/>
            <a:ext cx="8520600" cy="35481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Clr>
                <a:schemeClr val="lt1"/>
              </a:buClr>
              <a:buSzPts val="1800"/>
              <a:buChar char="●"/>
            </a:pPr>
            <a:r>
              <a:rPr lang="en">
                <a:solidFill>
                  <a:schemeClr val="lt1"/>
                </a:solidFill>
              </a:rPr>
              <a:t>The most important difference between the different ethernet cables is the maximum speed</a:t>
            </a:r>
            <a:endParaRPr>
              <a:solidFill>
                <a:schemeClr val="lt1"/>
              </a:solidFill>
            </a:endParaRPr>
          </a:p>
          <a:p>
            <a:pPr indent="-342900" lvl="0" marL="457200" rtl="0" algn="l">
              <a:lnSpc>
                <a:spcPct val="150000"/>
              </a:lnSpc>
              <a:spcBef>
                <a:spcPts val="0"/>
              </a:spcBef>
              <a:spcAft>
                <a:spcPts val="0"/>
              </a:spcAft>
              <a:buClr>
                <a:schemeClr val="lt1"/>
              </a:buClr>
              <a:buSzPts val="1800"/>
              <a:buChar char="●"/>
            </a:pPr>
            <a:r>
              <a:rPr lang="en">
                <a:solidFill>
                  <a:schemeClr val="lt1"/>
                </a:solidFill>
              </a:rPr>
              <a:t>In order to achieve fast speeds, the maximum bandwidth supported by the cable must also increase</a:t>
            </a:r>
            <a:endParaRPr>
              <a:solidFill>
                <a:schemeClr val="lt1"/>
              </a:solidFill>
            </a:endParaRPr>
          </a:p>
          <a:p>
            <a:pPr indent="-342900" lvl="0" marL="457200" rtl="0" algn="l">
              <a:lnSpc>
                <a:spcPct val="150000"/>
              </a:lnSpc>
              <a:spcBef>
                <a:spcPts val="0"/>
              </a:spcBef>
              <a:spcAft>
                <a:spcPts val="0"/>
              </a:spcAft>
              <a:buClr>
                <a:schemeClr val="lt1"/>
              </a:buClr>
              <a:buSzPts val="1800"/>
              <a:buChar char="●"/>
            </a:pPr>
            <a:r>
              <a:rPr lang="en">
                <a:solidFill>
                  <a:schemeClr val="lt1"/>
                </a:solidFill>
              </a:rPr>
              <a:t>Increasing bandwidth introduces more high frequency noise from the signal</a:t>
            </a:r>
            <a:endParaRPr>
              <a:solidFill>
                <a:schemeClr val="lt1"/>
              </a:solidFill>
            </a:endParaRPr>
          </a:p>
          <a:p>
            <a:pPr indent="-342900" lvl="0" marL="457200" rtl="0" algn="l">
              <a:lnSpc>
                <a:spcPct val="150000"/>
              </a:lnSpc>
              <a:spcBef>
                <a:spcPts val="0"/>
              </a:spcBef>
              <a:spcAft>
                <a:spcPts val="0"/>
              </a:spcAft>
              <a:buClr>
                <a:schemeClr val="lt1"/>
              </a:buClr>
              <a:buSzPts val="1800"/>
              <a:buChar char="●"/>
            </a:pPr>
            <a:r>
              <a:rPr lang="en">
                <a:solidFill>
                  <a:schemeClr val="lt1"/>
                </a:solidFill>
              </a:rPr>
              <a:t>Better shielding and noise suppression techniques needed to support higher bandwidths to increase transmission speeds</a:t>
            </a:r>
            <a:endParaRPr>
              <a:solidFill>
                <a:schemeClr val="lt1"/>
              </a:solidFill>
            </a:endParaRPr>
          </a:p>
          <a:p>
            <a:pPr indent="-342900" lvl="0" marL="457200" rtl="0" algn="l">
              <a:lnSpc>
                <a:spcPct val="150000"/>
              </a:lnSpc>
              <a:spcBef>
                <a:spcPts val="0"/>
              </a:spcBef>
              <a:spcAft>
                <a:spcPts val="0"/>
              </a:spcAft>
              <a:buClr>
                <a:schemeClr val="lt1"/>
              </a:buClr>
              <a:buSzPts val="1800"/>
              <a:buChar char="●"/>
            </a:pPr>
            <a:r>
              <a:rPr lang="en">
                <a:solidFill>
                  <a:schemeClr val="lt1"/>
                </a:solidFill>
              </a:rPr>
              <a:t>For example: jump from 100 MHz to 250 Mhz for cat5e and cat6 cables is the result of the addition of a plastic spline </a:t>
            </a:r>
            <a:r>
              <a:rPr baseline="30000" lang="en">
                <a:solidFill>
                  <a:schemeClr val="lt1"/>
                </a:solidFill>
              </a:rPr>
              <a:t>[9]</a:t>
            </a:r>
            <a:endParaRPr>
              <a:solidFill>
                <a:schemeClr val="lt1"/>
              </a:solidFill>
            </a:endParaRPr>
          </a:p>
        </p:txBody>
      </p:sp>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