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ource Code Pr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hescLs2DZ4Tezlb0PSjhPReeqC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bold.fntdata"/><Relationship Id="rId27" Type="http://schemas.openxmlformats.org/officeDocument/2006/relationships/font" Target="fonts/SourceCodePr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SourceCodePr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b852537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b852537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6e387ca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346e387caad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28a3c5b8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3528a3c5b8e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6c137427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356c137427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6c137427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56c137427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28cc9078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528cc9078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28cc9078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3528cc9078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28cc9078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528cc90786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28cc9078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528cc90786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28a3c5b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3528a3c5b8e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 sz="1700"/>
              <a:t>To wrap up, while GenAI offers transformative potential across industries, it must be deployed responsibly. </a:t>
            </a:r>
            <a:endParaRPr sz="1700"/>
          </a:p>
          <a:p>
            <a:pPr indent="0" lvl="0" marL="0" rtl="0" algn="l">
              <a:lnSpc>
                <a:spcPct val="150000"/>
              </a:lnSpc>
              <a:spcBef>
                <a:spcPts val="0"/>
              </a:spcBef>
              <a:spcAft>
                <a:spcPts val="0"/>
              </a:spcAft>
              <a:buSzPts val="1100"/>
              <a:buNone/>
            </a:pPr>
            <a:r>
              <a:t/>
            </a:r>
            <a:endParaRPr sz="1700"/>
          </a:p>
          <a:p>
            <a:pPr indent="0" lvl="0" marL="0" rtl="0" algn="l">
              <a:lnSpc>
                <a:spcPct val="150000"/>
              </a:lnSpc>
              <a:spcBef>
                <a:spcPts val="0"/>
              </a:spcBef>
              <a:spcAft>
                <a:spcPts val="0"/>
              </a:spcAft>
              <a:buSzPts val="1100"/>
              <a:buNone/>
            </a:pPr>
            <a:r>
              <a:rPr lang="en" sz="1700"/>
              <a:t>Our proposed policies focus on privacy, ethics, and cybersecurity. Rooted in proven frameworks like Zero Trust and GDPR. </a:t>
            </a:r>
            <a:endParaRPr sz="1700"/>
          </a:p>
          <a:p>
            <a:pPr indent="0" lvl="0" marL="0" rtl="0" algn="l">
              <a:lnSpc>
                <a:spcPct val="150000"/>
              </a:lnSpc>
              <a:spcBef>
                <a:spcPts val="0"/>
              </a:spcBef>
              <a:spcAft>
                <a:spcPts val="0"/>
              </a:spcAft>
              <a:buSzPts val="1100"/>
              <a:buNone/>
            </a:pPr>
            <a:r>
              <a:t/>
            </a:r>
            <a:endParaRPr sz="1700"/>
          </a:p>
          <a:p>
            <a:pPr indent="0" lvl="0" marL="0" rtl="0" algn="l">
              <a:lnSpc>
                <a:spcPct val="150000"/>
              </a:lnSpc>
              <a:spcBef>
                <a:spcPts val="0"/>
              </a:spcBef>
              <a:spcAft>
                <a:spcPts val="0"/>
              </a:spcAft>
              <a:buSzPts val="1100"/>
              <a:buNone/>
            </a:pPr>
            <a:r>
              <a:rPr lang="en" sz="1700"/>
              <a:t>We emphasize human oversight, safe environments, and regular audits to keep AI aligned with organizational values. Ultimately, we’re not here to slow down innovation but to make sure it’s secure, ethical, and sustainable for the future</a:t>
            </a:r>
            <a:endParaRPr sz="17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6df39ae8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6df39ae8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857f4451c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33857f4451c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51354cd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3351354cde6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6e387ca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g346e387caa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6e387caa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346e387caad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28a3c5b8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3528a3c5b8e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8a3c5b8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528a3c5b8e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6aa38fc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6aa38fc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b85253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b85253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2"/>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2"/>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4"/>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6"/>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6"/>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7"/>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ibm.com/think/topics/zero-trust" TargetMode="External"/><Relationship Id="rId4" Type="http://schemas.openxmlformats.org/officeDocument/2006/relationships/hyperlink" Target="https://www.crowdstrike.com/en-us/cybersecurity-101/zero-trust-security/" TargetMode="External"/><Relationship Id="rId11" Type="http://schemas.openxmlformats.org/officeDocument/2006/relationships/hyperlink" Target="https://www.aicpa-cima.com/professional-insights/article/integrating-generative-ai-considerations-into-your-security-policies?utm_source=chatgpt.com" TargetMode="External"/><Relationship Id="rId10" Type="http://schemas.openxmlformats.org/officeDocument/2006/relationships/hyperlink" Target="https://www.zscaler.com/blogs/product-insights/ai-cybersecurity-navigating-gdpr-privacy-laws-and-risk-management" TargetMode="External"/><Relationship Id="rId12" Type="http://schemas.openxmlformats.org/officeDocument/2006/relationships/hyperlink" Target="https://www.trendmicro.com/en_us/research/24/j/forrester-ai-security.html" TargetMode="External"/><Relationship Id="rId9" Type="http://schemas.openxmlformats.org/officeDocument/2006/relationships/hyperlink" Target="https://www.smarsh.com/blog/thought-leadership/generative-AI-and-data-privacy-the-challenge-of-PII-use-in-training-data-sets" TargetMode="External"/><Relationship Id="rId5" Type="http://schemas.openxmlformats.org/officeDocument/2006/relationships/hyperlink" Target="https://www.geeksforgeeks.org/what-is-data-anonymization/" TargetMode="External"/><Relationship Id="rId6" Type="http://schemas.openxmlformats.org/officeDocument/2006/relationships/hyperlink" Target="https://gdpr-info.eu/" TargetMode="External"/><Relationship Id="rId7" Type="http://schemas.openxmlformats.org/officeDocument/2006/relationships/hyperlink" Target="https://www.nist.gov/news-events/news/2025/03/nist-finalizes-guidelines-evaluating-differential-privacy-guarantees-de" TargetMode="External"/><Relationship Id="rId8" Type="http://schemas.openxmlformats.org/officeDocument/2006/relationships/hyperlink" Target="https://medium.com/@RocketMeUpCybersecurity/privacy-preserving-machine-learning-how-to-train-models-without-compromising-data-866a825097d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latin typeface="Source Code Pro"/>
                <a:ea typeface="Source Code Pro"/>
                <a:cs typeface="Source Code Pro"/>
                <a:sym typeface="Source Code Pro"/>
              </a:rPr>
              <a:t>GenAI Policy</a:t>
            </a:r>
            <a:endParaRPr>
              <a:latin typeface="Source Code Pro"/>
              <a:ea typeface="Source Code Pro"/>
              <a:cs typeface="Source Code Pro"/>
              <a:sym typeface="Source Code Pro"/>
            </a:endParaRPr>
          </a:p>
        </p:txBody>
      </p:sp>
      <p:sp>
        <p:nvSpPr>
          <p:cNvPr id="55" name="Google Shape;55;p1"/>
          <p:cNvSpPr txBox="1"/>
          <p:nvPr>
            <p:ph idx="1" type="subTitle"/>
          </p:nvPr>
        </p:nvSpPr>
        <p:spPr>
          <a:xfrm>
            <a:off x="311700" y="2834125"/>
            <a:ext cx="8520600" cy="22398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000">
                <a:solidFill>
                  <a:srgbClr val="93C47D"/>
                </a:solidFill>
                <a:latin typeface="Source Code Pro"/>
                <a:ea typeface="Source Code Pro"/>
                <a:cs typeface="Source Code Pro"/>
                <a:sym typeface="Source Code Pro"/>
              </a:rPr>
              <a:t>Andrew Galella</a:t>
            </a:r>
            <a:endParaRPr sz="2000">
              <a:solidFill>
                <a:srgbClr val="93C47D"/>
              </a:solidFill>
              <a:latin typeface="Source Code Pro"/>
              <a:ea typeface="Source Code Pro"/>
              <a:cs typeface="Source Code Pro"/>
              <a:sym typeface="Source Code Pro"/>
            </a:endParaRPr>
          </a:p>
          <a:p>
            <a:pPr indent="0" lvl="0" marL="0" rtl="0" algn="ctr">
              <a:lnSpc>
                <a:spcPct val="100000"/>
              </a:lnSpc>
              <a:spcBef>
                <a:spcPts val="0"/>
              </a:spcBef>
              <a:spcAft>
                <a:spcPts val="0"/>
              </a:spcAft>
              <a:buSzPts val="2800"/>
              <a:buNone/>
            </a:pPr>
            <a:r>
              <a:rPr lang="en" sz="2000">
                <a:solidFill>
                  <a:srgbClr val="93C47D"/>
                </a:solidFill>
                <a:latin typeface="Source Code Pro"/>
                <a:ea typeface="Source Code Pro"/>
                <a:cs typeface="Source Code Pro"/>
                <a:sym typeface="Source Code Pro"/>
              </a:rPr>
              <a:t>Josh Marquez</a:t>
            </a:r>
            <a:endParaRPr sz="2000">
              <a:solidFill>
                <a:srgbClr val="93C47D"/>
              </a:solidFill>
              <a:latin typeface="Source Code Pro"/>
              <a:ea typeface="Source Code Pro"/>
              <a:cs typeface="Source Code Pro"/>
              <a:sym typeface="Source Code Pro"/>
            </a:endParaRPr>
          </a:p>
          <a:p>
            <a:pPr indent="0" lvl="0" marL="0" rtl="0" algn="ctr">
              <a:lnSpc>
                <a:spcPct val="100000"/>
              </a:lnSpc>
              <a:spcBef>
                <a:spcPts val="0"/>
              </a:spcBef>
              <a:spcAft>
                <a:spcPts val="0"/>
              </a:spcAft>
              <a:buSzPts val="2800"/>
              <a:buNone/>
            </a:pPr>
            <a:r>
              <a:rPr lang="en" sz="2000">
                <a:solidFill>
                  <a:srgbClr val="93C47D"/>
                </a:solidFill>
                <a:latin typeface="Source Code Pro"/>
                <a:ea typeface="Source Code Pro"/>
                <a:cs typeface="Source Code Pro"/>
                <a:sym typeface="Source Code Pro"/>
              </a:rPr>
              <a:t>Mohsin Imtiaz</a:t>
            </a:r>
            <a:endParaRPr sz="2000">
              <a:solidFill>
                <a:srgbClr val="93C47D"/>
              </a:solidFill>
              <a:latin typeface="Source Code Pro"/>
              <a:ea typeface="Source Code Pro"/>
              <a:cs typeface="Source Code Pro"/>
              <a:sym typeface="Source Code Pro"/>
            </a:endParaRPr>
          </a:p>
          <a:p>
            <a:pPr indent="0" lvl="0" marL="0" rtl="0" algn="ctr">
              <a:lnSpc>
                <a:spcPct val="100000"/>
              </a:lnSpc>
              <a:spcBef>
                <a:spcPts val="0"/>
              </a:spcBef>
              <a:spcAft>
                <a:spcPts val="0"/>
              </a:spcAft>
              <a:buSzPts val="2800"/>
              <a:buNone/>
            </a:pPr>
            <a:r>
              <a:rPr lang="en" sz="2000">
                <a:solidFill>
                  <a:srgbClr val="93C47D"/>
                </a:solidFill>
                <a:latin typeface="Source Code Pro"/>
                <a:ea typeface="Source Code Pro"/>
                <a:cs typeface="Source Code Pro"/>
                <a:sym typeface="Source Code Pro"/>
              </a:rPr>
              <a:t>Judrianne Mahigne</a:t>
            </a:r>
            <a:endParaRPr sz="2000">
              <a:solidFill>
                <a:srgbClr val="93C47D"/>
              </a:solidFill>
              <a:latin typeface="Source Code Pro"/>
              <a:ea typeface="Source Code Pro"/>
              <a:cs typeface="Source Code Pro"/>
              <a:sym typeface="Source Code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56b852537a_0_4"/>
          <p:cNvSpPr txBox="1"/>
          <p:nvPr>
            <p:ph type="title"/>
          </p:nvPr>
        </p:nvSpPr>
        <p:spPr>
          <a:xfrm>
            <a:off x="4641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Time &amp; Location Boundaries</a:t>
            </a:r>
            <a:endParaRPr>
              <a:latin typeface="Source Code Pro"/>
              <a:ea typeface="Source Code Pro"/>
              <a:cs typeface="Source Code Pro"/>
              <a:sym typeface="Source Code Pro"/>
            </a:endParaRPr>
          </a:p>
        </p:txBody>
      </p:sp>
      <p:sp>
        <p:nvSpPr>
          <p:cNvPr id="117" name="Google Shape;117;g356b852537a_0_4"/>
          <p:cNvSpPr txBox="1"/>
          <p:nvPr/>
        </p:nvSpPr>
        <p:spPr>
          <a:xfrm>
            <a:off x="774000" y="1359000"/>
            <a:ext cx="7614000" cy="37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endParaRPr>
          </a:p>
        </p:txBody>
      </p:sp>
      <p:sp>
        <p:nvSpPr>
          <p:cNvPr id="118" name="Google Shape;118;g356b852537a_0_4"/>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1200"/>
              </a:spcBef>
              <a:spcAft>
                <a:spcPts val="0"/>
              </a:spcAft>
              <a:buNone/>
            </a:pPr>
            <a:r>
              <a:rPr lang="en">
                <a:solidFill>
                  <a:srgbClr val="E06666"/>
                </a:solidFill>
                <a:latin typeface="Source Code Pro"/>
                <a:ea typeface="Source Code Pro"/>
                <a:cs typeface="Source Code Pro"/>
                <a:sym typeface="Source Code Pro"/>
              </a:rPr>
              <a:t>Technical Controls</a:t>
            </a:r>
            <a:r>
              <a:rPr lang="en">
                <a:solidFill>
                  <a:srgbClr val="E06666"/>
                </a:solidFill>
                <a:latin typeface="Source Code Pro"/>
                <a:ea typeface="Source Code Pro"/>
                <a:cs typeface="Source Code Pro"/>
                <a:sym typeface="Source Code Pro"/>
              </a:rPr>
              <a:t>:</a:t>
            </a:r>
            <a:endParaRPr>
              <a:solidFill>
                <a:srgbClr val="E06666"/>
              </a:solidFill>
              <a:latin typeface="Source Code Pro"/>
              <a:ea typeface="Source Code Pro"/>
              <a:cs typeface="Source Code Pro"/>
              <a:sym typeface="Source Code Pro"/>
            </a:endParaRPr>
          </a:p>
          <a:p>
            <a:pPr indent="-342900" lvl="0" marL="457200" rtl="0" algn="l">
              <a:lnSpc>
                <a:spcPct val="200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Implementation of VPS Devices</a:t>
            </a:r>
            <a:endParaRPr>
              <a:solidFill>
                <a:srgbClr val="93C47D"/>
              </a:solidFill>
              <a:latin typeface="Source Code Pro"/>
              <a:ea typeface="Source Code Pro"/>
              <a:cs typeface="Source Code Pro"/>
              <a:sym typeface="Source Code Pro"/>
            </a:endParaRPr>
          </a:p>
          <a:p>
            <a:pPr indent="-342900" lvl="0" marL="457200" rtl="0" algn="l">
              <a:lnSpc>
                <a:spcPct val="200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Encrypt and </a:t>
            </a:r>
            <a:r>
              <a:rPr b="1" lang="en">
                <a:solidFill>
                  <a:srgbClr val="93C47D"/>
                </a:solidFill>
                <a:latin typeface="Source Code Pro"/>
                <a:ea typeface="Source Code Pro"/>
                <a:cs typeface="Source Code Pro"/>
                <a:sym typeface="Source Code Pro"/>
              </a:rPr>
              <a:t>scrutinize </a:t>
            </a:r>
            <a:r>
              <a:rPr lang="en">
                <a:solidFill>
                  <a:srgbClr val="93C47D"/>
                </a:solidFill>
                <a:latin typeface="Source Code Pro"/>
                <a:ea typeface="Source Code Pro"/>
                <a:cs typeface="Source Code Pro"/>
                <a:sym typeface="Source Code Pro"/>
              </a:rPr>
              <a:t>communications</a:t>
            </a:r>
            <a:endParaRPr>
              <a:solidFill>
                <a:srgbClr val="93C47D"/>
              </a:solidFill>
              <a:latin typeface="Source Code Pro"/>
              <a:ea typeface="Source Code Pro"/>
              <a:cs typeface="Source Code Pro"/>
              <a:sym typeface="Source Code Pro"/>
            </a:endParaRPr>
          </a:p>
          <a:p>
            <a:pPr indent="-317500" lvl="1" marL="914400" rtl="0" algn="l">
              <a:lnSpc>
                <a:spcPct val="200000"/>
              </a:lnSpc>
              <a:spcBef>
                <a:spcPts val="0"/>
              </a:spcBef>
              <a:spcAft>
                <a:spcPts val="0"/>
              </a:spcAft>
              <a:buClr>
                <a:srgbClr val="93C47D"/>
              </a:buClr>
              <a:buSzPts val="1400"/>
              <a:buFont typeface="Source Code Pro"/>
              <a:buChar char="○"/>
            </a:pPr>
            <a:r>
              <a:rPr lang="en">
                <a:solidFill>
                  <a:srgbClr val="93C47D"/>
                </a:solidFill>
                <a:latin typeface="Source Code Pro"/>
                <a:ea typeface="Source Code Pro"/>
                <a:cs typeface="Source Code Pro"/>
                <a:sym typeface="Source Code Pro"/>
              </a:rPr>
              <a:t>We should monitor and secure the location of the use of communication channels (HTTPS, SSH) for all interactions.</a:t>
            </a:r>
            <a:endParaRPr>
              <a:solidFill>
                <a:srgbClr val="93C47D"/>
              </a:solidFill>
              <a:latin typeface="Source Code Pro"/>
              <a:ea typeface="Source Code Pro"/>
              <a:cs typeface="Source Code Pro"/>
              <a:sym typeface="Source Code Pr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46e387caad_0_24"/>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E06666"/>
                </a:solidFill>
                <a:latin typeface="Source Code Pro"/>
                <a:ea typeface="Source Code Pro"/>
                <a:cs typeface="Source Code Pro"/>
                <a:sym typeface="Source Code Pro"/>
              </a:rPr>
              <a:t>Issue</a:t>
            </a:r>
            <a:r>
              <a:rPr lang="en">
                <a:solidFill>
                  <a:srgbClr val="93C47D"/>
                </a:solidFill>
                <a:latin typeface="Source Code Pro"/>
                <a:ea typeface="Source Code Pro"/>
                <a:cs typeface="Source Code Pro"/>
                <a:sym typeface="Source Code Pro"/>
              </a:rPr>
              <a:t>:</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AI is reaching out into </a:t>
            </a:r>
            <a:r>
              <a:rPr lang="en">
                <a:solidFill>
                  <a:srgbClr val="FFD966"/>
                </a:solidFill>
                <a:latin typeface="Source Code Pro"/>
                <a:ea typeface="Source Code Pro"/>
                <a:cs typeface="Source Code Pro"/>
                <a:sym typeface="Source Code Pro"/>
              </a:rPr>
              <a:t>every </a:t>
            </a:r>
            <a:r>
              <a:rPr lang="en">
                <a:solidFill>
                  <a:srgbClr val="93C47D"/>
                </a:solidFill>
                <a:latin typeface="Source Code Pro"/>
                <a:ea typeface="Source Code Pro"/>
                <a:cs typeface="Source Code Pro"/>
                <a:sym typeface="Source Code Pro"/>
              </a:rPr>
              <a:t>job market.</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AI is </a:t>
            </a:r>
            <a:r>
              <a:rPr lang="en">
                <a:solidFill>
                  <a:srgbClr val="E06666"/>
                </a:solidFill>
                <a:latin typeface="Source Code Pro"/>
                <a:ea typeface="Source Code Pro"/>
                <a:cs typeface="Source Code Pro"/>
                <a:sym typeface="Source Code Pro"/>
              </a:rPr>
              <a:t>not infallible</a:t>
            </a:r>
            <a:r>
              <a:rPr lang="en">
                <a:solidFill>
                  <a:srgbClr val="93C47D"/>
                </a:solidFill>
                <a:latin typeface="Source Code Pro"/>
                <a:ea typeface="Source Code Pro"/>
                <a:cs typeface="Source Code Pro"/>
                <a:sym typeface="Source Code Pro"/>
              </a:rPr>
              <a:t>.</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p:txBody>
      </p:sp>
      <p:sp>
        <p:nvSpPr>
          <p:cNvPr id="124" name="Google Shape;124;g346e387caad_0_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Limitations on AI Reliance</a:t>
            </a:r>
            <a:endParaRPr>
              <a:latin typeface="Source Code Pro"/>
              <a:ea typeface="Source Code Pro"/>
              <a:cs typeface="Source Code Pro"/>
              <a:sym typeface="Source Code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528a3c5b8e_2_5"/>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a:solidFill>
                  <a:srgbClr val="E06666"/>
                </a:solidFill>
                <a:latin typeface="Source Code Pro"/>
                <a:ea typeface="Source Code Pro"/>
                <a:cs typeface="Source Code Pro"/>
                <a:sym typeface="Source Code Pro"/>
              </a:rPr>
              <a:t>Risks of Overreliance:</a:t>
            </a:r>
            <a:endParaRPr>
              <a:solidFill>
                <a:srgbClr val="E06666"/>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Job displacement, especially for vulnerable workers</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Legal Risks: Bias, Data Privacy Violations</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Loss of human oversight in critical decisions</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p:txBody>
      </p:sp>
      <p:sp>
        <p:nvSpPr>
          <p:cNvPr id="130" name="Google Shape;130;g3528a3c5b8e_2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Limitations on AI Reliance</a:t>
            </a:r>
            <a:endParaRPr>
              <a:latin typeface="Source Code Pro"/>
              <a:ea typeface="Source Code Pro"/>
              <a:cs typeface="Source Code Pro"/>
              <a:sym typeface="Source Code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56c1374279_0_0"/>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a:solidFill>
                  <a:srgbClr val="F6B26B"/>
                </a:solidFill>
                <a:latin typeface="Source Code Pro"/>
                <a:ea typeface="Source Code Pro"/>
                <a:cs typeface="Source Code Pro"/>
                <a:sym typeface="Source Code Pro"/>
              </a:rPr>
              <a:t>We need to:</a:t>
            </a:r>
            <a:endParaRPr>
              <a:solidFill>
                <a:srgbClr val="F6B26B"/>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Establish </a:t>
            </a:r>
            <a:r>
              <a:rPr lang="en">
                <a:solidFill>
                  <a:srgbClr val="FFD966"/>
                </a:solidFill>
                <a:latin typeface="Source Code Pro"/>
                <a:ea typeface="Source Code Pro"/>
                <a:cs typeface="Source Code Pro"/>
                <a:sym typeface="Source Code Pro"/>
              </a:rPr>
              <a:t>governance </a:t>
            </a:r>
            <a:r>
              <a:rPr lang="en">
                <a:solidFill>
                  <a:srgbClr val="93C47D"/>
                </a:solidFill>
                <a:latin typeface="Source Code Pro"/>
                <a:ea typeface="Source Code Pro"/>
                <a:cs typeface="Source Code Pro"/>
                <a:sym typeface="Source Code Pro"/>
              </a:rPr>
              <a:t>&amp; </a:t>
            </a:r>
            <a:r>
              <a:rPr lang="en">
                <a:solidFill>
                  <a:srgbClr val="FFD966"/>
                </a:solidFill>
                <a:latin typeface="Source Code Pro"/>
                <a:ea typeface="Source Code Pro"/>
                <a:cs typeface="Source Code Pro"/>
                <a:sym typeface="Source Code Pro"/>
              </a:rPr>
              <a:t>oversight </a:t>
            </a:r>
            <a:r>
              <a:rPr lang="en">
                <a:solidFill>
                  <a:srgbClr val="93C47D"/>
                </a:solidFill>
                <a:latin typeface="Source Code Pro"/>
                <a:ea typeface="Source Code Pro"/>
                <a:cs typeface="Source Code Pro"/>
                <a:sym typeface="Source Code Pro"/>
              </a:rPr>
              <a:t>of AI use</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Train workers to adapt alongside AI</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Require </a:t>
            </a:r>
            <a:r>
              <a:rPr lang="en">
                <a:solidFill>
                  <a:srgbClr val="FFD966"/>
                </a:solidFill>
                <a:latin typeface="Source Code Pro"/>
                <a:ea typeface="Source Code Pro"/>
                <a:cs typeface="Source Code Pro"/>
                <a:sym typeface="Source Code Pro"/>
              </a:rPr>
              <a:t>human review</a:t>
            </a:r>
            <a:r>
              <a:rPr lang="en">
                <a:solidFill>
                  <a:srgbClr val="93C47D"/>
                </a:solidFill>
                <a:latin typeface="Source Code Pro"/>
                <a:ea typeface="Source Code Pro"/>
                <a:cs typeface="Source Code Pro"/>
                <a:sym typeface="Source Code Pro"/>
              </a:rPr>
              <a:t> in </a:t>
            </a:r>
            <a:r>
              <a:rPr lang="en">
                <a:solidFill>
                  <a:srgbClr val="E06666"/>
                </a:solidFill>
                <a:latin typeface="Source Code Pro"/>
                <a:ea typeface="Source Code Pro"/>
                <a:cs typeface="Source Code Pro"/>
                <a:sym typeface="Source Code Pro"/>
              </a:rPr>
              <a:t>critical </a:t>
            </a:r>
            <a:r>
              <a:rPr lang="en">
                <a:solidFill>
                  <a:srgbClr val="93C47D"/>
                </a:solidFill>
                <a:latin typeface="Source Code Pro"/>
                <a:ea typeface="Source Code Pro"/>
                <a:cs typeface="Source Code Pro"/>
                <a:sym typeface="Source Code Pro"/>
              </a:rPr>
              <a:t>decisions</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p:txBody>
      </p:sp>
      <p:sp>
        <p:nvSpPr>
          <p:cNvPr id="136" name="Google Shape;136;g356c1374279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Limitations on AI Reliance</a:t>
            </a:r>
            <a:endParaRPr>
              <a:latin typeface="Source Code Pro"/>
              <a:ea typeface="Source Code Pro"/>
              <a:cs typeface="Source Code Pro"/>
              <a:sym typeface="Source Code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56c1374279_0_5"/>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200"/>
              </a:spcBef>
              <a:spcAft>
                <a:spcPts val="0"/>
              </a:spcAft>
              <a:buNone/>
            </a:pPr>
            <a:r>
              <a:rPr lang="en">
                <a:solidFill>
                  <a:srgbClr val="6D9EEB"/>
                </a:solidFill>
                <a:latin typeface="Source Code Pro"/>
                <a:ea typeface="Source Code Pro"/>
                <a:cs typeface="Source Code Pro"/>
                <a:sym typeface="Source Code Pro"/>
              </a:rPr>
              <a:t>Implement Transparency Standards</a:t>
            </a:r>
            <a:r>
              <a:rPr lang="en">
                <a:solidFill>
                  <a:srgbClr val="6D9EEB"/>
                </a:solidFill>
                <a:latin typeface="Source Code Pro"/>
                <a:ea typeface="Source Code Pro"/>
                <a:cs typeface="Source Code Pro"/>
                <a:sym typeface="Source Code Pro"/>
              </a:rPr>
              <a:t>:</a:t>
            </a:r>
            <a:endParaRPr>
              <a:solidFill>
                <a:srgbClr val="6D9EEB"/>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Require </a:t>
            </a:r>
            <a:r>
              <a:rPr lang="en">
                <a:solidFill>
                  <a:srgbClr val="FFD966"/>
                </a:solidFill>
                <a:latin typeface="Source Code Pro"/>
                <a:ea typeface="Source Code Pro"/>
                <a:cs typeface="Source Code Pro"/>
                <a:sym typeface="Source Code Pro"/>
              </a:rPr>
              <a:t>explainable </a:t>
            </a:r>
            <a:r>
              <a:rPr lang="en">
                <a:solidFill>
                  <a:srgbClr val="93C47D"/>
                </a:solidFill>
                <a:latin typeface="Source Code Pro"/>
                <a:ea typeface="Source Code Pro"/>
                <a:cs typeface="Source Code Pro"/>
                <a:sym typeface="Source Code Pro"/>
              </a:rPr>
              <a:t>AI</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FFD966"/>
                </a:solidFill>
                <a:latin typeface="Source Code Pro"/>
                <a:ea typeface="Source Code Pro"/>
                <a:cs typeface="Source Code Pro"/>
                <a:sym typeface="Source Code Pro"/>
              </a:rPr>
              <a:t>Track and document</a:t>
            </a:r>
            <a:r>
              <a:rPr lang="en">
                <a:solidFill>
                  <a:srgbClr val="93C47D"/>
                </a:solidFill>
                <a:latin typeface="Source Code Pro"/>
                <a:ea typeface="Source Code Pro"/>
                <a:cs typeface="Source Code Pro"/>
                <a:sym typeface="Source Code Pro"/>
              </a:rPr>
              <a:t> AI decision-making</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Regular audits to ensure fairness and accuracy</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p:txBody>
      </p:sp>
      <p:sp>
        <p:nvSpPr>
          <p:cNvPr id="142" name="Google Shape;142;g356c1374279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Limitations on AI Reliance</a:t>
            </a:r>
            <a:endParaRPr>
              <a:latin typeface="Source Code Pro"/>
              <a:ea typeface="Source Code Pro"/>
              <a:cs typeface="Source Code Pro"/>
              <a:sym typeface="Source Code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528cc90786_0_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Generative AI Cybersecurity Policy</a:t>
            </a:r>
            <a:endParaRPr>
              <a:latin typeface="Source Code Pro"/>
              <a:ea typeface="Source Code Pro"/>
              <a:cs typeface="Source Code Pro"/>
              <a:sym typeface="Source Code Pro"/>
            </a:endParaRPr>
          </a:p>
        </p:txBody>
      </p:sp>
      <p:sp>
        <p:nvSpPr>
          <p:cNvPr id="148" name="Google Shape;148;g3528cc90786_0_1"/>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rPr b="1" lang="en" u="sng">
                <a:solidFill>
                  <a:srgbClr val="93C47D"/>
                </a:solidFill>
                <a:latin typeface="Source Code Pro"/>
                <a:ea typeface="Source Code Pro"/>
                <a:cs typeface="Source Code Pro"/>
                <a:sym typeface="Source Code Pro"/>
              </a:rPr>
              <a:t>Acceptable Use Policy:</a:t>
            </a:r>
            <a:r>
              <a:rPr lang="en">
                <a:solidFill>
                  <a:srgbClr val="93C47D"/>
                </a:solidFill>
                <a:latin typeface="Source Code Pro"/>
                <a:ea typeface="Source Code Pro"/>
                <a:cs typeface="Source Code Pro"/>
                <a:sym typeface="Source Code Pro"/>
              </a:rPr>
              <a:t> </a:t>
            </a:r>
            <a:r>
              <a:rPr b="1" lang="en">
                <a:solidFill>
                  <a:srgbClr val="6FA8DC"/>
                </a:solidFill>
                <a:latin typeface="Source Code Pro"/>
                <a:ea typeface="Source Code Pro"/>
                <a:cs typeface="Source Code Pro"/>
                <a:sym typeface="Source Code Pro"/>
              </a:rPr>
              <a:t>Permitted Uses</a:t>
            </a:r>
            <a:endParaRPr b="1">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Utilizing GenAI for tasks like drafting non-sensitive executive report summaries.</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Generating code snippets for internal company tools such as scripts and/or manuals for proprietary appliances.</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S</a:t>
            </a:r>
            <a:r>
              <a:rPr lang="en">
                <a:solidFill>
                  <a:srgbClr val="93C47D"/>
                </a:solidFill>
                <a:latin typeface="Source Code Pro"/>
                <a:ea typeface="Source Code Pro"/>
                <a:cs typeface="Source Code Pro"/>
                <a:sym typeface="Source Code Pro"/>
              </a:rPr>
              <a:t>ummarizing executive reports during routine business meetings.</a:t>
            </a:r>
            <a:endParaRPr>
              <a:solidFill>
                <a:srgbClr val="93C47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Effect filter="fade" transition="in">
                                      <p:cBhvr>
                                        <p:cTn dur="1000"/>
                                        <p:tgtEl>
                                          <p:spTgt spid="1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Effect filter="fade" transition="in">
                                      <p:cBhvr>
                                        <p:cTn dur="1000"/>
                                        <p:tgtEl>
                                          <p:spTgt spid="1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Effect filter="fade" transition="in">
                                      <p:cBhvr>
                                        <p:cTn dur="1000"/>
                                        <p:tgtEl>
                                          <p:spTgt spid="1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Effect filter="fade" transition="in">
                                      <p:cBhvr>
                                        <p:cTn dur="1000"/>
                                        <p:tgtEl>
                                          <p:spTgt spid="14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528cc90786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Generative AI Cybersecurity Policy</a:t>
            </a:r>
            <a:endParaRPr>
              <a:latin typeface="Source Code Pro"/>
              <a:ea typeface="Source Code Pro"/>
              <a:cs typeface="Source Code Pro"/>
              <a:sym typeface="Source Code Pro"/>
            </a:endParaRPr>
          </a:p>
        </p:txBody>
      </p:sp>
      <p:sp>
        <p:nvSpPr>
          <p:cNvPr id="154" name="Google Shape;154;g3528cc90786_0_7"/>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rPr b="1" lang="en" u="sng">
                <a:solidFill>
                  <a:srgbClr val="93C47D"/>
                </a:solidFill>
                <a:latin typeface="Source Code Pro"/>
                <a:ea typeface="Source Code Pro"/>
                <a:cs typeface="Source Code Pro"/>
                <a:sym typeface="Source Code Pro"/>
              </a:rPr>
              <a:t>Acceptable Use Policy:</a:t>
            </a:r>
            <a:r>
              <a:rPr lang="en">
                <a:solidFill>
                  <a:srgbClr val="93C47D"/>
                </a:solidFill>
                <a:latin typeface="Source Code Pro"/>
                <a:ea typeface="Source Code Pro"/>
                <a:cs typeface="Source Code Pro"/>
                <a:sym typeface="Source Code Pro"/>
              </a:rPr>
              <a:t> </a:t>
            </a:r>
            <a:r>
              <a:rPr b="1" lang="en">
                <a:solidFill>
                  <a:srgbClr val="E06666"/>
                </a:solidFill>
                <a:latin typeface="Source Code Pro"/>
                <a:ea typeface="Source Code Pro"/>
                <a:cs typeface="Source Code Pro"/>
                <a:sym typeface="Source Code Pro"/>
              </a:rPr>
              <a:t>Prohibited Uses</a:t>
            </a:r>
            <a:endParaRPr b="1">
              <a:solidFill>
                <a:srgbClr val="93C47D"/>
              </a:solidFill>
              <a:latin typeface="Source Code Pro"/>
              <a:ea typeface="Source Code Pro"/>
              <a:cs typeface="Source Code Pro"/>
              <a:sym typeface="Source Code Pro"/>
            </a:endParaRPr>
          </a:p>
          <a:p>
            <a:pPr indent="-342900" lvl="0" marL="457200" rtl="0" algn="l">
              <a:lnSpc>
                <a:spcPct val="115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Inputting sensitive data (PII, confidential, and </a:t>
            </a:r>
            <a:r>
              <a:rPr lang="en">
                <a:solidFill>
                  <a:srgbClr val="93C47D"/>
                </a:solidFill>
                <a:latin typeface="Source Code Pro"/>
                <a:ea typeface="Source Code Pro"/>
                <a:cs typeface="Source Code Pro"/>
                <a:sym typeface="Source Code Pro"/>
              </a:rPr>
              <a:t>proprietary) into GenAI without proper approval.</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Using GenAI to create or distribute malicious software, phishing content, or any material intended for criminal activities.</a:t>
            </a:r>
            <a:endParaRPr>
              <a:solidFill>
                <a:srgbClr val="93C47D"/>
              </a:solidFill>
              <a:latin typeface="Source Code Pro"/>
              <a:ea typeface="Source Code Pro"/>
              <a:cs typeface="Source Code Pro"/>
              <a:sym typeface="Source Code Pro"/>
            </a:endParaRPr>
          </a:p>
          <a:p>
            <a:pPr indent="-342900" lvl="0" marL="457200" rtl="0" algn="l">
              <a:lnSpc>
                <a:spcPct val="115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Employing GenAI outputs without proper legal written consent, especially in contexts that could go against company guidelines.</a:t>
            </a:r>
            <a:endParaRPr>
              <a:solidFill>
                <a:srgbClr val="93C47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528cc90786_0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Generative AI Cybersecurity Policy</a:t>
            </a:r>
            <a:endParaRPr>
              <a:latin typeface="Source Code Pro"/>
              <a:ea typeface="Source Code Pro"/>
              <a:cs typeface="Source Code Pro"/>
              <a:sym typeface="Source Code Pro"/>
            </a:endParaRPr>
          </a:p>
        </p:txBody>
      </p:sp>
      <p:sp>
        <p:nvSpPr>
          <p:cNvPr id="160" name="Google Shape;160;g3528cc90786_0_14"/>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spcBef>
                <a:spcPts val="1800"/>
              </a:spcBef>
              <a:spcAft>
                <a:spcPts val="0"/>
              </a:spcAft>
              <a:buNone/>
            </a:pPr>
            <a:r>
              <a:rPr b="1" lang="en" u="sng">
                <a:solidFill>
                  <a:srgbClr val="6FA8DC"/>
                </a:solidFill>
                <a:latin typeface="Source Code Pro"/>
                <a:ea typeface="Source Code Pro"/>
                <a:cs typeface="Source Code Pro"/>
                <a:sym typeface="Source Code Pro"/>
              </a:rPr>
              <a:t>Preventive Policy Measures</a:t>
            </a:r>
            <a:endParaRPr u="sng">
              <a:solidFill>
                <a:srgbClr val="93C47D"/>
              </a:solidFill>
              <a:latin typeface="Source Code Pro"/>
              <a:ea typeface="Source Code Pro"/>
              <a:cs typeface="Source Code Pro"/>
              <a:sym typeface="Source Code Pro"/>
            </a:endParaRPr>
          </a:p>
          <a:p>
            <a:pPr indent="-342900" lvl="0" marL="457200" rtl="0" algn="l">
              <a:spcBef>
                <a:spcPts val="1200"/>
              </a:spcBef>
              <a:spcAft>
                <a:spcPts val="0"/>
              </a:spcAft>
              <a:buClr>
                <a:srgbClr val="93C47D"/>
              </a:buClr>
              <a:buSzPts val="1800"/>
              <a:buFont typeface="Source Code Pro"/>
              <a:buChar char="●"/>
            </a:pPr>
            <a:r>
              <a:rPr b="1" lang="en">
                <a:solidFill>
                  <a:srgbClr val="6FA8DC"/>
                </a:solidFill>
                <a:latin typeface="Source Code Pro"/>
                <a:ea typeface="Source Code Pro"/>
                <a:cs typeface="Source Code Pro"/>
                <a:sym typeface="Source Code Pro"/>
              </a:rPr>
              <a:t>Prompt and Output Review:</a:t>
            </a:r>
            <a:endParaRPr b="1">
              <a:solidFill>
                <a:srgbClr val="93C47D"/>
              </a:solidFill>
              <a:latin typeface="Source Code Pro"/>
              <a:ea typeface="Source Code Pro"/>
              <a:cs typeface="Source Code Pro"/>
              <a:sym typeface="Source Code Pro"/>
            </a:endParaRPr>
          </a:p>
          <a:p>
            <a:pPr indent="-317500" lvl="1" marL="914400" marR="0" rtl="0" algn="l">
              <a:lnSpc>
                <a:spcPct val="115000"/>
              </a:lnSpc>
              <a:spcBef>
                <a:spcPts val="0"/>
              </a:spcBef>
              <a:spcAft>
                <a:spcPts val="0"/>
              </a:spcAft>
              <a:buClr>
                <a:srgbClr val="93C47D"/>
              </a:buClr>
              <a:buSzPts val="1400"/>
              <a:buFont typeface="Source Code Pro"/>
              <a:buChar char="○"/>
            </a:pPr>
            <a:r>
              <a:rPr lang="en" sz="1800">
                <a:solidFill>
                  <a:srgbClr val="93C47D"/>
                </a:solidFill>
                <a:latin typeface="Source Code Pro"/>
                <a:ea typeface="Source Code Pro"/>
                <a:cs typeface="Source Code Pro"/>
                <a:sym typeface="Source Code Pro"/>
              </a:rPr>
              <a:t>Mandatory logs and analyze GenAI prompts and generated content to detect potentially non-compliant usage.</a:t>
            </a:r>
            <a:endParaRPr sz="1800">
              <a:solidFill>
                <a:srgbClr val="93C47D"/>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rgbClr val="93C47D"/>
              </a:buClr>
              <a:buSzPts val="1800"/>
              <a:buFont typeface="Source Code Pro"/>
              <a:buChar char="●"/>
            </a:pPr>
            <a:r>
              <a:rPr b="1" lang="en">
                <a:solidFill>
                  <a:srgbClr val="6FA8DC"/>
                </a:solidFill>
                <a:latin typeface="Source Code Pro"/>
                <a:ea typeface="Source Code Pro"/>
                <a:cs typeface="Source Code Pro"/>
                <a:sym typeface="Source Code Pro"/>
              </a:rPr>
              <a:t>Network Segmentation:</a:t>
            </a:r>
            <a:endParaRPr b="1">
              <a:solidFill>
                <a:srgbClr val="93C47D"/>
              </a:solidFill>
              <a:latin typeface="Source Code Pro"/>
              <a:ea typeface="Source Code Pro"/>
              <a:cs typeface="Source Code Pro"/>
              <a:sym typeface="Source Code Pro"/>
            </a:endParaRPr>
          </a:p>
          <a:p>
            <a:pPr indent="-317500" lvl="1" marL="914400" marR="0" rtl="0" algn="l">
              <a:lnSpc>
                <a:spcPct val="115000"/>
              </a:lnSpc>
              <a:spcBef>
                <a:spcPts val="0"/>
              </a:spcBef>
              <a:spcAft>
                <a:spcPts val="0"/>
              </a:spcAft>
              <a:buClr>
                <a:srgbClr val="93C47D"/>
              </a:buClr>
              <a:buSzPts val="1400"/>
              <a:buFont typeface="Source Code Pro"/>
              <a:buChar char="○"/>
            </a:pPr>
            <a:r>
              <a:rPr lang="en" sz="1800">
                <a:solidFill>
                  <a:srgbClr val="93C47D"/>
                </a:solidFill>
                <a:latin typeface="Source Code Pro"/>
                <a:ea typeface="Source Code Pro"/>
                <a:cs typeface="Source Code Pro"/>
                <a:sym typeface="Source Code Pro"/>
              </a:rPr>
              <a:t>Isolate GenAI tools from systems processing sensitive data to reduce exposure risks.</a:t>
            </a:r>
            <a:endParaRPr sz="1800">
              <a:solidFill>
                <a:srgbClr val="93C47D"/>
              </a:solidFill>
              <a:latin typeface="Source Code Pro"/>
              <a:ea typeface="Source Code Pro"/>
              <a:cs typeface="Source Code Pro"/>
              <a:sym typeface="Source Code Pro"/>
            </a:endParaRPr>
          </a:p>
          <a:p>
            <a:pPr indent="-342900" lvl="0" marL="457200" marR="0" rtl="0" algn="l">
              <a:lnSpc>
                <a:spcPct val="115000"/>
              </a:lnSpc>
              <a:spcBef>
                <a:spcPts val="0"/>
              </a:spcBef>
              <a:spcAft>
                <a:spcPts val="0"/>
              </a:spcAft>
              <a:buClr>
                <a:srgbClr val="93C47D"/>
              </a:buClr>
              <a:buSzPts val="1800"/>
              <a:buFont typeface="Source Code Pro"/>
              <a:buChar char="●"/>
            </a:pPr>
            <a:r>
              <a:rPr b="1" lang="en">
                <a:solidFill>
                  <a:srgbClr val="6FA8DC"/>
                </a:solidFill>
                <a:latin typeface="Source Code Pro"/>
                <a:ea typeface="Source Code Pro"/>
                <a:cs typeface="Source Code Pro"/>
                <a:sym typeface="Source Code Pro"/>
              </a:rPr>
              <a:t>Malicious Pattern Detection:</a:t>
            </a:r>
            <a:endParaRPr b="1">
              <a:solidFill>
                <a:srgbClr val="93C47D"/>
              </a:solidFill>
              <a:latin typeface="Source Code Pro"/>
              <a:ea typeface="Source Code Pro"/>
              <a:cs typeface="Source Code Pro"/>
              <a:sym typeface="Source Code Pro"/>
            </a:endParaRPr>
          </a:p>
          <a:p>
            <a:pPr indent="-317500" lvl="1" marL="914400" marR="0" rtl="0" algn="l">
              <a:lnSpc>
                <a:spcPct val="115000"/>
              </a:lnSpc>
              <a:spcBef>
                <a:spcPts val="0"/>
              </a:spcBef>
              <a:spcAft>
                <a:spcPts val="0"/>
              </a:spcAft>
              <a:buClr>
                <a:srgbClr val="93C47D"/>
              </a:buClr>
              <a:buSzPts val="1400"/>
              <a:buFont typeface="Source Code Pro"/>
              <a:buChar char="○"/>
            </a:pPr>
            <a:r>
              <a:rPr lang="en" sz="1800">
                <a:solidFill>
                  <a:srgbClr val="93C47D"/>
                </a:solidFill>
                <a:latin typeface="Source Code Pro"/>
                <a:ea typeface="Source Code Pro"/>
                <a:cs typeface="Source Code Pro"/>
                <a:sym typeface="Source Code Pro"/>
              </a:rPr>
              <a:t>Integrate threat detection systems that flag common patterns associated with AI-generated phishing, social engineering, or malware scripts.</a:t>
            </a:r>
            <a:endParaRPr sz="1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10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10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10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10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10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10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1000"/>
                                        <p:tgtEl>
                                          <p:spTgt spid="16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528cc90786_0_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Generative AI Cybersecurity Policy</a:t>
            </a:r>
            <a:endParaRPr>
              <a:latin typeface="Source Code Pro"/>
              <a:ea typeface="Source Code Pro"/>
              <a:cs typeface="Source Code Pro"/>
              <a:sym typeface="Source Code Pro"/>
            </a:endParaRPr>
          </a:p>
        </p:txBody>
      </p:sp>
      <p:sp>
        <p:nvSpPr>
          <p:cNvPr id="166" name="Google Shape;166;g3528cc90786_0_23"/>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spcBef>
                <a:spcPts val="1800"/>
              </a:spcBef>
              <a:spcAft>
                <a:spcPts val="0"/>
              </a:spcAft>
              <a:buNone/>
            </a:pPr>
            <a:r>
              <a:rPr b="1" lang="en" sz="1700" u="sng">
                <a:solidFill>
                  <a:srgbClr val="E06666"/>
                </a:solidFill>
                <a:latin typeface="Source Code Pro"/>
                <a:ea typeface="Source Code Pro"/>
                <a:cs typeface="Source Code Pro"/>
                <a:sym typeface="Source Code Pro"/>
              </a:rPr>
              <a:t>Compliance and Enforcement</a:t>
            </a:r>
            <a:endParaRPr b="1" sz="1700" u="sng">
              <a:solidFill>
                <a:srgbClr val="93C47D"/>
              </a:solidFill>
              <a:latin typeface="Source Code Pro"/>
              <a:ea typeface="Source Code Pro"/>
              <a:cs typeface="Source Code Pro"/>
              <a:sym typeface="Source Code Pro"/>
            </a:endParaRPr>
          </a:p>
          <a:p>
            <a:pPr indent="-336550" lvl="0" marL="457200" rtl="0" algn="l">
              <a:spcBef>
                <a:spcPts val="1200"/>
              </a:spcBef>
              <a:spcAft>
                <a:spcPts val="0"/>
              </a:spcAft>
              <a:buClr>
                <a:srgbClr val="93C47D"/>
              </a:buClr>
              <a:buSzPts val="1700"/>
              <a:buFont typeface="Source Code Pro"/>
              <a:buChar char="●"/>
            </a:pPr>
            <a:r>
              <a:rPr b="1" lang="en" sz="1700">
                <a:solidFill>
                  <a:srgbClr val="E06666"/>
                </a:solidFill>
                <a:latin typeface="Source Code Pro"/>
                <a:ea typeface="Source Code Pro"/>
                <a:cs typeface="Source Code Pro"/>
                <a:sym typeface="Source Code Pro"/>
              </a:rPr>
              <a:t>Verification of Internal Security:</a:t>
            </a:r>
            <a:endParaRPr sz="1700">
              <a:solidFill>
                <a:srgbClr val="93C47D"/>
              </a:solidFill>
              <a:latin typeface="Source Code Pro"/>
              <a:ea typeface="Source Code Pro"/>
              <a:cs typeface="Source Code Pro"/>
              <a:sym typeface="Source Code Pro"/>
            </a:endParaRPr>
          </a:p>
          <a:p>
            <a:pPr indent="-336550" lvl="1" marL="914400" rtl="0" algn="l">
              <a:spcBef>
                <a:spcPts val="0"/>
              </a:spcBef>
              <a:spcAft>
                <a:spcPts val="0"/>
              </a:spcAft>
              <a:buClr>
                <a:srgbClr val="93C47D"/>
              </a:buClr>
              <a:buSzPts val="1700"/>
              <a:buFont typeface="Source Code Pro"/>
              <a:buChar char="○"/>
            </a:pPr>
            <a:r>
              <a:rPr lang="en" sz="1700">
                <a:solidFill>
                  <a:srgbClr val="93C47D"/>
                </a:solidFill>
                <a:latin typeface="Source Code Pro"/>
                <a:ea typeface="Source Code Pro"/>
                <a:cs typeface="Source Code Pro"/>
                <a:sym typeface="Source Code Pro"/>
              </a:rPr>
              <a:t>GenAI may not be used for official business use until the company’s working infrastructure has been vetted by an authorized security auditor.</a:t>
            </a:r>
            <a:endParaRPr b="1" sz="1700">
              <a:solidFill>
                <a:srgbClr val="E06666"/>
              </a:solidFill>
              <a:latin typeface="Source Code Pro"/>
              <a:ea typeface="Source Code Pro"/>
              <a:cs typeface="Source Code Pro"/>
              <a:sym typeface="Source Code Pro"/>
            </a:endParaRPr>
          </a:p>
          <a:p>
            <a:pPr indent="-336550" lvl="0" marL="457200" marR="0" rtl="0" algn="l">
              <a:lnSpc>
                <a:spcPct val="115000"/>
              </a:lnSpc>
              <a:spcBef>
                <a:spcPts val="0"/>
              </a:spcBef>
              <a:spcAft>
                <a:spcPts val="0"/>
              </a:spcAft>
              <a:buClr>
                <a:srgbClr val="93C47D"/>
              </a:buClr>
              <a:buSzPts val="1700"/>
              <a:buFont typeface="Source Code Pro"/>
              <a:buChar char="●"/>
            </a:pPr>
            <a:r>
              <a:rPr b="1" lang="en" sz="1700">
                <a:solidFill>
                  <a:srgbClr val="E06666"/>
                </a:solidFill>
                <a:latin typeface="Source Code Pro"/>
                <a:ea typeface="Source Code Pro"/>
                <a:cs typeface="Source Code Pro"/>
                <a:sym typeface="Source Code Pro"/>
              </a:rPr>
              <a:t>Auditing:</a:t>
            </a:r>
            <a:endParaRPr b="1" sz="1700">
              <a:solidFill>
                <a:srgbClr val="93C47D"/>
              </a:solidFill>
              <a:latin typeface="Source Code Pro"/>
              <a:ea typeface="Source Code Pro"/>
              <a:cs typeface="Source Code Pro"/>
              <a:sym typeface="Source Code Pro"/>
            </a:endParaRPr>
          </a:p>
          <a:p>
            <a:pPr indent="-336550" lvl="1" marL="914400" marR="0" rtl="0" algn="l">
              <a:lnSpc>
                <a:spcPct val="115000"/>
              </a:lnSpc>
              <a:spcBef>
                <a:spcPts val="0"/>
              </a:spcBef>
              <a:spcAft>
                <a:spcPts val="0"/>
              </a:spcAft>
              <a:buClr>
                <a:srgbClr val="93C47D"/>
              </a:buClr>
              <a:buSzPts val="1700"/>
              <a:buFont typeface="Source Code Pro"/>
              <a:buChar char="○"/>
            </a:pPr>
            <a:r>
              <a:rPr lang="en" sz="1700">
                <a:solidFill>
                  <a:srgbClr val="93C47D"/>
                </a:solidFill>
                <a:latin typeface="Source Code Pro"/>
                <a:ea typeface="Source Code Pro"/>
                <a:cs typeface="Source Code Pro"/>
                <a:sym typeface="Source Code Pro"/>
              </a:rPr>
              <a:t>Perform quarterly audits to assess compliance with the GenAI policy and identify areas for improvement.</a:t>
            </a:r>
            <a:endParaRPr sz="1700">
              <a:solidFill>
                <a:srgbClr val="93C47D"/>
              </a:solidFill>
              <a:latin typeface="Source Code Pro"/>
              <a:ea typeface="Source Code Pro"/>
              <a:cs typeface="Source Code Pro"/>
              <a:sym typeface="Source Code Pro"/>
            </a:endParaRPr>
          </a:p>
          <a:p>
            <a:pPr indent="-336550" lvl="0" marL="457200" marR="0" rtl="0" algn="l">
              <a:lnSpc>
                <a:spcPct val="115000"/>
              </a:lnSpc>
              <a:spcBef>
                <a:spcPts val="0"/>
              </a:spcBef>
              <a:spcAft>
                <a:spcPts val="0"/>
              </a:spcAft>
              <a:buClr>
                <a:srgbClr val="93C47D"/>
              </a:buClr>
              <a:buSzPts val="1700"/>
              <a:buFont typeface="Source Code Pro"/>
              <a:buChar char="●"/>
            </a:pPr>
            <a:r>
              <a:rPr b="1" lang="en" sz="1700">
                <a:solidFill>
                  <a:srgbClr val="E06666"/>
                </a:solidFill>
                <a:latin typeface="Source Code Pro"/>
                <a:ea typeface="Source Code Pro"/>
                <a:cs typeface="Source Code Pro"/>
                <a:sym typeface="Source Code Pro"/>
              </a:rPr>
              <a:t>Disciplinary Actions:</a:t>
            </a:r>
            <a:endParaRPr b="1" sz="1700">
              <a:solidFill>
                <a:srgbClr val="93C47D"/>
              </a:solidFill>
              <a:latin typeface="Source Code Pro"/>
              <a:ea typeface="Source Code Pro"/>
              <a:cs typeface="Source Code Pro"/>
              <a:sym typeface="Source Code Pro"/>
            </a:endParaRPr>
          </a:p>
          <a:p>
            <a:pPr indent="-336550" lvl="1" marL="914400" marR="0" rtl="0" algn="l">
              <a:lnSpc>
                <a:spcPct val="115000"/>
              </a:lnSpc>
              <a:spcBef>
                <a:spcPts val="0"/>
              </a:spcBef>
              <a:spcAft>
                <a:spcPts val="0"/>
              </a:spcAft>
              <a:buClr>
                <a:srgbClr val="93C47D"/>
              </a:buClr>
              <a:buSzPts val="1700"/>
              <a:buFont typeface="Source Code Pro"/>
              <a:buChar char="○"/>
            </a:pPr>
            <a:r>
              <a:rPr lang="en" sz="1700">
                <a:solidFill>
                  <a:srgbClr val="93C47D"/>
                </a:solidFill>
                <a:latin typeface="Source Code Pro"/>
                <a:ea typeface="Source Code Pro"/>
                <a:cs typeface="Source Code Pro"/>
                <a:sym typeface="Source Code Pro"/>
              </a:rPr>
              <a:t>Outline consequences for violations, which may include revocation of access privileges, disciplinary measures, or legal action, depending on the severity of the breach.</a:t>
            </a:r>
            <a:endParaRPr sz="1700">
              <a:solidFill>
                <a:srgbClr val="93C47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animEffect filter="fade" transition="in">
                                      <p:cBhvr>
                                        <p:cTn dur="1000"/>
                                        <p:tgtEl>
                                          <p:spTgt spid="16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animEffect filter="fade" transition="in">
                                      <p:cBhvr>
                                        <p:cTn dur="1000"/>
                                        <p:tgtEl>
                                          <p:spTgt spid="16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animEffect filter="fade" transition="in">
                                      <p:cBhvr>
                                        <p:cTn dur="1000"/>
                                        <p:tgtEl>
                                          <p:spTgt spid="16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animEffect filter="fade" transition="in">
                                      <p:cBhvr>
                                        <p:cTn dur="1000"/>
                                        <p:tgtEl>
                                          <p:spTgt spid="16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animEffect filter="fade" transition="in">
                                      <p:cBhvr>
                                        <p:cTn dur="1000"/>
                                        <p:tgtEl>
                                          <p:spTgt spid="16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animEffect filter="fade" transition="in">
                                      <p:cBhvr>
                                        <p:cTn dur="1000"/>
                                        <p:tgtEl>
                                          <p:spTgt spid="16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animEffect filter="fade" transition="in">
                                      <p:cBhvr>
                                        <p:cTn dur="1000"/>
                                        <p:tgtEl>
                                          <p:spTgt spid="16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528a3c5b8e_1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Conclusion</a:t>
            </a:r>
            <a:endParaRPr>
              <a:latin typeface="Source Code Pro"/>
              <a:ea typeface="Source Code Pro"/>
              <a:cs typeface="Source Code Pro"/>
              <a:sym typeface="Source Code Pro"/>
            </a:endParaRPr>
          </a:p>
        </p:txBody>
      </p:sp>
      <p:sp>
        <p:nvSpPr>
          <p:cNvPr id="172" name="Google Shape;172;g3528a3c5b8e_1_5"/>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fontScale="92500" lnSpcReduction="20000"/>
          </a:bodyPr>
          <a:lstStyle/>
          <a:p>
            <a:pPr indent="-334327" lvl="0" marL="457200" rtl="0" algn="l">
              <a:spcBef>
                <a:spcPts val="1200"/>
              </a:spcBef>
              <a:spcAft>
                <a:spcPts val="0"/>
              </a:spcAft>
              <a:buClr>
                <a:srgbClr val="93C47D"/>
              </a:buClr>
              <a:buSzPct val="100000"/>
              <a:buFont typeface="Source Code Pro"/>
              <a:buAutoNum type="arabicPeriod"/>
            </a:pPr>
            <a:r>
              <a:rPr lang="en">
                <a:solidFill>
                  <a:srgbClr val="93C47D"/>
                </a:solidFill>
                <a:latin typeface="Source Code Pro"/>
                <a:ea typeface="Source Code Pro"/>
                <a:cs typeface="Source Code Pro"/>
                <a:sym typeface="Source Code Pro"/>
              </a:rPr>
              <a:t>GenAI brings powerful benefits—but also serious risks.</a:t>
            </a:r>
            <a:br>
              <a:rPr lang="en">
                <a:solidFill>
                  <a:srgbClr val="93C47D"/>
                </a:solidFill>
                <a:latin typeface="Source Code Pro"/>
                <a:ea typeface="Source Code Pro"/>
                <a:cs typeface="Source Code Pro"/>
                <a:sym typeface="Source Code Pro"/>
              </a:rPr>
            </a:br>
            <a:endParaRPr>
              <a:solidFill>
                <a:srgbClr val="93C47D"/>
              </a:solidFill>
              <a:latin typeface="Source Code Pro"/>
              <a:ea typeface="Source Code Pro"/>
              <a:cs typeface="Source Code Pro"/>
              <a:sym typeface="Source Code Pro"/>
            </a:endParaRPr>
          </a:p>
          <a:p>
            <a:pPr indent="-334327" lvl="0" marL="457200" rtl="0" algn="l">
              <a:spcBef>
                <a:spcPts val="0"/>
              </a:spcBef>
              <a:spcAft>
                <a:spcPts val="0"/>
              </a:spcAft>
              <a:buClr>
                <a:srgbClr val="93C47D"/>
              </a:buClr>
              <a:buSzPct val="100000"/>
              <a:buFont typeface="Source Code Pro"/>
              <a:buAutoNum type="arabicPeriod"/>
            </a:pPr>
            <a:r>
              <a:rPr lang="en">
                <a:solidFill>
                  <a:srgbClr val="93C47D"/>
                </a:solidFill>
                <a:latin typeface="Source Code Pro"/>
                <a:ea typeface="Source Code Pro"/>
                <a:cs typeface="Source Code Pro"/>
                <a:sym typeface="Source Code Pro"/>
              </a:rPr>
              <a:t>Strong policies must ensure data privacy, transparency, and ethical use.</a:t>
            </a:r>
            <a:br>
              <a:rPr lang="en">
                <a:solidFill>
                  <a:srgbClr val="93C47D"/>
                </a:solidFill>
                <a:latin typeface="Source Code Pro"/>
                <a:ea typeface="Source Code Pro"/>
                <a:cs typeface="Source Code Pro"/>
                <a:sym typeface="Source Code Pro"/>
              </a:rPr>
            </a:br>
            <a:endParaRPr>
              <a:solidFill>
                <a:srgbClr val="93C47D"/>
              </a:solidFill>
              <a:latin typeface="Source Code Pro"/>
              <a:ea typeface="Source Code Pro"/>
              <a:cs typeface="Source Code Pro"/>
              <a:sym typeface="Source Code Pro"/>
            </a:endParaRPr>
          </a:p>
          <a:p>
            <a:pPr indent="-334327" lvl="0" marL="457200" rtl="0" algn="l">
              <a:spcBef>
                <a:spcPts val="0"/>
              </a:spcBef>
              <a:spcAft>
                <a:spcPts val="0"/>
              </a:spcAft>
              <a:buClr>
                <a:srgbClr val="93C47D"/>
              </a:buClr>
              <a:buSzPct val="100000"/>
              <a:buFont typeface="Source Code Pro"/>
              <a:buAutoNum type="arabicPeriod"/>
            </a:pPr>
            <a:r>
              <a:rPr lang="en">
                <a:solidFill>
                  <a:srgbClr val="93C47D"/>
                </a:solidFill>
                <a:latin typeface="Source Code Pro"/>
                <a:ea typeface="Source Code Pro"/>
                <a:cs typeface="Source Code Pro"/>
                <a:sym typeface="Source Code Pro"/>
              </a:rPr>
              <a:t>Zero Trust, environment controls, and human oversight are essential.</a:t>
            </a:r>
            <a:br>
              <a:rPr lang="en">
                <a:solidFill>
                  <a:srgbClr val="93C47D"/>
                </a:solidFill>
                <a:latin typeface="Source Code Pro"/>
                <a:ea typeface="Source Code Pro"/>
                <a:cs typeface="Source Code Pro"/>
                <a:sym typeface="Source Code Pro"/>
              </a:rPr>
            </a:br>
            <a:endParaRPr>
              <a:solidFill>
                <a:srgbClr val="93C47D"/>
              </a:solidFill>
              <a:latin typeface="Source Code Pro"/>
              <a:ea typeface="Source Code Pro"/>
              <a:cs typeface="Source Code Pro"/>
              <a:sym typeface="Source Code Pro"/>
            </a:endParaRPr>
          </a:p>
          <a:p>
            <a:pPr indent="-334327" lvl="0" marL="457200" rtl="0" algn="l">
              <a:spcBef>
                <a:spcPts val="0"/>
              </a:spcBef>
              <a:spcAft>
                <a:spcPts val="0"/>
              </a:spcAft>
              <a:buClr>
                <a:srgbClr val="93C47D"/>
              </a:buClr>
              <a:buSzPct val="100000"/>
              <a:buFont typeface="Source Code Pro"/>
              <a:buAutoNum type="arabicPeriod"/>
            </a:pPr>
            <a:r>
              <a:rPr lang="en">
                <a:solidFill>
                  <a:srgbClr val="93C47D"/>
                </a:solidFill>
                <a:latin typeface="Source Code Pro"/>
                <a:ea typeface="Source Code Pro"/>
                <a:cs typeface="Source Code Pro"/>
                <a:sym typeface="Source Code Pro"/>
              </a:rPr>
              <a:t>Acceptable use policies and regular audits promote accountability.</a:t>
            </a:r>
            <a:br>
              <a:rPr lang="en">
                <a:solidFill>
                  <a:srgbClr val="93C47D"/>
                </a:solidFill>
                <a:latin typeface="Source Code Pro"/>
                <a:ea typeface="Source Code Pro"/>
                <a:cs typeface="Source Code Pro"/>
                <a:sym typeface="Source Code Pro"/>
              </a:rPr>
            </a:br>
            <a:endParaRPr>
              <a:solidFill>
                <a:srgbClr val="93C47D"/>
              </a:solidFill>
              <a:latin typeface="Source Code Pro"/>
              <a:ea typeface="Source Code Pro"/>
              <a:cs typeface="Source Code Pro"/>
              <a:sym typeface="Source Code Pro"/>
            </a:endParaRPr>
          </a:p>
          <a:p>
            <a:pPr indent="-334327" lvl="0" marL="457200" rtl="0" algn="l">
              <a:spcBef>
                <a:spcPts val="0"/>
              </a:spcBef>
              <a:spcAft>
                <a:spcPts val="0"/>
              </a:spcAft>
              <a:buClr>
                <a:srgbClr val="93C47D"/>
              </a:buClr>
              <a:buSzPct val="100000"/>
              <a:buFont typeface="Source Code Pro"/>
              <a:buAutoNum type="arabicPeriod"/>
            </a:pPr>
            <a:r>
              <a:rPr lang="en">
                <a:solidFill>
                  <a:srgbClr val="93C47D"/>
                </a:solidFill>
                <a:latin typeface="Source Code Pro"/>
                <a:ea typeface="Source Code Pro"/>
                <a:cs typeface="Source Code Pro"/>
                <a:sym typeface="Source Code Pro"/>
              </a:rPr>
              <a:t>Our framework empowers innovation while protecting people and systems.</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SzPct val="100000"/>
              <a:buNone/>
            </a:pPr>
            <a:r>
              <a:t/>
            </a:r>
            <a:endParaRPr>
              <a:solidFill>
                <a:srgbClr val="93C47D"/>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10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10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10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10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10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1000"/>
                                        <p:tgtEl>
                                          <p:spTgt spid="17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New technology is now capable of communicating and making content in ways comparable to humans. It’s called</a:t>
            </a:r>
            <a:r>
              <a:rPr lang="en">
                <a:solidFill>
                  <a:srgbClr val="E06666"/>
                </a:solidFill>
                <a:latin typeface="Source Code Pro"/>
                <a:ea typeface="Source Code Pro"/>
                <a:cs typeface="Source Code Pro"/>
                <a:sym typeface="Source Code Pro"/>
              </a:rPr>
              <a:t> </a:t>
            </a:r>
            <a:r>
              <a:rPr i="1" lang="en">
                <a:solidFill>
                  <a:srgbClr val="F6B26B"/>
                </a:solidFill>
                <a:latin typeface="Source Code Pro"/>
                <a:ea typeface="Source Code Pro"/>
                <a:cs typeface="Source Code Pro"/>
                <a:sym typeface="Source Code Pro"/>
              </a:rPr>
              <a:t>generative artificial intelligence (GenAI)</a:t>
            </a:r>
            <a:r>
              <a:rPr lang="en">
                <a:solidFill>
                  <a:srgbClr val="93C47D"/>
                </a:solidFill>
                <a:latin typeface="Source Code Pro"/>
                <a:ea typeface="Source Code Pro"/>
                <a:cs typeface="Source Code Pro"/>
                <a:sym typeface="Source Code Pro"/>
              </a:rPr>
              <a:t>, and you can use it to excel in the workforce.</a:t>
            </a:r>
            <a:endParaRPr>
              <a:solidFill>
                <a:srgbClr val="93C47D"/>
              </a:solidFill>
              <a:latin typeface="Source Code Pro"/>
              <a:ea typeface="Source Code Pro"/>
              <a:cs typeface="Source Code Pro"/>
              <a:sym typeface="Source Code Pro"/>
            </a:endParaRPr>
          </a:p>
          <a:p>
            <a:pPr indent="0" lvl="0" marL="0" rtl="0" algn="l">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Your team has been engaged by one of the largest </a:t>
            </a:r>
            <a:r>
              <a:rPr lang="en">
                <a:solidFill>
                  <a:srgbClr val="93C47D"/>
                </a:solidFill>
                <a:latin typeface="Source Code Pro"/>
                <a:ea typeface="Source Code Pro"/>
                <a:cs typeface="Source Code Pro"/>
                <a:sym typeface="Source Code Pro"/>
              </a:rPr>
              <a:t>think tanks </a:t>
            </a:r>
            <a:r>
              <a:rPr lang="en">
                <a:solidFill>
                  <a:srgbClr val="93C47D"/>
                </a:solidFill>
                <a:latin typeface="Source Code Pro"/>
                <a:ea typeface="Source Code Pro"/>
                <a:cs typeface="Source Code Pro"/>
                <a:sym typeface="Source Code Pro"/>
              </a:rPr>
              <a:t>to help </a:t>
            </a:r>
            <a:r>
              <a:rPr lang="en">
                <a:solidFill>
                  <a:srgbClr val="F6B26B"/>
                </a:solidFill>
                <a:latin typeface="Source Code Pro"/>
                <a:ea typeface="Source Code Pro"/>
                <a:cs typeface="Source Code Pro"/>
                <a:sym typeface="Source Code Pro"/>
              </a:rPr>
              <a:t>propose policy suggestions to help minimize the potential negative impact</a:t>
            </a:r>
            <a:r>
              <a:rPr lang="en">
                <a:solidFill>
                  <a:srgbClr val="93C47D"/>
                </a:solidFill>
                <a:latin typeface="Source Code Pro"/>
                <a:ea typeface="Source Code Pro"/>
                <a:cs typeface="Source Code Pro"/>
                <a:sym typeface="Source Code Pro"/>
              </a:rPr>
              <a:t> on the jobs, industry and personal data.</a:t>
            </a:r>
            <a:endParaRPr>
              <a:solidFill>
                <a:srgbClr val="93C47D"/>
              </a:solidFill>
              <a:latin typeface="Source Code Pro"/>
              <a:ea typeface="Source Code Pro"/>
              <a:cs typeface="Source Code Pro"/>
              <a:sym typeface="Source Code Pro"/>
            </a:endParaRPr>
          </a:p>
        </p:txBody>
      </p:sp>
      <p:sp>
        <p:nvSpPr>
          <p:cNvPr id="61" name="Google Shape;61;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Task</a:t>
            </a:r>
            <a:endParaRPr>
              <a:latin typeface="Source Code Pro"/>
              <a:ea typeface="Source Code Pro"/>
              <a:cs typeface="Source Code Pro"/>
              <a:sym typeface="Source Code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56df39ae85_1_1"/>
          <p:cNvSpPr txBox="1"/>
          <p:nvPr>
            <p:ph type="title"/>
          </p:nvPr>
        </p:nvSpPr>
        <p:spPr>
          <a:xfrm>
            <a:off x="311700" y="228541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Thank You</a:t>
            </a:r>
            <a:endParaRPr>
              <a:latin typeface="Source Code Pro"/>
              <a:ea typeface="Source Code Pro"/>
              <a:cs typeface="Source Code Pro"/>
              <a:sym typeface="Source Code Pr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3857f4451c_0_69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Learn More</a:t>
            </a:r>
            <a:endParaRPr>
              <a:latin typeface="Source Code Pro"/>
              <a:ea typeface="Source Code Pro"/>
              <a:cs typeface="Source Code Pro"/>
              <a:sym typeface="Source Code Pro"/>
            </a:endParaRPr>
          </a:p>
        </p:txBody>
      </p:sp>
      <p:sp>
        <p:nvSpPr>
          <p:cNvPr id="183" name="Google Shape;183;g33857f4451c_0_693"/>
          <p:cNvSpPr txBox="1"/>
          <p:nvPr/>
        </p:nvSpPr>
        <p:spPr>
          <a:xfrm>
            <a:off x="514200" y="1017725"/>
            <a:ext cx="3677700" cy="4125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3">
                  <a:extLst>
                    <a:ext uri="{A12FA001-AC4F-418D-AE19-62706E023703}">
                      <ahyp:hlinkClr val="tx"/>
                    </a:ext>
                  </a:extLst>
                </a:hlinkClick>
              </a:rPr>
              <a:t>IBM</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4">
                  <a:extLst>
                    <a:ext uri="{A12FA001-AC4F-418D-AE19-62706E023703}">
                      <ahyp:hlinkClr val="tx"/>
                    </a:ext>
                  </a:extLst>
                </a:hlinkClick>
              </a:rPr>
              <a:t>Crowdstrike</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5">
                  <a:extLst>
                    <a:ext uri="{A12FA001-AC4F-418D-AE19-62706E023703}">
                      <ahyp:hlinkClr val="tx"/>
                    </a:ext>
                  </a:extLst>
                </a:hlinkClick>
              </a:rPr>
              <a:t>GFG - Data Anonymization</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6">
                  <a:extLst>
                    <a:ext uri="{A12FA001-AC4F-418D-AE19-62706E023703}">
                      <ahyp:hlinkClr val="tx"/>
                    </a:ext>
                  </a:extLst>
                </a:hlinkClick>
              </a:rPr>
              <a:t>GDPR</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7">
                  <a:extLst>
                    <a:ext uri="{A12FA001-AC4F-418D-AE19-62706E023703}">
                      <ahyp:hlinkClr val="tx"/>
                    </a:ext>
                  </a:extLst>
                </a:hlinkClick>
              </a:rPr>
              <a:t>NIST</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8">
                  <a:extLst>
                    <a:ext uri="{A12FA001-AC4F-418D-AE19-62706E023703}">
                      <ahyp:hlinkClr val="tx"/>
                    </a:ext>
                  </a:extLst>
                </a:hlinkClick>
              </a:rPr>
              <a:t>Medium - PPML</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9">
                  <a:extLst>
                    <a:ext uri="{A12FA001-AC4F-418D-AE19-62706E023703}">
                      <ahyp:hlinkClr val="tx"/>
                    </a:ext>
                  </a:extLst>
                </a:hlinkClick>
              </a:rPr>
              <a:t>Smarsh - GenAI and PII</a:t>
            </a:r>
            <a:endParaRPr sz="1600">
              <a:solidFill>
                <a:srgbClr val="93C47D"/>
              </a:solidFill>
              <a:latin typeface="Source Code Pro"/>
              <a:ea typeface="Source Code Pro"/>
              <a:cs typeface="Source Code Pro"/>
              <a:sym typeface="Source Code Pro"/>
            </a:endParaRPr>
          </a:p>
          <a:p>
            <a:pPr indent="0" lvl="0" marL="0" rtl="0" algn="ctr">
              <a:lnSpc>
                <a:spcPct val="100000"/>
              </a:lnSpc>
              <a:spcBef>
                <a:spcPts val="1200"/>
              </a:spcBef>
              <a:spcAft>
                <a:spcPts val="0"/>
              </a:spcAft>
              <a:buClr>
                <a:srgbClr val="000000"/>
              </a:buClr>
              <a:buSzPts val="1800"/>
              <a:buFont typeface="Arial"/>
              <a:buNone/>
            </a:pPr>
            <a:r>
              <a:rPr lang="en" sz="1600">
                <a:solidFill>
                  <a:srgbClr val="93C47D"/>
                </a:solidFill>
                <a:uFill>
                  <a:noFill/>
                </a:uFill>
                <a:latin typeface="Source Code Pro"/>
                <a:ea typeface="Source Code Pro"/>
                <a:cs typeface="Source Code Pro"/>
                <a:sym typeface="Source Code Pro"/>
                <a:hlinkClick r:id="rId10">
                  <a:extLst>
                    <a:ext uri="{A12FA001-AC4F-418D-AE19-62706E023703}">
                      <ahyp:hlinkClr val="tx"/>
                    </a:ext>
                  </a:extLst>
                </a:hlinkClick>
              </a:rPr>
              <a:t>ZScaler - AI and GDPR</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1200"/>
              </a:spcBef>
              <a:spcAft>
                <a:spcPts val="0"/>
              </a:spcAft>
              <a:buClr>
                <a:srgbClr val="000000"/>
              </a:buClr>
              <a:buSzPts val="1000"/>
              <a:buFont typeface="Arial"/>
              <a:buNone/>
            </a:pPr>
            <a:r>
              <a:t/>
            </a:r>
            <a:endParaRPr b="0" i="0" sz="1800" cap="none" strike="noStrike">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cap="none" strike="noStrike">
              <a:solidFill>
                <a:srgbClr val="93C47D"/>
              </a:solidFill>
              <a:latin typeface="Source Code Pro"/>
              <a:ea typeface="Source Code Pro"/>
              <a:cs typeface="Source Code Pro"/>
              <a:sym typeface="Source Code Pro"/>
            </a:endParaRPr>
          </a:p>
        </p:txBody>
      </p:sp>
      <p:sp>
        <p:nvSpPr>
          <p:cNvPr id="184" name="Google Shape;184;g33857f4451c_0_693"/>
          <p:cNvSpPr txBox="1"/>
          <p:nvPr/>
        </p:nvSpPr>
        <p:spPr>
          <a:xfrm>
            <a:off x="4952100" y="1017725"/>
            <a:ext cx="3677700" cy="4125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600">
                <a:solidFill>
                  <a:srgbClr val="93C47D"/>
                </a:solidFill>
                <a:latin typeface="Source Code Pro"/>
                <a:ea typeface="Source Code Pro"/>
                <a:cs typeface="Source Code Pro"/>
                <a:sym typeface="Source Code Pro"/>
              </a:rPr>
              <a:t>a</a:t>
            </a:r>
            <a:r>
              <a:rPr lang="en" sz="1600">
                <a:solidFill>
                  <a:srgbClr val="93C47D"/>
                </a:solidFill>
                <a:uFill>
                  <a:noFill/>
                </a:uFill>
                <a:latin typeface="Source Code Pro"/>
                <a:ea typeface="Source Code Pro"/>
                <a:cs typeface="Source Code Pro"/>
                <a:sym typeface="Source Code Pro"/>
                <a:hlinkClick r:id="rId11">
                  <a:extLst>
                    <a:ext uri="{A12FA001-AC4F-418D-AE19-62706E023703}">
                      <ahyp:hlinkClr val="tx"/>
                    </a:ext>
                  </a:extLst>
                </a:hlinkClick>
              </a:rPr>
              <a:t>icpa-cima</a:t>
            </a:r>
            <a:endParaRPr sz="16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6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600">
                <a:solidFill>
                  <a:srgbClr val="93C47D"/>
                </a:solidFill>
                <a:uFill>
                  <a:noFill/>
                </a:uFill>
                <a:latin typeface="Source Code Pro"/>
                <a:ea typeface="Source Code Pro"/>
                <a:cs typeface="Source Code Pro"/>
                <a:sym typeface="Source Code Pro"/>
                <a:hlinkClick r:id="rId12">
                  <a:extLst>
                    <a:ext uri="{A12FA001-AC4F-418D-AE19-62706E023703}">
                      <ahyp:hlinkClr val="tx"/>
                    </a:ext>
                  </a:extLst>
                </a:hlinkClick>
              </a:rPr>
              <a:t>trendmicro</a:t>
            </a:r>
            <a:endParaRPr sz="16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6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600">
              <a:solidFill>
                <a:srgbClr val="93C47D"/>
              </a:solidFill>
              <a:latin typeface="Source Code Pro"/>
              <a:ea typeface="Source Code Pro"/>
              <a:cs typeface="Source Code Pro"/>
              <a:sym typeface="Source Code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351354cde6_0_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Overview</a:t>
            </a:r>
            <a:endParaRPr>
              <a:latin typeface="Source Code Pro"/>
              <a:ea typeface="Source Code Pro"/>
              <a:cs typeface="Source Code Pro"/>
              <a:sym typeface="Source Code Pro"/>
            </a:endParaRPr>
          </a:p>
        </p:txBody>
      </p:sp>
      <p:sp>
        <p:nvSpPr>
          <p:cNvPr id="67" name="Google Shape;67;g3351354cde6_0_18"/>
          <p:cNvSpPr txBox="1"/>
          <p:nvPr>
            <p:ph idx="1" type="body"/>
          </p:nvPr>
        </p:nvSpPr>
        <p:spPr>
          <a:xfrm>
            <a:off x="311700" y="1119150"/>
            <a:ext cx="8520600" cy="38985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Analysis from multiple perspectives.</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Inspiration from </a:t>
            </a:r>
            <a:r>
              <a:rPr lang="en">
                <a:solidFill>
                  <a:srgbClr val="F6B26B"/>
                </a:solidFill>
                <a:latin typeface="Source Code Pro"/>
                <a:ea typeface="Source Code Pro"/>
                <a:cs typeface="Source Code Pro"/>
                <a:sym typeface="Source Code Pro"/>
              </a:rPr>
              <a:t>GDPR</a:t>
            </a:r>
            <a:r>
              <a:rPr lang="en">
                <a:solidFill>
                  <a:srgbClr val="93C47D"/>
                </a:solidFill>
                <a:latin typeface="Source Code Pro"/>
                <a:ea typeface="Source Code Pro"/>
                <a:cs typeface="Source Code Pro"/>
                <a:sym typeface="Source Code Pro"/>
              </a:rPr>
              <a:t>, </a:t>
            </a:r>
            <a:r>
              <a:rPr lang="en">
                <a:solidFill>
                  <a:srgbClr val="F6B26B"/>
                </a:solidFill>
                <a:latin typeface="Source Code Pro"/>
                <a:ea typeface="Source Code Pro"/>
                <a:cs typeface="Source Code Pro"/>
                <a:sym typeface="Source Code Pro"/>
              </a:rPr>
              <a:t>CCPA</a:t>
            </a:r>
            <a:r>
              <a:rPr lang="en">
                <a:solidFill>
                  <a:srgbClr val="93C47D"/>
                </a:solidFill>
                <a:latin typeface="Source Code Pro"/>
                <a:ea typeface="Source Code Pro"/>
                <a:cs typeface="Source Code Pro"/>
                <a:sym typeface="Source Code Pro"/>
              </a:rPr>
              <a:t>, </a:t>
            </a:r>
            <a:r>
              <a:rPr lang="en">
                <a:solidFill>
                  <a:srgbClr val="F6B26B"/>
                </a:solidFill>
                <a:latin typeface="Source Code Pro"/>
                <a:ea typeface="Source Code Pro"/>
                <a:cs typeface="Source Code Pro"/>
                <a:sym typeface="Source Code Pro"/>
              </a:rPr>
              <a:t>HIPAA</a:t>
            </a:r>
            <a:r>
              <a:rPr lang="en">
                <a:solidFill>
                  <a:srgbClr val="93C47D"/>
                </a:solidFill>
                <a:latin typeface="Source Code Pro"/>
                <a:ea typeface="Source Code Pro"/>
                <a:cs typeface="Source Code Pro"/>
                <a:sym typeface="Source Code Pro"/>
              </a:rPr>
              <a:t>, and other policies.</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Perspectives:</a:t>
            </a:r>
            <a:endParaRPr>
              <a:solidFill>
                <a:srgbClr val="93C47D"/>
              </a:solidFill>
              <a:latin typeface="Source Code Pro"/>
              <a:ea typeface="Source Code Pro"/>
              <a:cs typeface="Source Code Pro"/>
              <a:sym typeface="Source Code Pro"/>
            </a:endParaRPr>
          </a:p>
        </p:txBody>
      </p:sp>
      <p:sp>
        <p:nvSpPr>
          <p:cNvPr id="68" name="Google Shape;68;g3351354cde6_0_18"/>
          <p:cNvSpPr txBox="1"/>
          <p:nvPr/>
        </p:nvSpPr>
        <p:spPr>
          <a:xfrm>
            <a:off x="514200" y="3204575"/>
            <a:ext cx="3677700" cy="193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AI Training</a:t>
            </a:r>
            <a:endParaRPr sz="1800">
              <a:solidFill>
                <a:srgbClr val="93C47D"/>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AI Reliance</a:t>
            </a:r>
            <a:endParaRPr sz="1800">
              <a:solidFill>
                <a:srgbClr val="93C47D"/>
              </a:solidFill>
              <a:latin typeface="Source Code Pro"/>
              <a:ea typeface="Source Code Pro"/>
              <a:cs typeface="Source Code Pro"/>
              <a:sym typeface="Source Code Pro"/>
            </a:endParaRPr>
          </a:p>
        </p:txBody>
      </p:sp>
      <p:sp>
        <p:nvSpPr>
          <p:cNvPr id="69" name="Google Shape;69;g3351354cde6_0_18"/>
          <p:cNvSpPr txBox="1"/>
          <p:nvPr/>
        </p:nvSpPr>
        <p:spPr>
          <a:xfrm>
            <a:off x="4952100" y="3204850"/>
            <a:ext cx="3677700" cy="1938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Time and Location Bounds</a:t>
            </a:r>
            <a:endParaRPr sz="1800">
              <a:solidFill>
                <a:srgbClr val="93C47D"/>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Cybercrime</a:t>
            </a:r>
            <a:endParaRPr sz="1800">
              <a:solidFill>
                <a:srgbClr val="93C47D"/>
              </a:solidFill>
              <a:latin typeface="Source Code Pro"/>
              <a:ea typeface="Source Code Pro"/>
              <a:cs typeface="Source Code Pro"/>
              <a:sym typeface="Source Code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346e387caad_0_0"/>
          <p:cNvSpPr txBox="1"/>
          <p:nvPr>
            <p:ph idx="1" type="body"/>
          </p:nvPr>
        </p:nvSpPr>
        <p:spPr>
          <a:xfrm>
            <a:off x="311700" y="1152475"/>
            <a:ext cx="8520600" cy="386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SzPts val="1800"/>
              <a:buNone/>
            </a:pPr>
            <a:r>
              <a:rPr b="1" lang="en">
                <a:solidFill>
                  <a:srgbClr val="6FA8DC"/>
                </a:solidFill>
                <a:latin typeface="Source Code Pro"/>
                <a:ea typeface="Source Code Pro"/>
                <a:cs typeface="Source Code Pro"/>
                <a:sym typeface="Source Code Pro"/>
              </a:rPr>
              <a:t>PII</a:t>
            </a:r>
            <a:r>
              <a:rPr b="1" lang="en">
                <a:solidFill>
                  <a:srgbClr val="6FA8DC"/>
                </a:solidFill>
                <a:latin typeface="Source Code Pro"/>
                <a:ea typeface="Source Code Pro"/>
                <a:cs typeface="Source Code Pro"/>
                <a:sym typeface="Source Code Pro"/>
              </a:rPr>
              <a:t>:</a:t>
            </a:r>
            <a:r>
              <a:rPr lang="en">
                <a:solidFill>
                  <a:srgbClr val="93C47D"/>
                </a:solidFill>
                <a:latin typeface="Source Code Pro"/>
                <a:ea typeface="Source Code Pro"/>
                <a:cs typeface="Source Code Pro"/>
                <a:sym typeface="Source Code Pro"/>
              </a:rPr>
              <a:t> Personally Identifiable Information</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SzPts val="1800"/>
              <a:buNone/>
            </a:pPr>
            <a:r>
              <a:rPr lang="en">
                <a:solidFill>
                  <a:srgbClr val="93C47D"/>
                </a:solidFill>
                <a:latin typeface="Source Code Pro"/>
                <a:ea typeface="Source Code Pro"/>
                <a:cs typeface="Source Code Pro"/>
                <a:sym typeface="Source Code Pro"/>
              </a:rPr>
              <a:t>Two Sides of the Battle:</a:t>
            </a:r>
            <a:endParaRPr>
              <a:solidFill>
                <a:srgbClr val="93C47D"/>
              </a:solidFill>
              <a:latin typeface="Source Code Pro"/>
              <a:ea typeface="Source Code Pro"/>
              <a:cs typeface="Source Code Pro"/>
              <a:sym typeface="Source Code Pro"/>
            </a:endParaRPr>
          </a:p>
        </p:txBody>
      </p:sp>
      <p:sp>
        <p:nvSpPr>
          <p:cNvPr id="75" name="Google Shape;75;g346e387caad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AI Training: Background</a:t>
            </a:r>
            <a:endParaRPr>
              <a:latin typeface="Source Code Pro"/>
              <a:ea typeface="Source Code Pro"/>
              <a:cs typeface="Source Code Pro"/>
              <a:sym typeface="Source Code Pro"/>
            </a:endParaRPr>
          </a:p>
        </p:txBody>
      </p:sp>
      <p:sp>
        <p:nvSpPr>
          <p:cNvPr id="76" name="Google Shape;76;g346e387caad_0_0"/>
          <p:cNvSpPr txBox="1"/>
          <p:nvPr/>
        </p:nvSpPr>
        <p:spPr>
          <a:xfrm>
            <a:off x="514200" y="2127925"/>
            <a:ext cx="3677700" cy="257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F6B26B"/>
                </a:solidFill>
                <a:latin typeface="Source Code Pro"/>
                <a:ea typeface="Source Code Pro"/>
                <a:cs typeface="Source Code Pro"/>
                <a:sym typeface="Source Code Pro"/>
              </a:rPr>
              <a:t>AI Companies</a:t>
            </a:r>
            <a:endParaRPr b="0" i="0" sz="1800" u="none" cap="none" strike="noStrike">
              <a:solidFill>
                <a:srgbClr val="F6B26B"/>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AI data needs</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Hard to remove specific data points</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Data removal can degrade performance</a:t>
            </a:r>
            <a:endParaRPr sz="1800">
              <a:solidFill>
                <a:srgbClr val="93C47D"/>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p:txBody>
      </p:sp>
      <p:cxnSp>
        <p:nvCxnSpPr>
          <p:cNvPr id="77" name="Google Shape;77;g346e387caad_0_0"/>
          <p:cNvCxnSpPr/>
          <p:nvPr/>
        </p:nvCxnSpPr>
        <p:spPr>
          <a:xfrm>
            <a:off x="711750" y="2663063"/>
            <a:ext cx="3282600" cy="600"/>
          </a:xfrm>
          <a:prstGeom prst="curvedConnector3">
            <a:avLst>
              <a:gd fmla="val 50000" name="adj1"/>
            </a:avLst>
          </a:prstGeom>
          <a:noFill/>
          <a:ln cap="flat" cmpd="sng" w="9525">
            <a:solidFill>
              <a:srgbClr val="93C47D"/>
            </a:solidFill>
            <a:prstDash val="solid"/>
            <a:round/>
            <a:headEnd len="sm" w="sm" type="none"/>
            <a:tailEnd len="sm" w="sm" type="none"/>
          </a:ln>
        </p:spPr>
      </p:cxnSp>
      <p:sp>
        <p:nvSpPr>
          <p:cNvPr id="78" name="Google Shape;78;g346e387caad_0_0"/>
          <p:cNvSpPr txBox="1"/>
          <p:nvPr/>
        </p:nvSpPr>
        <p:spPr>
          <a:xfrm>
            <a:off x="4952100" y="2127875"/>
            <a:ext cx="3677700" cy="2571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E06666"/>
                </a:solidFill>
                <a:latin typeface="Source Code Pro"/>
                <a:ea typeface="Source Code Pro"/>
                <a:cs typeface="Source Code Pro"/>
                <a:sym typeface="Source Code Pro"/>
              </a:rPr>
              <a:t>Privacy Advocates</a:t>
            </a:r>
            <a:endParaRPr b="0" i="0" sz="1800" u="none" cap="none" strike="noStrike">
              <a:solidFill>
                <a:srgbClr val="E06666"/>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Right to deletion</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Legal restrictions on using PII</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Major privacy risks if data is leaked</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a:p>
            <a:pPr indent="0" lvl="0" marL="0" marR="0" rtl="0" algn="l">
              <a:lnSpc>
                <a:spcPct val="100000"/>
              </a:lnSpc>
              <a:spcBef>
                <a:spcPts val="0"/>
              </a:spcBef>
              <a:spcAft>
                <a:spcPts val="0"/>
              </a:spcAft>
              <a:buClr>
                <a:srgbClr val="000000"/>
              </a:buClr>
              <a:buSzPts val="1000"/>
              <a:buFont typeface="Arial"/>
              <a:buNone/>
            </a:pPr>
            <a:r>
              <a:t/>
            </a:r>
            <a:endParaRPr b="0" i="0" sz="1800" u="none" cap="none" strike="noStrike">
              <a:solidFill>
                <a:srgbClr val="93C47D"/>
              </a:solidFill>
              <a:latin typeface="Source Code Pro"/>
              <a:ea typeface="Source Code Pro"/>
              <a:cs typeface="Source Code Pro"/>
              <a:sym typeface="Source Code Pro"/>
            </a:endParaRPr>
          </a:p>
        </p:txBody>
      </p:sp>
      <p:cxnSp>
        <p:nvCxnSpPr>
          <p:cNvPr id="79" name="Google Shape;79;g346e387caad_0_0"/>
          <p:cNvCxnSpPr/>
          <p:nvPr/>
        </p:nvCxnSpPr>
        <p:spPr>
          <a:xfrm>
            <a:off x="5169825" y="2663063"/>
            <a:ext cx="3282600" cy="600"/>
          </a:xfrm>
          <a:prstGeom prst="curvedConnector3">
            <a:avLst>
              <a:gd fmla="val 50000" name="adj1"/>
            </a:avLst>
          </a:prstGeom>
          <a:noFill/>
          <a:ln cap="flat" cmpd="sng" w="9525">
            <a:solidFill>
              <a:srgbClr val="93C47D"/>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46e387caad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AI Training: Suggestions I</a:t>
            </a:r>
            <a:endParaRPr>
              <a:latin typeface="Source Code Pro"/>
              <a:ea typeface="Source Code Pro"/>
              <a:cs typeface="Source Code Pro"/>
              <a:sym typeface="Source Code Pro"/>
            </a:endParaRPr>
          </a:p>
        </p:txBody>
      </p:sp>
      <p:sp>
        <p:nvSpPr>
          <p:cNvPr id="85" name="Google Shape;85;g346e387caad_0_5"/>
          <p:cNvSpPr txBox="1"/>
          <p:nvPr>
            <p:ph idx="1" type="body"/>
          </p:nvPr>
        </p:nvSpPr>
        <p:spPr>
          <a:xfrm>
            <a:off x="311700" y="1152475"/>
            <a:ext cx="8520600" cy="386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rPr b="1" lang="en">
                <a:solidFill>
                  <a:srgbClr val="E06666"/>
                </a:solidFill>
                <a:latin typeface="Source Code Pro"/>
                <a:ea typeface="Source Code Pro"/>
                <a:cs typeface="Source Code Pro"/>
                <a:sym typeface="Source Code Pro"/>
              </a:rPr>
              <a:t>PII should never be used without an approved reason.</a:t>
            </a:r>
            <a:endParaRPr b="1">
              <a:solidFill>
                <a:srgbClr val="E06666"/>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Instead, </a:t>
            </a:r>
            <a:r>
              <a:rPr i="1" lang="en">
                <a:solidFill>
                  <a:srgbClr val="F6B26B"/>
                </a:solidFill>
                <a:latin typeface="Source Code Pro"/>
                <a:ea typeface="Source Code Pro"/>
                <a:cs typeface="Source Code Pro"/>
                <a:sym typeface="Source Code Pro"/>
              </a:rPr>
              <a:t>anonymized data</a:t>
            </a:r>
            <a:r>
              <a:rPr lang="en">
                <a:solidFill>
                  <a:srgbClr val="93C47D"/>
                </a:solidFill>
                <a:latin typeface="Source Code Pro"/>
                <a:ea typeface="Source Code Pro"/>
                <a:cs typeface="Source Code Pro"/>
                <a:sym typeface="Source Code Pro"/>
              </a:rPr>
              <a:t> must be used in its place.</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b="1" lang="en">
                <a:solidFill>
                  <a:srgbClr val="6FA8DC"/>
                </a:solidFill>
                <a:latin typeface="Source Code Pro"/>
                <a:ea typeface="Source Code Pro"/>
                <a:cs typeface="Source Code Pro"/>
                <a:sym typeface="Source Code Pro"/>
              </a:rPr>
              <a:t>If the use of PII is approved, the company needs:</a:t>
            </a:r>
            <a:endParaRPr b="1">
              <a:solidFill>
                <a:srgbClr val="6FA8DC"/>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a:t>
            </a:r>
            <a:r>
              <a:rPr lang="en">
                <a:solidFill>
                  <a:srgbClr val="93C47D"/>
                </a:solidFill>
                <a:latin typeface="Source Code Pro"/>
                <a:ea typeface="Source Code Pro"/>
                <a:cs typeface="Source Code Pro"/>
                <a:sym typeface="Source Code Pro"/>
              </a:rPr>
              <a:t>Clear written permission from Data Subject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Pseudonymization (Tokenization)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Encryption -</a:t>
            </a:r>
            <a:endParaRPr>
              <a:solidFill>
                <a:srgbClr val="93C47D"/>
              </a:solidFill>
              <a:latin typeface="Source Code Pro"/>
              <a:ea typeface="Source Code Pro"/>
              <a:cs typeface="Source Code Pro"/>
              <a:sym typeface="Source Code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528a3c5b8e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AI Training: Suggestions II</a:t>
            </a:r>
            <a:endParaRPr>
              <a:latin typeface="Source Code Pro"/>
              <a:ea typeface="Source Code Pro"/>
              <a:cs typeface="Source Code Pro"/>
              <a:sym typeface="Source Code Pro"/>
            </a:endParaRPr>
          </a:p>
        </p:txBody>
      </p:sp>
      <p:sp>
        <p:nvSpPr>
          <p:cNvPr id="91" name="Google Shape;91;g3528a3c5b8e_0_7"/>
          <p:cNvSpPr txBox="1"/>
          <p:nvPr>
            <p:ph idx="1" type="body"/>
          </p:nvPr>
        </p:nvSpPr>
        <p:spPr>
          <a:xfrm>
            <a:off x="311700" y="1152475"/>
            <a:ext cx="8520600" cy="386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rPr b="1" lang="en">
                <a:solidFill>
                  <a:srgbClr val="E06666"/>
                </a:solidFill>
                <a:latin typeface="Source Code Pro"/>
                <a:ea typeface="Source Code Pro"/>
                <a:cs typeface="Source Code Pro"/>
                <a:sym typeface="Source Code Pro"/>
              </a:rPr>
              <a:t>AI models should adhere to the concepts of PPML and XAI.</a:t>
            </a:r>
            <a:endParaRPr b="1">
              <a:solidFill>
                <a:srgbClr val="E06666"/>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b="1" lang="en">
                <a:solidFill>
                  <a:srgbClr val="6D9EEB"/>
                </a:solidFill>
                <a:latin typeface="Source Code Pro"/>
                <a:ea typeface="Source Code Pro"/>
                <a:cs typeface="Source Code Pro"/>
                <a:sym typeface="Source Code Pro"/>
              </a:rPr>
              <a:t>PPML</a:t>
            </a:r>
            <a:r>
              <a:rPr b="1" lang="en">
                <a:solidFill>
                  <a:srgbClr val="6FA8DC"/>
                </a:solidFill>
                <a:latin typeface="Source Code Pro"/>
                <a:ea typeface="Source Code Pro"/>
                <a:cs typeface="Source Code Pro"/>
                <a:sym typeface="Source Code Pro"/>
              </a:rPr>
              <a:t>:</a:t>
            </a:r>
            <a:r>
              <a:rPr lang="en">
                <a:solidFill>
                  <a:srgbClr val="F6B26B"/>
                </a:solidFill>
                <a:latin typeface="Source Code Pro"/>
                <a:ea typeface="Source Code Pro"/>
                <a:cs typeface="Source Code Pro"/>
                <a:sym typeface="Source Code Pro"/>
              </a:rPr>
              <a:t> Privacy-Preserving Machine Learning</a:t>
            </a:r>
            <a:endParaRPr>
              <a:solidFill>
                <a:srgbClr val="F6B26B"/>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b="1" lang="en">
                <a:solidFill>
                  <a:srgbClr val="6FA8DC"/>
                </a:solidFill>
                <a:latin typeface="Source Code Pro"/>
                <a:ea typeface="Source Code Pro"/>
                <a:cs typeface="Source Code Pro"/>
                <a:sym typeface="Source Code Pro"/>
              </a:rPr>
              <a:t>XAI:</a:t>
            </a:r>
            <a:r>
              <a:rPr lang="en">
                <a:solidFill>
                  <a:srgbClr val="F6B26B"/>
                </a:solidFill>
                <a:latin typeface="Source Code Pro"/>
                <a:ea typeface="Source Code Pro"/>
                <a:cs typeface="Source Code Pro"/>
                <a:sym typeface="Source Code Pro"/>
              </a:rPr>
              <a:t> Explainable AI</a:t>
            </a:r>
            <a:endParaRPr>
              <a:solidFill>
                <a:srgbClr val="F6B26B"/>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Clearly trackable, </a:t>
            </a:r>
            <a:r>
              <a:rPr lang="en">
                <a:solidFill>
                  <a:srgbClr val="93C47D"/>
                </a:solidFill>
                <a:latin typeface="Source Code Pro"/>
                <a:ea typeface="Source Code Pro"/>
                <a:cs typeface="Source Code Pro"/>
                <a:sym typeface="Source Code Pro"/>
              </a:rPr>
              <a:t>articulable</a:t>
            </a:r>
            <a:r>
              <a:rPr lang="en">
                <a:solidFill>
                  <a:srgbClr val="93C47D"/>
                </a:solidFill>
                <a:latin typeface="Source Code Pro"/>
                <a:ea typeface="Source Code Pro"/>
                <a:cs typeface="Source Code Pro"/>
                <a:sym typeface="Source Code Pro"/>
              </a:rPr>
              <a:t>, and demonstrable AI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Create transparency -</a:t>
            </a:r>
            <a:endParaRPr>
              <a:solidFill>
                <a:srgbClr val="93C47D"/>
              </a:solidFill>
              <a:latin typeface="Source Code Pro"/>
              <a:ea typeface="Source Code Pro"/>
              <a:cs typeface="Source Code Pro"/>
              <a:sym typeface="Source Code Pro"/>
            </a:endParaRPr>
          </a:p>
        </p:txBody>
      </p:sp>
      <p:sp>
        <p:nvSpPr>
          <p:cNvPr id="92" name="Google Shape;92;g3528a3c5b8e_0_7"/>
          <p:cNvSpPr txBox="1"/>
          <p:nvPr/>
        </p:nvSpPr>
        <p:spPr>
          <a:xfrm>
            <a:off x="514200" y="2050750"/>
            <a:ext cx="3677700" cy="139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Data Confidentiality</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Minimization of Data Usage</a:t>
            </a:r>
            <a:endParaRPr sz="1800">
              <a:solidFill>
                <a:srgbClr val="93C47D"/>
              </a:solidFill>
              <a:latin typeface="Source Code Pro"/>
              <a:ea typeface="Source Code Pro"/>
              <a:cs typeface="Source Code Pro"/>
              <a:sym typeface="Source Code Pro"/>
            </a:endParaRPr>
          </a:p>
        </p:txBody>
      </p:sp>
      <p:sp>
        <p:nvSpPr>
          <p:cNvPr id="93" name="Google Shape;93;g3528a3c5b8e_0_7"/>
          <p:cNvSpPr txBox="1"/>
          <p:nvPr/>
        </p:nvSpPr>
        <p:spPr>
          <a:xfrm>
            <a:off x="4952100" y="2050750"/>
            <a:ext cx="3677700" cy="1398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Adversarial Robustness</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t/>
            </a:r>
            <a:endParaRPr sz="1800">
              <a:solidFill>
                <a:srgbClr val="93C47D"/>
              </a:solidFill>
              <a:latin typeface="Source Code Pro"/>
              <a:ea typeface="Source Code Pro"/>
              <a:cs typeface="Source Code Pro"/>
              <a:sym typeface="Source Code Pro"/>
            </a:endParaRPr>
          </a:p>
          <a:p>
            <a:pPr indent="0" lvl="0" marL="0" marR="0" rtl="0" algn="ctr">
              <a:lnSpc>
                <a:spcPct val="100000"/>
              </a:lnSpc>
              <a:spcBef>
                <a:spcPts val="0"/>
              </a:spcBef>
              <a:spcAft>
                <a:spcPts val="0"/>
              </a:spcAft>
              <a:buClr>
                <a:srgbClr val="000000"/>
              </a:buClr>
              <a:buSzPts val="1000"/>
              <a:buFont typeface="Arial"/>
              <a:buNone/>
            </a:pPr>
            <a:r>
              <a:rPr lang="en" sz="1800">
                <a:solidFill>
                  <a:srgbClr val="93C47D"/>
                </a:solidFill>
                <a:latin typeface="Source Code Pro"/>
                <a:ea typeface="Source Code Pro"/>
                <a:cs typeface="Source Code Pro"/>
                <a:sym typeface="Source Code Pro"/>
              </a:rPr>
              <a:t>Resistance to Reverse Engineering</a:t>
            </a:r>
            <a:endParaRPr sz="1800">
              <a:solidFill>
                <a:srgbClr val="93C47D"/>
              </a:solidFill>
              <a:latin typeface="Source Code Pro"/>
              <a:ea typeface="Source Code Pro"/>
              <a:cs typeface="Source Code Pro"/>
              <a:sym typeface="Source Code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3528a3c5b8e_0_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AI Training: Suggestions III</a:t>
            </a:r>
            <a:endParaRPr>
              <a:latin typeface="Source Code Pro"/>
              <a:ea typeface="Source Code Pro"/>
              <a:cs typeface="Source Code Pro"/>
              <a:sym typeface="Source Code Pro"/>
            </a:endParaRPr>
          </a:p>
        </p:txBody>
      </p:sp>
      <p:sp>
        <p:nvSpPr>
          <p:cNvPr id="99" name="Google Shape;99;g3528a3c5b8e_0_14"/>
          <p:cNvSpPr txBox="1"/>
          <p:nvPr>
            <p:ph idx="1" type="body"/>
          </p:nvPr>
        </p:nvSpPr>
        <p:spPr>
          <a:xfrm>
            <a:off x="311700" y="1152475"/>
            <a:ext cx="8520600" cy="38652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1200"/>
              </a:spcBef>
              <a:spcAft>
                <a:spcPts val="0"/>
              </a:spcAft>
              <a:buNone/>
            </a:pPr>
            <a:r>
              <a:rPr b="1" lang="en">
                <a:solidFill>
                  <a:srgbClr val="E06666"/>
                </a:solidFill>
                <a:latin typeface="Source Code Pro"/>
                <a:ea typeface="Source Code Pro"/>
                <a:cs typeface="Source Code Pro"/>
                <a:sym typeface="Source Code Pro"/>
              </a:rPr>
              <a:t>AI models should implement a policy of Zero Trust.</a:t>
            </a:r>
            <a:endParaRPr b="1">
              <a:solidFill>
                <a:srgbClr val="E06666"/>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b="1" lang="en">
                <a:solidFill>
                  <a:srgbClr val="6D9EEB"/>
                </a:solidFill>
                <a:latin typeface="Source Code Pro"/>
                <a:ea typeface="Source Code Pro"/>
                <a:cs typeface="Source Code Pro"/>
                <a:sym typeface="Source Code Pro"/>
              </a:rPr>
              <a:t>Zero Trust: </a:t>
            </a:r>
            <a:r>
              <a:rPr lang="en">
                <a:solidFill>
                  <a:srgbClr val="93C47D"/>
                </a:solidFill>
                <a:latin typeface="Source Code Pro"/>
                <a:ea typeface="Source Code Pro"/>
                <a:cs typeface="Source Code Pro"/>
                <a:sym typeface="Source Code Pro"/>
              </a:rPr>
              <a:t>Never trust, always verify.</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F6B26B"/>
                </a:solidFill>
                <a:latin typeface="Source Code Pro"/>
                <a:ea typeface="Source Code Pro"/>
                <a:cs typeface="Source Code Pro"/>
                <a:sym typeface="Source Code Pro"/>
              </a:rPr>
              <a:t>Implementation:</a:t>
            </a:r>
            <a:endParaRPr>
              <a:solidFill>
                <a:srgbClr val="F6B26B"/>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Require continuous authentication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Minimum permissions for minimum time -</a:t>
            </a:r>
            <a:endParaRPr>
              <a:solidFill>
                <a:srgbClr val="93C47D"/>
              </a:solidFill>
              <a:latin typeface="Source Code Pro"/>
              <a:ea typeface="Source Code Pro"/>
              <a:cs typeface="Source Code Pro"/>
              <a:sym typeface="Source Code Pro"/>
            </a:endParaRPr>
          </a:p>
          <a:p>
            <a:pPr indent="0" lvl="0" marL="0" rtl="0" algn="ctr">
              <a:lnSpc>
                <a:spcPct val="115000"/>
              </a:lnSpc>
              <a:spcBef>
                <a:spcPts val="1200"/>
              </a:spcBef>
              <a:spcAft>
                <a:spcPts val="0"/>
              </a:spcAft>
              <a:buNone/>
            </a:pPr>
            <a:r>
              <a:rPr lang="en">
                <a:solidFill>
                  <a:srgbClr val="93C47D"/>
                </a:solidFill>
                <a:latin typeface="Source Code Pro"/>
                <a:ea typeface="Source Code Pro"/>
                <a:cs typeface="Source Code Pro"/>
                <a:sym typeface="Source Code Pro"/>
              </a:rPr>
              <a:t>- Only a certain few get access to resources and data -</a:t>
            </a:r>
            <a:endParaRPr>
              <a:solidFill>
                <a:srgbClr val="93C47D"/>
              </a:solidFill>
              <a:latin typeface="Source Code Pro"/>
              <a:ea typeface="Source Code Pro"/>
              <a:cs typeface="Source Code Pro"/>
              <a:sym typeface="Source Code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356aa38fc23_0_0"/>
          <p:cNvSpPr txBox="1"/>
          <p:nvPr>
            <p:ph type="title"/>
          </p:nvPr>
        </p:nvSpPr>
        <p:spPr>
          <a:xfrm>
            <a:off x="4641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Time &amp; Location Boundaries: Overview</a:t>
            </a:r>
            <a:endParaRPr>
              <a:latin typeface="Source Code Pro"/>
              <a:ea typeface="Source Code Pro"/>
              <a:cs typeface="Source Code Pro"/>
              <a:sym typeface="Source Code Pro"/>
            </a:endParaRPr>
          </a:p>
        </p:txBody>
      </p:sp>
      <p:sp>
        <p:nvSpPr>
          <p:cNvPr id="105" name="Google Shape;105;g356aa38fc23_0_0"/>
          <p:cNvSpPr txBox="1"/>
          <p:nvPr>
            <p:ph idx="1" type="body"/>
          </p:nvPr>
        </p:nvSpPr>
        <p:spPr>
          <a:xfrm>
            <a:off x="664950" y="1133775"/>
            <a:ext cx="7809600" cy="38652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200000"/>
              </a:lnSpc>
              <a:spcBef>
                <a:spcPts val="1200"/>
              </a:spcBef>
              <a:spcAft>
                <a:spcPts val="0"/>
              </a:spcAft>
              <a:buSzPct val="100000"/>
              <a:buNone/>
            </a:pPr>
            <a:r>
              <a:rPr lang="en">
                <a:solidFill>
                  <a:srgbClr val="93C47D"/>
                </a:solidFill>
                <a:latin typeface="Source Code Pro"/>
                <a:ea typeface="Source Code Pro"/>
                <a:cs typeface="Source Code Pro"/>
                <a:sym typeface="Source Code Pro"/>
              </a:rPr>
              <a:t>GenAI tools are restricted to only company-issued devices and </a:t>
            </a:r>
            <a:r>
              <a:rPr lang="en">
                <a:solidFill>
                  <a:srgbClr val="93C47D"/>
                </a:solidFill>
                <a:latin typeface="Source Code Pro"/>
                <a:ea typeface="Source Code Pro"/>
                <a:cs typeface="Source Code Pro"/>
                <a:sym typeface="Source Code Pro"/>
              </a:rPr>
              <a:t>secure</a:t>
            </a:r>
            <a:r>
              <a:rPr lang="en">
                <a:solidFill>
                  <a:srgbClr val="93C47D"/>
                </a:solidFill>
                <a:latin typeface="Source Code Pro"/>
                <a:ea typeface="Source Code Pro"/>
                <a:cs typeface="Source Code Pro"/>
                <a:sym typeface="Source Code Pro"/>
              </a:rPr>
              <a:t> environments.</a:t>
            </a:r>
            <a:endParaRPr>
              <a:solidFill>
                <a:srgbClr val="93C47D"/>
              </a:solidFill>
              <a:latin typeface="Source Code Pro"/>
              <a:ea typeface="Source Code Pro"/>
              <a:cs typeface="Source Code Pro"/>
              <a:sym typeface="Source Code Pro"/>
            </a:endParaRPr>
          </a:p>
          <a:p>
            <a:pPr indent="0" lvl="0" marL="0" rtl="0" algn="l">
              <a:lnSpc>
                <a:spcPct val="200000"/>
              </a:lnSpc>
              <a:spcBef>
                <a:spcPts val="1200"/>
              </a:spcBef>
              <a:spcAft>
                <a:spcPts val="0"/>
              </a:spcAft>
              <a:buSzPct val="100000"/>
              <a:buNone/>
            </a:pPr>
            <a:r>
              <a:rPr lang="en">
                <a:solidFill>
                  <a:srgbClr val="FF0000"/>
                </a:solidFill>
                <a:latin typeface="Source Code Pro"/>
                <a:ea typeface="Source Code Pro"/>
                <a:cs typeface="Source Code Pro"/>
                <a:sym typeface="Source Code Pro"/>
              </a:rPr>
              <a:t>Should be allowed only on:</a:t>
            </a:r>
            <a:endParaRPr>
              <a:solidFill>
                <a:srgbClr val="93C47D"/>
              </a:solidFill>
              <a:latin typeface="Source Code Pro"/>
              <a:ea typeface="Source Code Pro"/>
              <a:cs typeface="Source Code Pro"/>
              <a:sym typeface="Source Code Pro"/>
            </a:endParaRPr>
          </a:p>
          <a:p>
            <a:pPr indent="-334327" lvl="0" marL="457200" rtl="0" algn="l">
              <a:lnSpc>
                <a:spcPct val="200000"/>
              </a:lnSpc>
              <a:spcBef>
                <a:spcPts val="1200"/>
              </a:spcBef>
              <a:spcAft>
                <a:spcPts val="0"/>
              </a:spcAft>
              <a:buClr>
                <a:srgbClr val="93C47D"/>
              </a:buClr>
              <a:buSzPct val="100000"/>
              <a:buFont typeface="Source Code Pro"/>
              <a:buChar char="●"/>
            </a:pPr>
            <a:r>
              <a:rPr lang="en">
                <a:solidFill>
                  <a:srgbClr val="93C47D"/>
                </a:solidFill>
                <a:latin typeface="Source Code Pro"/>
                <a:ea typeface="Source Code Pro"/>
                <a:cs typeface="Source Code Pro"/>
                <a:sym typeface="Source Code Pro"/>
              </a:rPr>
              <a:t>Company Networks</a:t>
            </a:r>
            <a:endParaRPr>
              <a:solidFill>
                <a:srgbClr val="93C47D"/>
              </a:solidFill>
              <a:latin typeface="Source Code Pro"/>
              <a:ea typeface="Source Code Pro"/>
              <a:cs typeface="Source Code Pro"/>
              <a:sym typeface="Source Code Pro"/>
            </a:endParaRPr>
          </a:p>
          <a:p>
            <a:pPr indent="-334327" lvl="0" marL="457200" rtl="0" algn="l">
              <a:lnSpc>
                <a:spcPct val="200000"/>
              </a:lnSpc>
              <a:spcBef>
                <a:spcPts val="0"/>
              </a:spcBef>
              <a:spcAft>
                <a:spcPts val="0"/>
              </a:spcAft>
              <a:buClr>
                <a:srgbClr val="93C47D"/>
              </a:buClr>
              <a:buSzPct val="100000"/>
              <a:buFont typeface="Source Code Pro"/>
              <a:buChar char="●"/>
            </a:pPr>
            <a:r>
              <a:rPr lang="en">
                <a:solidFill>
                  <a:srgbClr val="93C47D"/>
                </a:solidFill>
                <a:latin typeface="Source Code Pro"/>
                <a:ea typeface="Source Code Pro"/>
                <a:cs typeface="Source Code Pro"/>
                <a:sym typeface="Source Code Pro"/>
              </a:rPr>
              <a:t>VPS</a:t>
            </a:r>
            <a:endParaRPr>
              <a:solidFill>
                <a:srgbClr val="93C47D"/>
              </a:solidFill>
              <a:latin typeface="Source Code Pro"/>
              <a:ea typeface="Source Code Pro"/>
              <a:cs typeface="Source Code Pro"/>
              <a:sym typeface="Source Code Pro"/>
            </a:endParaRPr>
          </a:p>
          <a:p>
            <a:pPr indent="0" lvl="0" marL="0" rtl="0" algn="l">
              <a:lnSpc>
                <a:spcPct val="200000"/>
              </a:lnSpc>
              <a:spcBef>
                <a:spcPts val="1200"/>
              </a:spcBef>
              <a:spcAft>
                <a:spcPts val="0"/>
              </a:spcAft>
              <a:buNone/>
            </a:pPr>
            <a:r>
              <a:rPr lang="en">
                <a:solidFill>
                  <a:srgbClr val="93C47D"/>
                </a:solidFill>
                <a:latin typeface="Source Code Pro"/>
                <a:ea typeface="Source Code Pro"/>
                <a:cs typeface="Source Code Pro"/>
                <a:sym typeface="Source Code Pro"/>
              </a:rPr>
              <a:t>GenAI should extend scrutiny and protections to branch sites.</a:t>
            </a:r>
            <a:endParaRPr>
              <a:solidFill>
                <a:srgbClr val="93C47D"/>
              </a:solidFill>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56b852537a_0_0"/>
          <p:cNvSpPr txBox="1"/>
          <p:nvPr>
            <p:ph type="title"/>
          </p:nvPr>
        </p:nvSpPr>
        <p:spPr>
          <a:xfrm>
            <a:off x="464100" y="597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en">
                <a:latin typeface="Source Code Pro"/>
                <a:ea typeface="Source Code Pro"/>
                <a:cs typeface="Source Code Pro"/>
                <a:sym typeface="Source Code Pro"/>
              </a:rPr>
              <a:t>Time &amp; Location Boundaries</a:t>
            </a:r>
            <a:endParaRPr>
              <a:latin typeface="Source Code Pro"/>
              <a:ea typeface="Source Code Pro"/>
              <a:cs typeface="Source Code Pro"/>
              <a:sym typeface="Source Code Pro"/>
            </a:endParaRPr>
          </a:p>
        </p:txBody>
      </p:sp>
      <p:sp>
        <p:nvSpPr>
          <p:cNvPr id="111" name="Google Shape;111;g356b852537a_0_0"/>
          <p:cNvSpPr txBox="1"/>
          <p:nvPr>
            <p:ph idx="1" type="body"/>
          </p:nvPr>
        </p:nvSpPr>
        <p:spPr>
          <a:xfrm>
            <a:off x="664950" y="1133775"/>
            <a:ext cx="7809600" cy="3865200"/>
          </a:xfrm>
          <a:prstGeom prst="rect">
            <a:avLst/>
          </a:prstGeom>
          <a:solidFill>
            <a:schemeClr val="lt1"/>
          </a:solidFill>
          <a:ln cap="flat" cmpd="sng" w="9525">
            <a:solidFill>
              <a:srgbClr val="FF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200000"/>
              </a:lnSpc>
              <a:spcBef>
                <a:spcPts val="1200"/>
              </a:spcBef>
              <a:spcAft>
                <a:spcPts val="0"/>
              </a:spcAft>
              <a:buNone/>
            </a:pPr>
            <a:r>
              <a:rPr lang="en">
                <a:solidFill>
                  <a:schemeClr val="accent5"/>
                </a:solidFill>
                <a:latin typeface="Source Code Pro"/>
                <a:ea typeface="Source Code Pro"/>
                <a:cs typeface="Source Code Pro"/>
                <a:sym typeface="Source Code Pro"/>
              </a:rPr>
              <a:t>Environment and Access Control</a:t>
            </a:r>
            <a:endParaRPr>
              <a:solidFill>
                <a:schemeClr val="accent5"/>
              </a:solidFill>
              <a:latin typeface="Source Code Pro"/>
              <a:ea typeface="Source Code Pro"/>
              <a:cs typeface="Source Code Pro"/>
              <a:sym typeface="Source Code Pro"/>
            </a:endParaRPr>
          </a:p>
          <a:p>
            <a:pPr indent="-342900" lvl="0" marL="457200" rtl="0" algn="l">
              <a:lnSpc>
                <a:spcPct val="200000"/>
              </a:lnSpc>
              <a:spcBef>
                <a:spcPts val="120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Should deploy within secure environments</a:t>
            </a:r>
            <a:endParaRPr>
              <a:solidFill>
                <a:srgbClr val="93C47D"/>
              </a:solidFill>
              <a:latin typeface="Source Code Pro"/>
              <a:ea typeface="Source Code Pro"/>
              <a:cs typeface="Source Code Pro"/>
              <a:sym typeface="Source Code Pro"/>
            </a:endParaRPr>
          </a:p>
          <a:p>
            <a:pPr indent="-342900" lvl="0" marL="457200" rtl="0" algn="l">
              <a:lnSpc>
                <a:spcPct val="200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Must require VPN access for remote users</a:t>
            </a:r>
            <a:endParaRPr>
              <a:solidFill>
                <a:srgbClr val="93C47D"/>
              </a:solidFill>
              <a:latin typeface="Source Code Pro"/>
              <a:ea typeface="Source Code Pro"/>
              <a:cs typeface="Source Code Pro"/>
              <a:sym typeface="Source Code Pro"/>
            </a:endParaRPr>
          </a:p>
          <a:p>
            <a:pPr indent="-342900" lvl="0" marL="457200" rtl="0" algn="l">
              <a:lnSpc>
                <a:spcPct val="200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Block personal devices, limit connection to company devices</a:t>
            </a:r>
            <a:endParaRPr>
              <a:solidFill>
                <a:srgbClr val="93C47D"/>
              </a:solidFill>
              <a:latin typeface="Source Code Pro"/>
              <a:ea typeface="Source Code Pro"/>
              <a:cs typeface="Source Code Pro"/>
              <a:sym typeface="Source Code Pro"/>
            </a:endParaRPr>
          </a:p>
          <a:p>
            <a:pPr indent="-342900" lvl="0" marL="457200" rtl="0" algn="l">
              <a:lnSpc>
                <a:spcPct val="200000"/>
              </a:lnSpc>
              <a:spcBef>
                <a:spcPts val="0"/>
              </a:spcBef>
              <a:spcAft>
                <a:spcPts val="0"/>
              </a:spcAft>
              <a:buClr>
                <a:srgbClr val="93C47D"/>
              </a:buClr>
              <a:buSzPts val="1800"/>
              <a:buFont typeface="Source Code Pro"/>
              <a:buChar char="-"/>
            </a:pPr>
            <a:r>
              <a:rPr lang="en">
                <a:solidFill>
                  <a:srgbClr val="93C47D"/>
                </a:solidFill>
                <a:latin typeface="Source Code Pro"/>
                <a:ea typeface="Source Code Pro"/>
                <a:cs typeface="Source Code Pro"/>
                <a:sym typeface="Source Code Pro"/>
              </a:rPr>
              <a:t>Enforce endpoint security policies</a:t>
            </a:r>
            <a:endParaRPr>
              <a:solidFill>
                <a:srgbClr val="93C47D"/>
              </a:solidFill>
              <a:latin typeface="Source Code Pro"/>
              <a:ea typeface="Source Code Pro"/>
              <a:cs typeface="Source Code Pro"/>
              <a:sym typeface="Source Code Pr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