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24" r:id="rId5"/>
    <p:sldId id="315" r:id="rId6"/>
    <p:sldId id="348" r:id="rId7"/>
    <p:sldId id="350" r:id="rId8"/>
    <p:sldId id="351" r:id="rId9"/>
    <p:sldId id="358" r:id="rId10"/>
    <p:sldId id="302" r:id="rId11"/>
    <p:sldId id="325" r:id="rId12"/>
    <p:sldId id="353" r:id="rId13"/>
    <p:sldId id="354" r:id="rId14"/>
    <p:sldId id="329" r:id="rId15"/>
    <p:sldId id="347" r:id="rId16"/>
    <p:sldId id="331" r:id="rId17"/>
    <p:sldId id="332" r:id="rId18"/>
    <p:sldId id="295" r:id="rId19"/>
    <p:sldId id="333" r:id="rId20"/>
    <p:sldId id="334" r:id="rId21"/>
    <p:sldId id="355" r:id="rId22"/>
    <p:sldId id="338" r:id="rId23"/>
    <p:sldId id="294" r:id="rId24"/>
    <p:sldId id="337" r:id="rId25"/>
    <p:sldId id="330" r:id="rId26"/>
    <p:sldId id="356" r:id="rId27"/>
    <p:sldId id="339" r:id="rId28"/>
    <p:sldId id="345" r:id="rId29"/>
    <p:sldId id="357" r:id="rId30"/>
    <p:sldId id="359" r:id="rId31"/>
    <p:sldId id="313" r:id="rId32"/>
    <p:sldId id="326" r:id="rId33"/>
    <p:sldId id="304" r:id="rId3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5846" autoAdjust="0"/>
  </p:normalViewPr>
  <p:slideViewPr>
    <p:cSldViewPr snapToGrid="0">
      <p:cViewPr varScale="1">
        <p:scale>
          <a:sx n="85" d="100"/>
          <a:sy n="85" d="100"/>
        </p:scale>
        <p:origin x="208" y="6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91AB1A-C669-4C56-AA7A-D7DE065A4843}" type="datetime1">
              <a:rPr lang="en-GB" smtClean="0"/>
              <a:t>22/09/2022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046ED-6F38-493D-8BA0-9E754A816323}" type="datetime1">
              <a:rPr lang="en-GB" smtClean="0"/>
              <a:pPr/>
              <a:t>22/09/2022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3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2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6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4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7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6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9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0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60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GB" sz="4800" b="1" noProof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GB" sz="4800" b="1" noProof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sz="1100" noProof="0">
                <a:solidFill>
                  <a:schemeClr val="accent2"/>
                </a:solidFill>
              </a:rPr>
              <a:t>9/22/2020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sz="1100" b="1" noProof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n-GB" sz="1100" noProof="0" smtClean="0">
                <a:solidFill>
                  <a:schemeClr val="accent4"/>
                </a:solidFill>
              </a:rPr>
              <a:pPr algn="r"/>
              <a:t>‹#›</a:t>
            </a:fld>
            <a:endParaRPr lang="en-GB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lickr.com/photos/51735839@n00/13317874924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ixabay.com/en/location-map-pin-pinpoint-point-162102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heologyofwork.org/new-testament/2-corinthians/conclusion-to-2-corinthian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ettereducation.com.au/results/VCE_ATAR.aspx" TargetMode="External"/><Relationship Id="rId4" Type="http://schemas.openxmlformats.org/officeDocument/2006/relationships/hyperlink" Target="https://asl.acara.edu.au/about-as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7815007@N07/8302898204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picserver.org/highway-signs2/t/thank-you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hunter.com/powerpoint-templates/ruler-powerpoint-templat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luediamondgallery.com/hand-held-card/q/questions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   Education</a:t>
            </a:r>
            <a:br>
              <a:rPr lang="en-GB" dirty="0"/>
            </a:br>
            <a:r>
              <a:rPr lang="en-GB" sz="2400" dirty="0"/>
              <a:t>VCE Passing Score- ATAR (or equivalent) of success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GROUP 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Josh Martin</a:t>
            </a:r>
          </a:p>
          <a:p>
            <a:pPr rtl="0"/>
            <a:r>
              <a:rPr lang="en-GB" dirty="0"/>
              <a:t> </a:t>
            </a:r>
            <a:r>
              <a:rPr lang="en-GB" dirty="0" err="1"/>
              <a:t>Peregrin</a:t>
            </a:r>
            <a:r>
              <a:rPr lang="en-GB" dirty="0"/>
              <a:t> Ryan</a:t>
            </a:r>
          </a:p>
          <a:p>
            <a:pPr rtl="0"/>
            <a:r>
              <a:rPr lang="en-GB" dirty="0" err="1"/>
              <a:t>Udeshi</a:t>
            </a:r>
            <a:r>
              <a:rPr lang="en-GB" dirty="0"/>
              <a:t> Pereira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8FFE-C35A-9478-F8AD-D64E2C8D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</p:spTree>
    <p:extLst>
      <p:ext uri="{BB962C8B-B14F-4D97-AF65-F5344CB8AC3E}">
        <p14:creationId xmlns:p14="http://schemas.microsoft.com/office/powerpoint/2010/main" val="2785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0" y="331063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39230" y="1175984"/>
            <a:ext cx="6024626" cy="4807082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168" y="1175984"/>
            <a:ext cx="3924934" cy="4595567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AU" sz="1400" b="0" dirty="0">
                <a:effectLst/>
              </a:rPr>
            </a:br>
            <a:br>
              <a:rPr lang="en-AU" dirty="0"/>
            </a:br>
            <a:r>
              <a:rPr lang="en-AU" sz="6600" dirty="0"/>
              <a:t>DATA  Analysis </a:t>
            </a:r>
            <a:endParaRPr lang="en-GB" sz="6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9139" y="5983066"/>
            <a:ext cx="3924934" cy="490538"/>
          </a:xfrm>
        </p:spPr>
        <p:txBody>
          <a:bodyPr rtlCol="0"/>
          <a:lstStyle/>
          <a:p>
            <a:pPr rtl="0"/>
            <a:r>
              <a:rPr lang="en-GB" dirty="0"/>
              <a:t>PEREGRIN RYAN</a:t>
            </a:r>
          </a:p>
        </p:txBody>
      </p:sp>
    </p:spTree>
    <p:extLst>
      <p:ext uri="{BB962C8B-B14F-4D97-AF65-F5344CB8AC3E}">
        <p14:creationId xmlns:p14="http://schemas.microsoft.com/office/powerpoint/2010/main" val="18944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F1E8-945D-29CA-F1D4-1DF825EC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Geolocation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0AAFC-D3ED-89BF-1875-5A31EC94AE50}"/>
              </a:ext>
            </a:extLst>
          </p:cNvPr>
          <p:cNvSpPr txBox="1"/>
          <p:nvPr/>
        </p:nvSpPr>
        <p:spPr>
          <a:xfrm>
            <a:off x="665018" y="3118816"/>
            <a:ext cx="10444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Major city (Melbourne and Geelong) </a:t>
            </a:r>
          </a:p>
          <a:p>
            <a:pPr marL="342900" indent="-342900">
              <a:buAutoNum type="arabicPeriod"/>
            </a:pPr>
            <a:r>
              <a:rPr lang="en-AU" dirty="0"/>
              <a:t>Provincial city (e.g., Ballarat and Bendigo) </a:t>
            </a:r>
          </a:p>
          <a:p>
            <a:pPr marL="342900" indent="-342900">
              <a:buAutoNum type="arabicPeriod"/>
            </a:pPr>
            <a:r>
              <a:rPr lang="en-AU" dirty="0"/>
              <a:t>Provincial centre (e.g., Mildura, Swan Hill) </a:t>
            </a:r>
          </a:p>
          <a:p>
            <a:pPr marL="342900" indent="-342900">
              <a:buAutoNum type="arabicPeriod"/>
            </a:pPr>
            <a:r>
              <a:rPr lang="en-AU" dirty="0"/>
              <a:t>Large town (e.g., Leongatha, Lorne) </a:t>
            </a:r>
          </a:p>
          <a:p>
            <a:pPr marL="342900" indent="-342900">
              <a:buAutoNum type="arabicPeriod"/>
            </a:pPr>
            <a:r>
              <a:rPr lang="en-AU" dirty="0"/>
              <a:t>Small town (e.g., Terang, Skipton) </a:t>
            </a:r>
          </a:p>
          <a:p>
            <a:pPr marL="342900" indent="-342900">
              <a:buAutoNum type="arabicPeriod"/>
            </a:pPr>
            <a:r>
              <a:rPr lang="en-AU" dirty="0"/>
              <a:t>Rural (e.g., Bright, Donald)</a:t>
            </a:r>
          </a:p>
          <a:p>
            <a:pPr marL="342900" indent="-342900">
              <a:buAutoNum type="arabicPeriod"/>
            </a:pPr>
            <a:r>
              <a:rPr lang="en-AU" dirty="0"/>
              <a:t>Remote (e.g., Orbost).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0E174E35-6E38-0256-264F-E7A9361255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4217" b="11177"/>
          <a:stretch/>
        </p:blipFill>
        <p:spPr>
          <a:xfrm>
            <a:off x="838200" y="2039392"/>
            <a:ext cx="10515600" cy="41148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2B12839-DD2E-0F61-90D9-949219D9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/>
          <a:lstStyle/>
          <a:p>
            <a:r>
              <a:rPr lang="en-US"/>
              <a:t>School Geolocation 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6AF51E71-0FBD-A39F-58DD-39851A4059E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12656" b="13513"/>
          <a:stretch/>
        </p:blipFill>
        <p:spPr>
          <a:xfrm>
            <a:off x="838200" y="2039392"/>
            <a:ext cx="10515600" cy="41148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2D004C1B-5B82-C4EB-7C6F-6BE92D59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School Geolocation heatmap Major Cities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1334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03CF4CE6-0F34-4C06-D34F-5459AF6C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65" y="2039392"/>
            <a:ext cx="8896869" cy="411480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en-GB" sz="4400"/>
              <a:t>School Geolocation heatmap Inner Regional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3457E375-9191-C1C2-4409-ED2C01AC55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13084" b="13084"/>
          <a:stretch/>
        </p:blipFill>
        <p:spPr>
          <a:xfrm>
            <a:off x="838200" y="2039392"/>
            <a:ext cx="10515600" cy="41148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BDFEE93-42E2-2862-57FD-74362DE1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100"/>
              <a:t>School Geolocation heatmap Outer Regional</a:t>
            </a:r>
          </a:p>
        </p:txBody>
      </p:sp>
    </p:spTree>
    <p:extLst>
      <p:ext uri="{BB962C8B-B14F-4D97-AF65-F5344CB8AC3E}">
        <p14:creationId xmlns:p14="http://schemas.microsoft.com/office/powerpoint/2010/main" val="86238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DC143238-5773-666B-178E-C4F12EA1AA8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6370" b="19799"/>
          <a:stretch/>
        </p:blipFill>
        <p:spPr>
          <a:xfrm>
            <a:off x="838200" y="2039392"/>
            <a:ext cx="10515600" cy="4114800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08F4414F-D411-DB2A-87ED-0A7E58D4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School Geolocation heatmap Remote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4751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3E6-BE36-0319-0D33-29A7897F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education from Geolocation</a:t>
            </a:r>
          </a:p>
        </p:txBody>
      </p:sp>
    </p:spTree>
    <p:extLst>
      <p:ext uri="{BB962C8B-B14F-4D97-AF65-F5344CB8AC3E}">
        <p14:creationId xmlns:p14="http://schemas.microsoft.com/office/powerpoint/2010/main" val="385675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3231EDFB-731D-E20C-FAC7-1F9820951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061989"/>
            <a:ext cx="4220845" cy="17489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4B1B5AD4-6C43-C622-CEAD-AFF4A57FB79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4705" r="-1" b="4704"/>
          <a:stretch/>
        </p:blipFill>
        <p:spPr>
          <a:xfrm>
            <a:off x="-157642" y="554636"/>
            <a:ext cx="6470513" cy="5861676"/>
          </a:xfrm>
          <a:prstGeom prst="rect">
            <a:avLst/>
          </a:prstGeom>
          <a:noFill/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D6141EF-14CB-8131-276A-7648B076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Count of all schools per Geolocation</a:t>
            </a:r>
          </a:p>
        </p:txBody>
      </p:sp>
    </p:spTree>
    <p:extLst>
      <p:ext uri="{BB962C8B-B14F-4D97-AF65-F5344CB8AC3E}">
        <p14:creationId xmlns:p14="http://schemas.microsoft.com/office/powerpoint/2010/main" val="19432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Motivation: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89867"/>
            <a:ext cx="4091482" cy="3560763"/>
          </a:xfrm>
        </p:spPr>
        <p:txBody>
          <a:bodyPr rtlCol="0"/>
          <a:lstStyle/>
          <a:p>
            <a:pPr marL="0" indent="0">
              <a:buNone/>
            </a:pPr>
            <a:r>
              <a:rPr lang="en-AU" sz="2400" dirty="0">
                <a:solidFill>
                  <a:srgbClr val="363635"/>
                </a:solidFill>
                <a:latin typeface="opensans"/>
              </a:rPr>
              <a:t>Our group was interested in investigating relationship between Geolocation access to education as well as the effect of Private and Public education has on academic success</a:t>
            </a:r>
            <a:r>
              <a:rPr lang="en-AU" sz="2800" dirty="0">
                <a:solidFill>
                  <a:srgbClr val="363635"/>
                </a:solidFill>
                <a:latin typeface="opensans"/>
              </a:rPr>
              <a:t>.</a:t>
            </a:r>
          </a:p>
          <a:p>
            <a:pPr marL="0" indent="0">
              <a:buNone/>
            </a:pPr>
            <a:endParaRPr lang="en-AU" b="0" i="0" dirty="0">
              <a:solidFill>
                <a:srgbClr val="363635"/>
              </a:solidFill>
              <a:effectLst/>
              <a:latin typeface="opensan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350CB4F-0EBC-4B67-9DBC-DA7BE0666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62925" y="4027967"/>
            <a:ext cx="2688507" cy="2444861"/>
          </a:xfrm>
          <a:prstGeom prst="rect">
            <a:avLst/>
          </a:prstGeom>
        </p:spPr>
      </p:pic>
      <p:pic>
        <p:nvPicPr>
          <p:cNvPr id="14" name="Picture 13" descr="A picture containing stationary, toy&#10;&#10;Description automatically generated">
            <a:extLst>
              <a:ext uri="{FF2B5EF4-FFF2-40B4-BE49-F238E27FC236}">
                <a16:creationId xmlns:a16="http://schemas.microsoft.com/office/drawing/2014/main" id="{7DBED2EB-D8FD-2ABA-0A37-11150B6E2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35088" y="959369"/>
            <a:ext cx="5596002" cy="53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Percentage of schools per Geolocation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CC1BAAF-9654-52E9-2501-62228E122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508" y="635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227AE9-DCC2-4C15-9D04-23BF2F18D0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20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Which students has more choices of schools between gov or non gov?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AU" b="0" dirty="0">
              <a:solidFill>
                <a:schemeClr val="accent4">
                  <a:lumMod val="50000"/>
                </a:schemeClr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Number of school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Number of Gov and Non-gov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Placeholder 5" descr="Chart&#10;&#10;Description automatically generated">
            <a:extLst>
              <a:ext uri="{FF2B5EF4-FFF2-40B4-BE49-F238E27FC236}">
                <a16:creationId xmlns:a16="http://schemas.microsoft.com/office/drawing/2014/main" id="{5A69B669-1684-2E26-60F0-E227BAE81E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809" r="7840" b="3"/>
          <a:stretch/>
        </p:blipFill>
        <p:spPr>
          <a:xfrm>
            <a:off x="4731895" y="128850"/>
            <a:ext cx="5435599" cy="6600299"/>
          </a:xfrm>
          <a:prstGeom prst="rect">
            <a:avLst/>
          </a:prstGeom>
          <a:noFill/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3D96D079-18C4-CB36-4077-79D783A0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/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Geolocation School sector count</a:t>
            </a:r>
          </a:p>
        </p:txBody>
      </p:sp>
    </p:spTree>
    <p:extLst>
      <p:ext uri="{BB962C8B-B14F-4D97-AF65-F5344CB8AC3E}">
        <p14:creationId xmlns:p14="http://schemas.microsoft.com/office/powerpoint/2010/main" val="4625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4E44DA24-DE24-4069-0ED2-D96B41628B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289609" y="1335115"/>
            <a:ext cx="5053361" cy="5053361"/>
          </a:xfrm>
          <a:prstGeom prst="rect">
            <a:avLst/>
          </a:prstGeo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FB6ACBD8-78B8-4A73-E3FE-0B3C7AD9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/>
          <a:lstStyle/>
          <a:p>
            <a:r>
              <a:rPr lang="en-US" dirty="0"/>
              <a:t>Geolocation and sector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93850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5168-6C93-57D6-F3F7-3A070A01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 and academic success</a:t>
            </a:r>
          </a:p>
        </p:txBody>
      </p:sp>
    </p:spTree>
    <p:extLst>
      <p:ext uri="{BB962C8B-B14F-4D97-AF65-F5344CB8AC3E}">
        <p14:creationId xmlns:p14="http://schemas.microsoft.com/office/powerpoint/2010/main" val="1797156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0BB573-32B8-D8A3-2BA7-AD8BAABBB03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8451" b="13288"/>
          <a:stretch/>
        </p:blipFill>
        <p:spPr>
          <a:xfrm>
            <a:off x="838200" y="1469036"/>
            <a:ext cx="10515600" cy="4753964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8B2E-D9F2-DF61-4277-B987D3D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Mean VCE Box Plotting</a:t>
            </a:r>
          </a:p>
        </p:txBody>
      </p:sp>
    </p:spTree>
    <p:extLst>
      <p:ext uri="{BB962C8B-B14F-4D97-AF65-F5344CB8AC3E}">
        <p14:creationId xmlns:p14="http://schemas.microsoft.com/office/powerpoint/2010/main" val="217511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E8AA70-1B84-A66A-3CFD-157F6C02AC4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tretch/>
        </p:blipFill>
        <p:spPr>
          <a:xfrm>
            <a:off x="1981199" y="2051267"/>
            <a:ext cx="8229601" cy="4114800"/>
          </a:xfr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93E9E6B3-7CC2-C464-3F6B-7E884578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/>
          <a:lstStyle/>
          <a:p>
            <a:r>
              <a:rPr lang="en-US" dirty="0"/>
              <a:t>Boxplot grouped by Geolocation</a:t>
            </a:r>
          </a:p>
        </p:txBody>
      </p:sp>
    </p:spTree>
    <p:extLst>
      <p:ext uri="{BB962C8B-B14F-4D97-AF65-F5344CB8AC3E}">
        <p14:creationId xmlns:p14="http://schemas.microsoft.com/office/powerpoint/2010/main" val="363667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B27F-EF06-9184-2105-B91B4BFA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</p:txBody>
      </p:sp>
      <p:pic>
        <p:nvPicPr>
          <p:cNvPr id="3" name="Content Placeholder 4" descr="Chart, pie chart&#10;&#10;Description automatically generated with medium confidence">
            <a:extLst>
              <a:ext uri="{FF2B5EF4-FFF2-40B4-BE49-F238E27FC236}">
                <a16:creationId xmlns:a16="http://schemas.microsoft.com/office/drawing/2014/main" id="{93CB24EA-3723-3C8B-E8C2-36EAFC37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078" y="1094875"/>
            <a:ext cx="3984770" cy="3984770"/>
          </a:xfrm>
          <a:prstGeom prst="rect">
            <a:avLst/>
          </a:prstGeom>
        </p:spPr>
      </p:pic>
      <p:pic>
        <p:nvPicPr>
          <p:cNvPr id="4" name="Picture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3A21ECA1-9C0F-92BC-96BA-985637F3A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7" r="-3" b="1959"/>
          <a:stretch/>
        </p:blipFill>
        <p:spPr>
          <a:xfrm>
            <a:off x="5166144" y="2981214"/>
            <a:ext cx="4262031" cy="4098863"/>
          </a:xfrm>
          <a:prstGeom prst="rect">
            <a:avLst/>
          </a:prstGeom>
          <a:noFill/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7BB43BA0-0737-9AA6-3E90-8C35083E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7757"/>
            <a:ext cx="3657516" cy="3657516"/>
          </a:xfrm>
          <a:prstGeom prst="rect">
            <a:avLst/>
          </a:prstGeom>
        </p:spPr>
      </p:pic>
      <p:pic>
        <p:nvPicPr>
          <p:cNvPr id="6" name="Picture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4ACDF68C-B4D9-E017-3A2C-916D79CF3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680" y="3079212"/>
            <a:ext cx="4000865" cy="4000865"/>
          </a:xfrm>
          <a:prstGeom prst="rect">
            <a:avLst/>
          </a:prstGeom>
          <a:noFill/>
        </p:spPr>
      </p:pic>
      <p:pic>
        <p:nvPicPr>
          <p:cNvPr id="7" name="Picture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A595D876-E62A-8CB3-3A48-DABF007007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7" r="-3" b="1959"/>
          <a:stretch/>
        </p:blipFill>
        <p:spPr>
          <a:xfrm>
            <a:off x="2763825" y="647700"/>
            <a:ext cx="4262031" cy="4098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6480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0" y="-29056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612" y="1694813"/>
            <a:ext cx="4601008" cy="3468373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7200" dirty="0"/>
              <a:t>Conclusion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04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48" y="1251679"/>
            <a:ext cx="4275138" cy="830997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  <a:p>
            <a:pPr rt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120" y="2082676"/>
            <a:ext cx="4870970" cy="3569448"/>
          </a:xfrm>
        </p:spPr>
        <p:txBody>
          <a:bodyPr rtlCol="0"/>
          <a:lstStyle/>
          <a:p>
            <a:pPr rtl="0"/>
            <a:r>
              <a:rPr lang="en-GB" sz="3200" dirty="0"/>
              <a:t>After collecting processing and analysing the data we can confirm our hypothesis that in fact students within the Major Cities also receive Non-Gov education do have higher average academic performance.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3200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7" name="Picture 6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A0BE8A73-9F81-D22A-9F09-4AE6BDE08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68834" y="824459"/>
            <a:ext cx="640004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7194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2" y="1694813"/>
            <a:ext cx="4007183" cy="3468373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0" dirty="0"/>
              <a:t>Data Sources:</a:t>
            </a:r>
            <a:br>
              <a:rPr lang="en-GB" sz="6000" dirty="0"/>
            </a:br>
            <a:r>
              <a:rPr lang="en-AU" sz="1800" b="0" i="0" u="sng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https://asl.acara.edu.au/about-asl</a:t>
            </a:r>
            <a:br>
              <a:rPr lang="en-AU" b="0" dirty="0">
                <a:effectLst/>
              </a:rPr>
            </a:b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en-AU" sz="1800" b="0" i="0" u="sng" strike="noStrike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https://bettereducation.com.au/results/VCE_ATAR.aspx</a:t>
            </a:r>
            <a:br>
              <a:rPr lang="en-AU" b="0" dirty="0">
                <a:effectLst/>
              </a:rPr>
            </a:b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br>
              <a:rPr lang="en-AU" b="0" dirty="0">
                <a:effectLst/>
              </a:rPr>
            </a:br>
            <a:br>
              <a:rPr lang="en-AU" dirty="0"/>
            </a:b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E5DA7451-8D9E-7727-6C2C-17B98C3EF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1189055"/>
            <a:ext cx="4220845" cy="861497"/>
          </a:xfrm>
        </p:spPr>
        <p:txBody>
          <a:bodyPr/>
          <a:lstStyle/>
          <a:p>
            <a:r>
              <a:rPr lang="en-US" sz="4800" dirty="0"/>
              <a:t>Hypothesis:</a:t>
            </a:r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57CEDFEC-5C9E-E529-65DC-083057D63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909" r="16824" b="2"/>
          <a:stretch/>
        </p:blipFill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92F63-1AF5-B3D3-A882-BAB0957B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203554"/>
            <a:ext cx="4998720" cy="2603895"/>
          </a:xfrm>
        </p:spPr>
        <p:txBody>
          <a:bodyPr>
            <a:normAutofit fontScale="90000"/>
          </a:bodyPr>
          <a:lstStyle/>
          <a:p>
            <a:br>
              <a:rPr lang="en-US" sz="1800" dirty="0"/>
            </a:br>
            <a:br>
              <a:rPr lang="en-US" sz="1800" dirty="0"/>
            </a:br>
            <a:r>
              <a:rPr lang="en-US" sz="2700" i="1" dirty="0"/>
              <a:t>If students within Major Cities such as Melbourne or Geelong, that also receive Private, Non-Gov education then we expect them to have best chance of academic success within Victoria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9B9AC-FC94-CF7E-270B-F0D90E9AB102}"/>
              </a:ext>
            </a:extLst>
          </p:cNvPr>
          <p:cNvSpPr txBox="1"/>
          <p:nvPr/>
        </p:nvSpPr>
        <p:spPr>
          <a:xfrm>
            <a:off x="9896180" y="6657945"/>
            <a:ext cx="22958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7815007@N07/8302898204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5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67" y="706143"/>
            <a:ext cx="3417166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GB" sz="4800" b="1" dirty="0">
                <a:solidFill>
                  <a:schemeClr val="tx1"/>
                </a:solidFill>
              </a:rPr>
              <a:t>Group 6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4382" y="3355461"/>
            <a:ext cx="2794160" cy="1011834"/>
          </a:xfrm>
        </p:spPr>
        <p:txBody>
          <a:bodyPr rtlCol="0"/>
          <a:lstStyle/>
          <a:p>
            <a:pPr rtl="0"/>
            <a:r>
              <a:rPr lang="en-GB" sz="3200" dirty="0" err="1"/>
              <a:t>Peregrin</a:t>
            </a:r>
            <a:r>
              <a:rPr lang="en-GB" sz="3200" dirty="0"/>
              <a:t> Ryan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5330" y="1984790"/>
            <a:ext cx="2903212" cy="1011833"/>
          </a:xfrm>
        </p:spPr>
        <p:txBody>
          <a:bodyPr rtlCol="0"/>
          <a:lstStyle/>
          <a:p>
            <a:pPr rtl="0"/>
            <a:r>
              <a:rPr lang="en-GB" sz="3200" dirty="0"/>
              <a:t>Josh Martin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4284" y="4789968"/>
            <a:ext cx="2794160" cy="1011832"/>
          </a:xfrm>
        </p:spPr>
        <p:txBody>
          <a:bodyPr rtlCol="0"/>
          <a:lstStyle/>
          <a:p>
            <a:pPr rtl="0"/>
            <a:r>
              <a:rPr lang="en-GB" sz="3200" dirty="0" err="1"/>
              <a:t>Udeshi</a:t>
            </a:r>
            <a:r>
              <a:rPr lang="en-GB" sz="3200" dirty="0"/>
              <a:t> Pereira</a:t>
            </a:r>
          </a:p>
        </p:txBody>
      </p:sp>
      <p:pic>
        <p:nvPicPr>
          <p:cNvPr id="5" name="Picture 4" descr="A green sign with white lettering&#10;&#10;Description automatically generated with low confidence">
            <a:extLst>
              <a:ext uri="{FF2B5EF4-FFF2-40B4-BE49-F238E27FC236}">
                <a16:creationId xmlns:a16="http://schemas.microsoft.com/office/drawing/2014/main" id="{86B3F04E-3B39-61D5-A91E-E52E10741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413" y="625163"/>
            <a:ext cx="7764956" cy="51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7134-D3F9-05AC-AD40-77E3BDC2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066298" y="1342764"/>
            <a:ext cx="4002379" cy="1229192"/>
          </a:xfrm>
        </p:spPr>
        <p:txBody>
          <a:bodyPr/>
          <a:lstStyle/>
          <a:p>
            <a:r>
              <a:rPr lang="en-US" dirty="0"/>
              <a:t>Our measurement of academic success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6DAB-B956-24A7-8780-FEDBA0F82573}"/>
              </a:ext>
            </a:extLst>
          </p:cNvPr>
          <p:cNvSpPr txBox="1"/>
          <p:nvPr/>
        </p:nvSpPr>
        <p:spPr>
          <a:xfrm>
            <a:off x="7905750" y="2948915"/>
            <a:ext cx="2323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way we measure academic success was measuring ATAR Score </a:t>
            </a:r>
          </a:p>
        </p:txBody>
      </p:sp>
      <p:pic>
        <p:nvPicPr>
          <p:cNvPr id="5" name="Picture 4" descr="A close-up of a credit card&#10;&#10;Description automatically generated with medium confidence">
            <a:extLst>
              <a:ext uri="{FF2B5EF4-FFF2-40B4-BE49-F238E27FC236}">
                <a16:creationId xmlns:a16="http://schemas.microsoft.com/office/drawing/2014/main" id="{02B609E6-B088-4C9D-EBE2-30240C306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726" y="1342765"/>
            <a:ext cx="5580274" cy="46502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0E968A5B-2866-0DB2-F5D3-C410B4B668AD}"/>
              </a:ext>
            </a:extLst>
          </p:cNvPr>
          <p:cNvSpPr/>
          <p:nvPr/>
        </p:nvSpPr>
        <p:spPr>
          <a:xfrm>
            <a:off x="3567659" y="4517540"/>
            <a:ext cx="3013490" cy="13776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2834C2-03D2-BCF4-562A-F21FF2F3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92" y="0"/>
            <a:ext cx="7209416" cy="69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0962BC2-F2EF-B76A-2DC0-0EBD1BC6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6235" y="31647"/>
            <a:ext cx="10239530" cy="68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0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556" y="164892"/>
            <a:ext cx="11121870" cy="6415789"/>
          </a:xfrm>
        </p:spPr>
        <p:txBody>
          <a:bodyPr rtlCol="0"/>
          <a:lstStyle/>
          <a:p>
            <a:r>
              <a:rPr lang="en-AU" sz="3200" dirty="0">
                <a:solidFill>
                  <a:srgbClr val="24292F"/>
                </a:solidFill>
                <a:latin typeface="-apple-system"/>
              </a:rPr>
              <a:t>Is there a relationship with Geolocation academic success? </a:t>
            </a:r>
          </a:p>
          <a:p>
            <a:pPr lvl="1"/>
            <a:r>
              <a:rPr lang="en-AU" sz="3200" dirty="0">
                <a:solidFill>
                  <a:srgbClr val="24292F"/>
                </a:solidFill>
                <a:latin typeface="-apple-system"/>
              </a:rPr>
              <a:t>YES, Schools closer to Major Cities have better academic performance.</a:t>
            </a:r>
          </a:p>
          <a:p>
            <a:pPr algn="l"/>
            <a:r>
              <a:rPr lang="en-AU" sz="3200" dirty="0">
                <a:solidFill>
                  <a:srgbClr val="24292F"/>
                </a:solidFill>
                <a:latin typeface="-apple-system"/>
              </a:rPr>
              <a:t>Is there a relationship with Geolocation and the choices of schools?</a:t>
            </a:r>
          </a:p>
          <a:p>
            <a:pPr lvl="1"/>
            <a:r>
              <a:rPr lang="en-AU" sz="3200" dirty="0">
                <a:solidFill>
                  <a:srgbClr val="24292F"/>
                </a:solidFill>
                <a:latin typeface="-apple-system"/>
              </a:rPr>
              <a:t>YES, There are more schools closer to Major Cities than regional Victoria</a:t>
            </a:r>
          </a:p>
          <a:p>
            <a:pPr algn="l"/>
            <a:r>
              <a:rPr lang="en-AU" sz="3200" b="0" i="0" dirty="0">
                <a:solidFill>
                  <a:srgbClr val="24292F"/>
                </a:solidFill>
                <a:effectLst/>
                <a:latin typeface="-apple-system"/>
              </a:rPr>
              <a:t>Which school sector has their best academic success?</a:t>
            </a:r>
          </a:p>
          <a:p>
            <a:pPr lvl="1"/>
            <a:r>
              <a:rPr lang="en-AU" sz="3200" u="none" strike="noStrike" dirty="0">
                <a:solidFill>
                  <a:srgbClr val="24292F"/>
                </a:solidFill>
                <a:latin typeface="-apple-system"/>
              </a:rPr>
              <a:t>Non-Gov school sector had their best academic success.</a:t>
            </a:r>
            <a:endParaRPr lang="en-AU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AU" sz="4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237" y="316073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3" y="1428340"/>
            <a:ext cx="3924934" cy="4001320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GB" sz="8000" dirty="0">
                <a:latin typeface="Calibri Light" panose="020F0302020204030204" pitchFamily="34" charset="0"/>
                <a:ea typeface="+mn-ea"/>
                <a:cs typeface="+mn-cs"/>
              </a:rPr>
              <a:t>Data clean up process</a:t>
            </a:r>
            <a:br>
              <a:rPr lang="en-GB" sz="8000" dirty="0"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GB" sz="8000" dirty="0"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AU" b="0" dirty="0">
                <a:solidFill>
                  <a:srgbClr val="FF0000"/>
                </a:solidFill>
                <a:effectLst/>
              </a:rPr>
            </a:br>
            <a:br>
              <a:rPr lang="en-AU" dirty="0"/>
            </a:b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6476" y="6025439"/>
            <a:ext cx="3924934" cy="490538"/>
          </a:xfrm>
        </p:spPr>
        <p:txBody>
          <a:bodyPr rtlCol="0"/>
          <a:lstStyle/>
          <a:p>
            <a:pPr rtl="0"/>
            <a:r>
              <a:rPr lang="en-GB" dirty="0"/>
              <a:t>Josh Martin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F5F-32EF-934C-8BDC-7160F11C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</p:spTree>
    <p:extLst>
      <p:ext uri="{BB962C8B-B14F-4D97-AF65-F5344CB8AC3E}">
        <p14:creationId xmlns:p14="http://schemas.microsoft.com/office/powerpoint/2010/main" val="39697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350_TF16411253_Win32" id="{D3EEA95B-1A0A-4237-A99F-6C2FE5AD8423}" vid="{3A12375C-1920-445C-97DF-9B66208538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{90F9B6B8-96E7-EF42-9C2C-EA7FE5A53F08}tf10001120</Template>
  <TotalTime>939</TotalTime>
  <Words>435</Words>
  <Application>Microsoft Macintosh PowerPoint</Application>
  <PresentationFormat>Widescreen</PresentationFormat>
  <Paragraphs>71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-apple-system</vt:lpstr>
      <vt:lpstr>Aharoni</vt:lpstr>
      <vt:lpstr>Arial</vt:lpstr>
      <vt:lpstr>Calibri</vt:lpstr>
      <vt:lpstr>Calibri Light</vt:lpstr>
      <vt:lpstr>Corbel</vt:lpstr>
      <vt:lpstr>opensans</vt:lpstr>
      <vt:lpstr>Wingdings</vt:lpstr>
      <vt:lpstr>Office Theme</vt:lpstr>
      <vt:lpstr>   Education VCE Passing Score- ATAR (or equivalent) of success</vt:lpstr>
      <vt:lpstr>Motivation:</vt:lpstr>
      <vt:lpstr>  If students within Major Cities such as Melbourne or Geelong, that also receive Private, Non-Gov education then we expect them to have best chance of academic success within Victoria</vt:lpstr>
      <vt:lpstr>Our measurement of academic success </vt:lpstr>
      <vt:lpstr>PowerPoint Presentation</vt:lpstr>
      <vt:lpstr>PowerPoint Presentation</vt:lpstr>
      <vt:lpstr>PowerPoint Presentation</vt:lpstr>
      <vt:lpstr>Data clean up process    </vt:lpstr>
      <vt:lpstr>JOSH</vt:lpstr>
      <vt:lpstr>JOSH</vt:lpstr>
      <vt:lpstr>  DATA  Analysis </vt:lpstr>
      <vt:lpstr>Defining Geolocation</vt:lpstr>
      <vt:lpstr>School Geolocation heatmap</vt:lpstr>
      <vt:lpstr>School Geolocation heatmap Major Cities</vt:lpstr>
      <vt:lpstr>School Geolocation heatmap Inner Regional</vt:lpstr>
      <vt:lpstr>School Geolocation heatmap Outer Regional</vt:lpstr>
      <vt:lpstr>School Geolocation heatmap Remote</vt:lpstr>
      <vt:lpstr>Access to education from Geolocation</vt:lpstr>
      <vt:lpstr>Count of all schools per Geolocation</vt:lpstr>
      <vt:lpstr>Percentage of schools per Geolocation</vt:lpstr>
      <vt:lpstr>Geolocation School sector count</vt:lpstr>
      <vt:lpstr>Geolocation and sector distribution</vt:lpstr>
      <vt:lpstr>Geolocation and academic success</vt:lpstr>
      <vt:lpstr>Mean VCE Box Plotting</vt:lpstr>
      <vt:lpstr>Boxplot grouped by Geolocation</vt:lpstr>
      <vt:lpstr>Pie Charts</vt:lpstr>
      <vt:lpstr>Conclusion</vt:lpstr>
      <vt:lpstr>Conclusion </vt:lpstr>
      <vt:lpstr>Data Sources: https://asl.acara.edu.au/about-asl - https://bettereducation.com.au/results/VCE_ATAR.aspx -   </vt:lpstr>
      <vt:lpstr>Group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Education VCE Passing Score- ATAR (or equivalent) of success</dc:title>
  <dc:creator>Udeshi Pereira</dc:creator>
  <cp:lastModifiedBy>Udeshi Pereira</cp:lastModifiedBy>
  <cp:revision>15</cp:revision>
  <dcterms:created xsi:type="dcterms:W3CDTF">2022-09-19T13:13:29Z</dcterms:created>
  <dcterms:modified xsi:type="dcterms:W3CDTF">2022-09-22T05:20:26Z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