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324" r:id="rId5"/>
    <p:sldId id="315" r:id="rId6"/>
    <p:sldId id="348" r:id="rId7"/>
    <p:sldId id="350" r:id="rId8"/>
    <p:sldId id="351" r:id="rId9"/>
    <p:sldId id="358" r:id="rId10"/>
    <p:sldId id="302" r:id="rId11"/>
    <p:sldId id="325" r:id="rId12"/>
    <p:sldId id="353" r:id="rId13"/>
    <p:sldId id="362" r:id="rId14"/>
    <p:sldId id="363" r:id="rId15"/>
    <p:sldId id="329" r:id="rId16"/>
    <p:sldId id="347" r:id="rId17"/>
    <p:sldId id="364" r:id="rId18"/>
    <p:sldId id="339" r:id="rId19"/>
    <p:sldId id="345" r:id="rId20"/>
    <p:sldId id="355" r:id="rId21"/>
    <p:sldId id="365" r:id="rId22"/>
    <p:sldId id="366" r:id="rId23"/>
    <p:sldId id="361" r:id="rId24"/>
    <p:sldId id="360" r:id="rId25"/>
    <p:sldId id="359" r:id="rId26"/>
    <p:sldId id="313" r:id="rId27"/>
    <p:sldId id="326" r:id="rId28"/>
    <p:sldId id="304" r:id="rId2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9" autoAdjust="0"/>
    <p:restoredTop sz="95846" autoAdjust="0"/>
  </p:normalViewPr>
  <p:slideViewPr>
    <p:cSldViewPr snapToGrid="0">
      <p:cViewPr varScale="1">
        <p:scale>
          <a:sx n="117" d="100"/>
          <a:sy n="117" d="100"/>
        </p:scale>
        <p:origin x="138" y="174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C3372A-D19D-4A2D-A0FE-C693691364E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267C79-110C-4023-8A96-9E721A2EDAC9}">
      <dgm:prSet/>
      <dgm:spPr/>
      <dgm:t>
        <a:bodyPr/>
        <a:lstStyle/>
        <a:p>
          <a:r>
            <a:rPr lang="en-AU"/>
            <a:t>Is there a relationship with Geolocation academic success? </a:t>
          </a:r>
          <a:endParaRPr lang="en-US"/>
        </a:p>
      </dgm:t>
    </dgm:pt>
    <dgm:pt modelId="{D55554B8-8D1B-447C-B958-58EF6B2FBFCA}" type="parTrans" cxnId="{6B1184E7-B970-4EA3-A82D-A060EF5729B2}">
      <dgm:prSet/>
      <dgm:spPr/>
      <dgm:t>
        <a:bodyPr/>
        <a:lstStyle/>
        <a:p>
          <a:endParaRPr lang="en-US"/>
        </a:p>
      </dgm:t>
    </dgm:pt>
    <dgm:pt modelId="{72051838-691A-4F53-8253-BF6752D83B85}" type="sibTrans" cxnId="{6B1184E7-B970-4EA3-A82D-A060EF5729B2}">
      <dgm:prSet/>
      <dgm:spPr/>
      <dgm:t>
        <a:bodyPr/>
        <a:lstStyle/>
        <a:p>
          <a:endParaRPr lang="en-US"/>
        </a:p>
      </dgm:t>
    </dgm:pt>
    <dgm:pt modelId="{588684EF-03C7-4B92-A2EA-CC83724F7E02}">
      <dgm:prSet/>
      <dgm:spPr/>
      <dgm:t>
        <a:bodyPr/>
        <a:lstStyle/>
        <a:p>
          <a:endParaRPr lang="en-US" dirty="0"/>
        </a:p>
      </dgm:t>
    </dgm:pt>
    <dgm:pt modelId="{77C9CBCB-56E5-4CD9-9889-F01CFF9738CF}" type="parTrans" cxnId="{9EE7DCE3-7939-4D7E-B353-B7EAE555D569}">
      <dgm:prSet/>
      <dgm:spPr/>
      <dgm:t>
        <a:bodyPr/>
        <a:lstStyle/>
        <a:p>
          <a:endParaRPr lang="en-US"/>
        </a:p>
      </dgm:t>
    </dgm:pt>
    <dgm:pt modelId="{CC4CED61-6A3A-45F6-A320-02C29EA2C182}" type="sibTrans" cxnId="{9EE7DCE3-7939-4D7E-B353-B7EAE555D569}">
      <dgm:prSet/>
      <dgm:spPr/>
      <dgm:t>
        <a:bodyPr/>
        <a:lstStyle/>
        <a:p>
          <a:endParaRPr lang="en-US"/>
        </a:p>
      </dgm:t>
    </dgm:pt>
    <dgm:pt modelId="{89304914-04E7-44BC-B6BA-F7A6C9F3CA9D}">
      <dgm:prSet/>
      <dgm:spPr/>
      <dgm:t>
        <a:bodyPr/>
        <a:lstStyle/>
        <a:p>
          <a:r>
            <a:rPr lang="en-AU"/>
            <a:t>Is there a relationship with Geolocation and the choices of schools?</a:t>
          </a:r>
          <a:endParaRPr lang="en-US"/>
        </a:p>
      </dgm:t>
    </dgm:pt>
    <dgm:pt modelId="{363D7424-5FFB-497C-A06A-499CDAF37F43}" type="parTrans" cxnId="{AA2F12C8-EC5F-43EB-896A-65C61BE6556B}">
      <dgm:prSet/>
      <dgm:spPr/>
      <dgm:t>
        <a:bodyPr/>
        <a:lstStyle/>
        <a:p>
          <a:endParaRPr lang="en-US"/>
        </a:p>
      </dgm:t>
    </dgm:pt>
    <dgm:pt modelId="{433A9715-421E-4B13-9FFF-934C8E615C2D}" type="sibTrans" cxnId="{AA2F12C8-EC5F-43EB-896A-65C61BE6556B}">
      <dgm:prSet/>
      <dgm:spPr/>
      <dgm:t>
        <a:bodyPr/>
        <a:lstStyle/>
        <a:p>
          <a:endParaRPr lang="en-US"/>
        </a:p>
      </dgm:t>
    </dgm:pt>
    <dgm:pt modelId="{62141C04-4A1C-4F55-8381-2844080BA894}">
      <dgm:prSet/>
      <dgm:spPr/>
      <dgm:t>
        <a:bodyPr/>
        <a:lstStyle/>
        <a:p>
          <a:endParaRPr lang="en-US" dirty="0"/>
        </a:p>
      </dgm:t>
    </dgm:pt>
    <dgm:pt modelId="{16E5FE8A-02AD-4FB1-A0F2-3680BE834C22}" type="parTrans" cxnId="{91A748BE-AD8E-4331-BE46-B70A5C2C240B}">
      <dgm:prSet/>
      <dgm:spPr/>
      <dgm:t>
        <a:bodyPr/>
        <a:lstStyle/>
        <a:p>
          <a:endParaRPr lang="en-US"/>
        </a:p>
      </dgm:t>
    </dgm:pt>
    <dgm:pt modelId="{CC0633E5-4936-449C-88B9-39EB4F0ECEC3}" type="sibTrans" cxnId="{91A748BE-AD8E-4331-BE46-B70A5C2C240B}">
      <dgm:prSet/>
      <dgm:spPr/>
      <dgm:t>
        <a:bodyPr/>
        <a:lstStyle/>
        <a:p>
          <a:endParaRPr lang="en-US"/>
        </a:p>
      </dgm:t>
    </dgm:pt>
    <dgm:pt modelId="{E8C400E6-F943-473F-97B2-52DA6854B963}">
      <dgm:prSet/>
      <dgm:spPr/>
      <dgm:t>
        <a:bodyPr/>
        <a:lstStyle/>
        <a:p>
          <a:r>
            <a:rPr lang="en-AU" b="0" i="0"/>
            <a:t>Which school sector has their best academic success?</a:t>
          </a:r>
          <a:endParaRPr lang="en-US"/>
        </a:p>
      </dgm:t>
    </dgm:pt>
    <dgm:pt modelId="{13F5B290-B581-47A8-87B9-ABD3EA0E99D8}" type="parTrans" cxnId="{8DC99456-AB5A-432E-A9FA-AEFE7491A760}">
      <dgm:prSet/>
      <dgm:spPr/>
      <dgm:t>
        <a:bodyPr/>
        <a:lstStyle/>
        <a:p>
          <a:endParaRPr lang="en-US"/>
        </a:p>
      </dgm:t>
    </dgm:pt>
    <dgm:pt modelId="{8A98CA36-FBA1-4F9F-A892-89E37B40A6C0}" type="sibTrans" cxnId="{8DC99456-AB5A-432E-A9FA-AEFE7491A760}">
      <dgm:prSet/>
      <dgm:spPr/>
      <dgm:t>
        <a:bodyPr/>
        <a:lstStyle/>
        <a:p>
          <a:endParaRPr lang="en-US"/>
        </a:p>
      </dgm:t>
    </dgm:pt>
    <dgm:pt modelId="{A5E9F832-A6DB-4566-96F0-FB6B9C983739}">
      <dgm:prSet/>
      <dgm:spPr/>
      <dgm:t>
        <a:bodyPr/>
        <a:lstStyle/>
        <a:p>
          <a:endParaRPr lang="en-US" dirty="0"/>
        </a:p>
      </dgm:t>
    </dgm:pt>
    <dgm:pt modelId="{C1A2ACB0-F7CE-400C-81B8-8DC29795C2C5}" type="parTrans" cxnId="{9A7A6289-E1CF-4BA3-B15F-ACF3CAF65FA2}">
      <dgm:prSet/>
      <dgm:spPr/>
      <dgm:t>
        <a:bodyPr/>
        <a:lstStyle/>
        <a:p>
          <a:endParaRPr lang="en-US"/>
        </a:p>
      </dgm:t>
    </dgm:pt>
    <dgm:pt modelId="{217125C2-8196-410A-A98D-EE92A3B20A88}" type="sibTrans" cxnId="{9A7A6289-E1CF-4BA3-B15F-ACF3CAF65FA2}">
      <dgm:prSet/>
      <dgm:spPr/>
      <dgm:t>
        <a:bodyPr/>
        <a:lstStyle/>
        <a:p>
          <a:endParaRPr lang="en-US"/>
        </a:p>
      </dgm:t>
    </dgm:pt>
    <dgm:pt modelId="{AFCFF5BC-5BBA-4C46-B16F-C484B2146964}" type="pres">
      <dgm:prSet presAssocID="{6DC3372A-D19D-4A2D-A0FE-C693691364E1}" presName="Name0" presStyleCnt="0">
        <dgm:presLayoutVars>
          <dgm:dir/>
          <dgm:animLvl val="lvl"/>
          <dgm:resizeHandles val="exact"/>
        </dgm:presLayoutVars>
      </dgm:prSet>
      <dgm:spPr/>
    </dgm:pt>
    <dgm:pt modelId="{527636E3-17EB-FB49-9BDA-8C4D85AF08C2}" type="pres">
      <dgm:prSet presAssocID="{C7267C79-110C-4023-8A96-9E721A2EDAC9}" presName="linNode" presStyleCnt="0"/>
      <dgm:spPr/>
    </dgm:pt>
    <dgm:pt modelId="{E8882C4C-67E6-7C4A-BBF0-79946C702A2A}" type="pres">
      <dgm:prSet presAssocID="{C7267C79-110C-4023-8A96-9E721A2EDAC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F744CE0-A994-E549-A006-59A40E6535E4}" type="pres">
      <dgm:prSet presAssocID="{C7267C79-110C-4023-8A96-9E721A2EDAC9}" presName="descendantText" presStyleLbl="alignAccFollowNode1" presStyleIdx="0" presStyleCnt="3">
        <dgm:presLayoutVars>
          <dgm:bulletEnabled val="1"/>
        </dgm:presLayoutVars>
      </dgm:prSet>
      <dgm:spPr/>
    </dgm:pt>
    <dgm:pt modelId="{C034BC3B-81DD-0243-B22A-54A9F585E3B2}" type="pres">
      <dgm:prSet presAssocID="{72051838-691A-4F53-8253-BF6752D83B85}" presName="sp" presStyleCnt="0"/>
      <dgm:spPr/>
    </dgm:pt>
    <dgm:pt modelId="{4FF49267-087C-E340-A264-F45C4307C833}" type="pres">
      <dgm:prSet presAssocID="{89304914-04E7-44BC-B6BA-F7A6C9F3CA9D}" presName="linNode" presStyleCnt="0"/>
      <dgm:spPr/>
    </dgm:pt>
    <dgm:pt modelId="{E5378C3E-D4F1-6B41-96E7-8186D3432F57}" type="pres">
      <dgm:prSet presAssocID="{89304914-04E7-44BC-B6BA-F7A6C9F3CA9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D28D93B-274E-1C43-BEA9-54078A53D779}" type="pres">
      <dgm:prSet presAssocID="{89304914-04E7-44BC-B6BA-F7A6C9F3CA9D}" presName="descendantText" presStyleLbl="alignAccFollowNode1" presStyleIdx="1" presStyleCnt="3">
        <dgm:presLayoutVars>
          <dgm:bulletEnabled val="1"/>
        </dgm:presLayoutVars>
      </dgm:prSet>
      <dgm:spPr/>
    </dgm:pt>
    <dgm:pt modelId="{1A20DDE8-CC0B-BC49-8571-9ACCBEC4B38F}" type="pres">
      <dgm:prSet presAssocID="{433A9715-421E-4B13-9FFF-934C8E615C2D}" presName="sp" presStyleCnt="0"/>
      <dgm:spPr/>
    </dgm:pt>
    <dgm:pt modelId="{8314A4E8-0865-3E42-9455-DDEB4F683E81}" type="pres">
      <dgm:prSet presAssocID="{E8C400E6-F943-473F-97B2-52DA6854B963}" presName="linNode" presStyleCnt="0"/>
      <dgm:spPr/>
    </dgm:pt>
    <dgm:pt modelId="{07A0DCBF-9615-AE4C-B146-AA195B375276}" type="pres">
      <dgm:prSet presAssocID="{E8C400E6-F943-473F-97B2-52DA6854B96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0A8C145-8904-3942-A10D-598D4926C095}" type="pres">
      <dgm:prSet presAssocID="{E8C400E6-F943-473F-97B2-52DA6854B96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251CA021-7FB8-754E-9243-DC6959DA4B5E}" type="presOf" srcId="{89304914-04E7-44BC-B6BA-F7A6C9F3CA9D}" destId="{E5378C3E-D4F1-6B41-96E7-8186D3432F57}" srcOrd="0" destOrd="0" presId="urn:microsoft.com/office/officeart/2005/8/layout/vList5"/>
    <dgm:cxn modelId="{1C8A9836-6959-E945-A539-D7E2AB2D4D3E}" type="presOf" srcId="{62141C04-4A1C-4F55-8381-2844080BA894}" destId="{0D28D93B-274E-1C43-BEA9-54078A53D779}" srcOrd="0" destOrd="0" presId="urn:microsoft.com/office/officeart/2005/8/layout/vList5"/>
    <dgm:cxn modelId="{286C5463-8D4A-0449-8B2A-9C7D91AFB447}" type="presOf" srcId="{C7267C79-110C-4023-8A96-9E721A2EDAC9}" destId="{E8882C4C-67E6-7C4A-BBF0-79946C702A2A}" srcOrd="0" destOrd="0" presId="urn:microsoft.com/office/officeart/2005/8/layout/vList5"/>
    <dgm:cxn modelId="{5CAE5450-BEA7-6D42-9B4E-DC93AEFC2A96}" type="presOf" srcId="{588684EF-03C7-4B92-A2EA-CC83724F7E02}" destId="{3F744CE0-A994-E549-A006-59A40E6535E4}" srcOrd="0" destOrd="0" presId="urn:microsoft.com/office/officeart/2005/8/layout/vList5"/>
    <dgm:cxn modelId="{1837C653-34DC-7846-B55D-7C3A3A7551F3}" type="presOf" srcId="{6DC3372A-D19D-4A2D-A0FE-C693691364E1}" destId="{AFCFF5BC-5BBA-4C46-B16F-C484B2146964}" srcOrd="0" destOrd="0" presId="urn:microsoft.com/office/officeart/2005/8/layout/vList5"/>
    <dgm:cxn modelId="{8DC99456-AB5A-432E-A9FA-AEFE7491A760}" srcId="{6DC3372A-D19D-4A2D-A0FE-C693691364E1}" destId="{E8C400E6-F943-473F-97B2-52DA6854B963}" srcOrd="2" destOrd="0" parTransId="{13F5B290-B581-47A8-87B9-ABD3EA0E99D8}" sibTransId="{8A98CA36-FBA1-4F9F-A892-89E37B40A6C0}"/>
    <dgm:cxn modelId="{9A7A6289-E1CF-4BA3-B15F-ACF3CAF65FA2}" srcId="{E8C400E6-F943-473F-97B2-52DA6854B963}" destId="{A5E9F832-A6DB-4566-96F0-FB6B9C983739}" srcOrd="0" destOrd="0" parTransId="{C1A2ACB0-F7CE-400C-81B8-8DC29795C2C5}" sibTransId="{217125C2-8196-410A-A98D-EE92A3B20A88}"/>
    <dgm:cxn modelId="{91A748BE-AD8E-4331-BE46-B70A5C2C240B}" srcId="{89304914-04E7-44BC-B6BA-F7A6C9F3CA9D}" destId="{62141C04-4A1C-4F55-8381-2844080BA894}" srcOrd="0" destOrd="0" parTransId="{16E5FE8A-02AD-4FB1-A0F2-3680BE834C22}" sibTransId="{CC0633E5-4936-449C-88B9-39EB4F0ECEC3}"/>
    <dgm:cxn modelId="{40635AC3-A478-8A4B-94F9-E16075095711}" type="presOf" srcId="{E8C400E6-F943-473F-97B2-52DA6854B963}" destId="{07A0DCBF-9615-AE4C-B146-AA195B375276}" srcOrd="0" destOrd="0" presId="urn:microsoft.com/office/officeart/2005/8/layout/vList5"/>
    <dgm:cxn modelId="{AA2F12C8-EC5F-43EB-896A-65C61BE6556B}" srcId="{6DC3372A-D19D-4A2D-A0FE-C693691364E1}" destId="{89304914-04E7-44BC-B6BA-F7A6C9F3CA9D}" srcOrd="1" destOrd="0" parTransId="{363D7424-5FFB-497C-A06A-499CDAF37F43}" sibTransId="{433A9715-421E-4B13-9FFF-934C8E615C2D}"/>
    <dgm:cxn modelId="{E8A6ADCA-23A8-0040-BAD2-9F2A6215197F}" type="presOf" srcId="{A5E9F832-A6DB-4566-96F0-FB6B9C983739}" destId="{10A8C145-8904-3942-A10D-598D4926C095}" srcOrd="0" destOrd="0" presId="urn:microsoft.com/office/officeart/2005/8/layout/vList5"/>
    <dgm:cxn modelId="{9EE7DCE3-7939-4D7E-B353-B7EAE555D569}" srcId="{C7267C79-110C-4023-8A96-9E721A2EDAC9}" destId="{588684EF-03C7-4B92-A2EA-CC83724F7E02}" srcOrd="0" destOrd="0" parTransId="{77C9CBCB-56E5-4CD9-9889-F01CFF9738CF}" sibTransId="{CC4CED61-6A3A-45F6-A320-02C29EA2C182}"/>
    <dgm:cxn modelId="{6B1184E7-B970-4EA3-A82D-A060EF5729B2}" srcId="{6DC3372A-D19D-4A2D-A0FE-C693691364E1}" destId="{C7267C79-110C-4023-8A96-9E721A2EDAC9}" srcOrd="0" destOrd="0" parTransId="{D55554B8-8D1B-447C-B958-58EF6B2FBFCA}" sibTransId="{72051838-691A-4F53-8253-BF6752D83B85}"/>
    <dgm:cxn modelId="{FD74E5B8-99A5-094C-9A62-7531D8153FD5}" type="presParOf" srcId="{AFCFF5BC-5BBA-4C46-B16F-C484B2146964}" destId="{527636E3-17EB-FB49-9BDA-8C4D85AF08C2}" srcOrd="0" destOrd="0" presId="urn:microsoft.com/office/officeart/2005/8/layout/vList5"/>
    <dgm:cxn modelId="{530DE951-54AC-754C-90A5-C7195DB6F549}" type="presParOf" srcId="{527636E3-17EB-FB49-9BDA-8C4D85AF08C2}" destId="{E8882C4C-67E6-7C4A-BBF0-79946C702A2A}" srcOrd="0" destOrd="0" presId="urn:microsoft.com/office/officeart/2005/8/layout/vList5"/>
    <dgm:cxn modelId="{9505660F-BB7D-8345-971E-DE900540DEC4}" type="presParOf" srcId="{527636E3-17EB-FB49-9BDA-8C4D85AF08C2}" destId="{3F744CE0-A994-E549-A006-59A40E6535E4}" srcOrd="1" destOrd="0" presId="urn:microsoft.com/office/officeart/2005/8/layout/vList5"/>
    <dgm:cxn modelId="{0EB8C221-7109-6A42-BD25-7544DFAED2D5}" type="presParOf" srcId="{AFCFF5BC-5BBA-4C46-B16F-C484B2146964}" destId="{C034BC3B-81DD-0243-B22A-54A9F585E3B2}" srcOrd="1" destOrd="0" presId="urn:microsoft.com/office/officeart/2005/8/layout/vList5"/>
    <dgm:cxn modelId="{725FF55D-0636-7548-B5CD-568B572B47DB}" type="presParOf" srcId="{AFCFF5BC-5BBA-4C46-B16F-C484B2146964}" destId="{4FF49267-087C-E340-A264-F45C4307C833}" srcOrd="2" destOrd="0" presId="urn:microsoft.com/office/officeart/2005/8/layout/vList5"/>
    <dgm:cxn modelId="{1E688894-045B-D742-AF54-D631769D13AE}" type="presParOf" srcId="{4FF49267-087C-E340-A264-F45C4307C833}" destId="{E5378C3E-D4F1-6B41-96E7-8186D3432F57}" srcOrd="0" destOrd="0" presId="urn:microsoft.com/office/officeart/2005/8/layout/vList5"/>
    <dgm:cxn modelId="{34F132A5-A00F-CD42-8DF9-C361BF3B6066}" type="presParOf" srcId="{4FF49267-087C-E340-A264-F45C4307C833}" destId="{0D28D93B-274E-1C43-BEA9-54078A53D779}" srcOrd="1" destOrd="0" presId="urn:microsoft.com/office/officeart/2005/8/layout/vList5"/>
    <dgm:cxn modelId="{ABCF3996-74CB-574B-BA9B-8A74BE683096}" type="presParOf" srcId="{AFCFF5BC-5BBA-4C46-B16F-C484B2146964}" destId="{1A20DDE8-CC0B-BC49-8571-9ACCBEC4B38F}" srcOrd="3" destOrd="0" presId="urn:microsoft.com/office/officeart/2005/8/layout/vList5"/>
    <dgm:cxn modelId="{FB1AF6B9-561E-E347-A89C-2463B94E9FBA}" type="presParOf" srcId="{AFCFF5BC-5BBA-4C46-B16F-C484B2146964}" destId="{8314A4E8-0865-3E42-9455-DDEB4F683E81}" srcOrd="4" destOrd="0" presId="urn:microsoft.com/office/officeart/2005/8/layout/vList5"/>
    <dgm:cxn modelId="{336DF08D-6D6D-1C43-8881-22A8549843E8}" type="presParOf" srcId="{8314A4E8-0865-3E42-9455-DDEB4F683E81}" destId="{07A0DCBF-9615-AE4C-B146-AA195B375276}" srcOrd="0" destOrd="0" presId="urn:microsoft.com/office/officeart/2005/8/layout/vList5"/>
    <dgm:cxn modelId="{8BF832E0-81A4-734C-9A87-67A1CF0D1928}" type="presParOf" srcId="{8314A4E8-0865-3E42-9455-DDEB4F683E81}" destId="{10A8C145-8904-3942-A10D-598D4926C09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E9C35D-DF69-48C9-AFD4-1FFA250845F4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061A1ED-7B8C-48D6-B946-B1105F598D00}">
      <dgm:prSet/>
      <dgm:spPr/>
      <dgm:t>
        <a:bodyPr/>
        <a:lstStyle/>
        <a:p>
          <a:r>
            <a:rPr lang="en-AU"/>
            <a:t>Is there a relationship with Geolocation academic success? </a:t>
          </a:r>
          <a:endParaRPr lang="en-US"/>
        </a:p>
      </dgm:t>
    </dgm:pt>
    <dgm:pt modelId="{DF91690E-258E-45F6-9A90-56DE945EC70C}" type="parTrans" cxnId="{805437A0-F000-40F0-9FFE-62CA7DCE0728}">
      <dgm:prSet/>
      <dgm:spPr/>
      <dgm:t>
        <a:bodyPr/>
        <a:lstStyle/>
        <a:p>
          <a:endParaRPr lang="en-US"/>
        </a:p>
      </dgm:t>
    </dgm:pt>
    <dgm:pt modelId="{27B20084-2D56-454B-999C-7C2465E37F05}" type="sibTrans" cxnId="{805437A0-F000-40F0-9FFE-62CA7DCE0728}">
      <dgm:prSet/>
      <dgm:spPr/>
      <dgm:t>
        <a:bodyPr/>
        <a:lstStyle/>
        <a:p>
          <a:endParaRPr lang="en-US"/>
        </a:p>
      </dgm:t>
    </dgm:pt>
    <dgm:pt modelId="{2133752F-25F5-48DD-8E38-893779667E26}">
      <dgm:prSet/>
      <dgm:spPr/>
      <dgm:t>
        <a:bodyPr/>
        <a:lstStyle/>
        <a:p>
          <a:r>
            <a:rPr lang="en-AU"/>
            <a:t>YES, Schools closer to Major Cities have better academic performance.</a:t>
          </a:r>
          <a:endParaRPr lang="en-US"/>
        </a:p>
      </dgm:t>
    </dgm:pt>
    <dgm:pt modelId="{2A4E348D-62B9-4BCD-A3F2-925DDAA5A0DB}" type="parTrans" cxnId="{B17F7400-D580-49D3-B851-DDC0CB2791BB}">
      <dgm:prSet/>
      <dgm:spPr/>
      <dgm:t>
        <a:bodyPr/>
        <a:lstStyle/>
        <a:p>
          <a:endParaRPr lang="en-US"/>
        </a:p>
      </dgm:t>
    </dgm:pt>
    <dgm:pt modelId="{EE30012F-9EDC-4CDC-84BF-C8FFDC4A0DB4}" type="sibTrans" cxnId="{B17F7400-D580-49D3-B851-DDC0CB2791BB}">
      <dgm:prSet/>
      <dgm:spPr/>
      <dgm:t>
        <a:bodyPr/>
        <a:lstStyle/>
        <a:p>
          <a:endParaRPr lang="en-US"/>
        </a:p>
      </dgm:t>
    </dgm:pt>
    <dgm:pt modelId="{A8A83B2C-5596-47CA-915C-79AEE3935506}">
      <dgm:prSet/>
      <dgm:spPr/>
      <dgm:t>
        <a:bodyPr/>
        <a:lstStyle/>
        <a:p>
          <a:r>
            <a:rPr lang="en-AU"/>
            <a:t>Is there a relationship with Geolocation and the choices of schools?</a:t>
          </a:r>
          <a:endParaRPr lang="en-US"/>
        </a:p>
      </dgm:t>
    </dgm:pt>
    <dgm:pt modelId="{533AD9A7-E6AF-40CC-8F24-FCAD85F461CA}" type="parTrans" cxnId="{B6578876-9B8A-46F4-B01D-6ADCBE4DF8AD}">
      <dgm:prSet/>
      <dgm:spPr/>
      <dgm:t>
        <a:bodyPr/>
        <a:lstStyle/>
        <a:p>
          <a:endParaRPr lang="en-US"/>
        </a:p>
      </dgm:t>
    </dgm:pt>
    <dgm:pt modelId="{6809B98C-26B9-438A-868C-7C9D272CC0D4}" type="sibTrans" cxnId="{B6578876-9B8A-46F4-B01D-6ADCBE4DF8AD}">
      <dgm:prSet/>
      <dgm:spPr/>
      <dgm:t>
        <a:bodyPr/>
        <a:lstStyle/>
        <a:p>
          <a:endParaRPr lang="en-US"/>
        </a:p>
      </dgm:t>
    </dgm:pt>
    <dgm:pt modelId="{73683D60-5598-4A1E-8D01-AEE7A9EC5649}">
      <dgm:prSet/>
      <dgm:spPr/>
      <dgm:t>
        <a:bodyPr/>
        <a:lstStyle/>
        <a:p>
          <a:r>
            <a:rPr lang="en-AU"/>
            <a:t>YES, There are more schools closer to Major Cities than regional Victoria</a:t>
          </a:r>
          <a:endParaRPr lang="en-US"/>
        </a:p>
      </dgm:t>
    </dgm:pt>
    <dgm:pt modelId="{5FA03D73-5D82-4F30-B3F9-5B86E51213C2}" type="parTrans" cxnId="{79EC4051-6AA7-49DB-BD6E-E0AE19523A93}">
      <dgm:prSet/>
      <dgm:spPr/>
      <dgm:t>
        <a:bodyPr/>
        <a:lstStyle/>
        <a:p>
          <a:endParaRPr lang="en-US"/>
        </a:p>
      </dgm:t>
    </dgm:pt>
    <dgm:pt modelId="{023D2AD5-FDF3-400C-9412-AC75DCD5AA06}" type="sibTrans" cxnId="{79EC4051-6AA7-49DB-BD6E-E0AE19523A93}">
      <dgm:prSet/>
      <dgm:spPr/>
      <dgm:t>
        <a:bodyPr/>
        <a:lstStyle/>
        <a:p>
          <a:endParaRPr lang="en-US"/>
        </a:p>
      </dgm:t>
    </dgm:pt>
    <dgm:pt modelId="{5DCAB4E3-5425-41F0-A9BA-48793280176F}">
      <dgm:prSet/>
      <dgm:spPr/>
      <dgm:t>
        <a:bodyPr/>
        <a:lstStyle/>
        <a:p>
          <a:r>
            <a:rPr lang="en-AU" b="0" i="0"/>
            <a:t>Which school sector has their best academic success?</a:t>
          </a:r>
          <a:endParaRPr lang="en-US"/>
        </a:p>
      </dgm:t>
    </dgm:pt>
    <dgm:pt modelId="{3F8795D0-8669-4967-A7D9-0D885B74C06A}" type="parTrans" cxnId="{3DF7BC2A-EAA5-4FB1-A45A-B029684BCC1A}">
      <dgm:prSet/>
      <dgm:spPr/>
      <dgm:t>
        <a:bodyPr/>
        <a:lstStyle/>
        <a:p>
          <a:endParaRPr lang="en-US"/>
        </a:p>
      </dgm:t>
    </dgm:pt>
    <dgm:pt modelId="{6BC9749A-9276-499E-8D2C-127252D490E4}" type="sibTrans" cxnId="{3DF7BC2A-EAA5-4FB1-A45A-B029684BCC1A}">
      <dgm:prSet/>
      <dgm:spPr/>
      <dgm:t>
        <a:bodyPr/>
        <a:lstStyle/>
        <a:p>
          <a:endParaRPr lang="en-US"/>
        </a:p>
      </dgm:t>
    </dgm:pt>
    <dgm:pt modelId="{FA72B4F3-99E8-4A70-8500-CDB8BDF6A05E}">
      <dgm:prSet/>
      <dgm:spPr/>
      <dgm:t>
        <a:bodyPr/>
        <a:lstStyle/>
        <a:p>
          <a:r>
            <a:rPr lang="en-AU"/>
            <a:t>Non-Gov school sector had their best academic success.</a:t>
          </a:r>
          <a:endParaRPr lang="en-US"/>
        </a:p>
      </dgm:t>
    </dgm:pt>
    <dgm:pt modelId="{5C7B4A7A-1269-4EAA-8148-844653EC4DC8}" type="parTrans" cxnId="{CB37C3D2-AD2D-4D08-9F75-F6BCF233638A}">
      <dgm:prSet/>
      <dgm:spPr/>
      <dgm:t>
        <a:bodyPr/>
        <a:lstStyle/>
        <a:p>
          <a:endParaRPr lang="en-US"/>
        </a:p>
      </dgm:t>
    </dgm:pt>
    <dgm:pt modelId="{386D38C7-75A2-4435-99F0-94A2363250AE}" type="sibTrans" cxnId="{CB37C3D2-AD2D-4D08-9F75-F6BCF233638A}">
      <dgm:prSet/>
      <dgm:spPr/>
      <dgm:t>
        <a:bodyPr/>
        <a:lstStyle/>
        <a:p>
          <a:endParaRPr lang="en-US"/>
        </a:p>
      </dgm:t>
    </dgm:pt>
    <dgm:pt modelId="{B3AF5174-E8E9-794D-8EBF-2B850F8AC2B1}" type="pres">
      <dgm:prSet presAssocID="{14E9C35D-DF69-48C9-AFD4-1FFA250845F4}" presName="Name0" presStyleCnt="0">
        <dgm:presLayoutVars>
          <dgm:dir/>
          <dgm:animLvl val="lvl"/>
          <dgm:resizeHandles val="exact"/>
        </dgm:presLayoutVars>
      </dgm:prSet>
      <dgm:spPr/>
    </dgm:pt>
    <dgm:pt modelId="{8DD6D1D9-4FDC-9042-9C0A-362CDB96E212}" type="pres">
      <dgm:prSet presAssocID="{E061A1ED-7B8C-48D6-B946-B1105F598D00}" presName="linNode" presStyleCnt="0"/>
      <dgm:spPr/>
    </dgm:pt>
    <dgm:pt modelId="{E61D9310-2ECE-B34D-B62D-C4B9E7BA2A72}" type="pres">
      <dgm:prSet presAssocID="{E061A1ED-7B8C-48D6-B946-B1105F598D0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2D3D59D-DC6C-444A-A5BA-627F0184E5D6}" type="pres">
      <dgm:prSet presAssocID="{E061A1ED-7B8C-48D6-B946-B1105F598D00}" presName="descendantText" presStyleLbl="alignAccFollowNode1" presStyleIdx="0" presStyleCnt="3">
        <dgm:presLayoutVars>
          <dgm:bulletEnabled val="1"/>
        </dgm:presLayoutVars>
      </dgm:prSet>
      <dgm:spPr/>
    </dgm:pt>
    <dgm:pt modelId="{38CA90D8-E358-8843-92E6-88F0725BECF1}" type="pres">
      <dgm:prSet presAssocID="{27B20084-2D56-454B-999C-7C2465E37F05}" presName="sp" presStyleCnt="0"/>
      <dgm:spPr/>
    </dgm:pt>
    <dgm:pt modelId="{E9D44D70-4C9E-724A-9373-2042B93F942B}" type="pres">
      <dgm:prSet presAssocID="{A8A83B2C-5596-47CA-915C-79AEE3935506}" presName="linNode" presStyleCnt="0"/>
      <dgm:spPr/>
    </dgm:pt>
    <dgm:pt modelId="{B25ACA78-E9BB-B948-9141-20F0A666B735}" type="pres">
      <dgm:prSet presAssocID="{A8A83B2C-5596-47CA-915C-79AEE393550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86B73E1-7C68-D143-A13F-E3A35ABCC068}" type="pres">
      <dgm:prSet presAssocID="{A8A83B2C-5596-47CA-915C-79AEE3935506}" presName="descendantText" presStyleLbl="alignAccFollowNode1" presStyleIdx="1" presStyleCnt="3">
        <dgm:presLayoutVars>
          <dgm:bulletEnabled val="1"/>
        </dgm:presLayoutVars>
      </dgm:prSet>
      <dgm:spPr/>
    </dgm:pt>
    <dgm:pt modelId="{05F4B3AF-E5FA-7D4A-A827-D71774B878B2}" type="pres">
      <dgm:prSet presAssocID="{6809B98C-26B9-438A-868C-7C9D272CC0D4}" presName="sp" presStyleCnt="0"/>
      <dgm:spPr/>
    </dgm:pt>
    <dgm:pt modelId="{B33BBF12-8115-F542-8882-9C02E38734E1}" type="pres">
      <dgm:prSet presAssocID="{5DCAB4E3-5425-41F0-A9BA-48793280176F}" presName="linNode" presStyleCnt="0"/>
      <dgm:spPr/>
    </dgm:pt>
    <dgm:pt modelId="{ADB13F8A-ADF4-5C4A-B33F-779FFDC22CAF}" type="pres">
      <dgm:prSet presAssocID="{5DCAB4E3-5425-41F0-A9BA-48793280176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48531A4-7953-6C43-9F4E-3B1A7CD32548}" type="pres">
      <dgm:prSet presAssocID="{5DCAB4E3-5425-41F0-A9BA-48793280176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17F7400-D580-49D3-B851-DDC0CB2791BB}" srcId="{E061A1ED-7B8C-48D6-B946-B1105F598D00}" destId="{2133752F-25F5-48DD-8E38-893779667E26}" srcOrd="0" destOrd="0" parTransId="{2A4E348D-62B9-4BCD-A3F2-925DDAA5A0DB}" sibTransId="{EE30012F-9EDC-4CDC-84BF-C8FFDC4A0DB4}"/>
    <dgm:cxn modelId="{934BBA03-F10E-6441-A91F-9E6A08D65ABA}" type="presOf" srcId="{E061A1ED-7B8C-48D6-B946-B1105F598D00}" destId="{E61D9310-2ECE-B34D-B62D-C4B9E7BA2A72}" srcOrd="0" destOrd="0" presId="urn:microsoft.com/office/officeart/2005/8/layout/vList5"/>
    <dgm:cxn modelId="{A93A0B1C-63D3-7847-B47B-A3604AE8E76D}" type="presOf" srcId="{2133752F-25F5-48DD-8E38-893779667E26}" destId="{12D3D59D-DC6C-444A-A5BA-627F0184E5D6}" srcOrd="0" destOrd="0" presId="urn:microsoft.com/office/officeart/2005/8/layout/vList5"/>
    <dgm:cxn modelId="{3DF7BC2A-EAA5-4FB1-A45A-B029684BCC1A}" srcId="{14E9C35D-DF69-48C9-AFD4-1FFA250845F4}" destId="{5DCAB4E3-5425-41F0-A9BA-48793280176F}" srcOrd="2" destOrd="0" parTransId="{3F8795D0-8669-4967-A7D9-0D885B74C06A}" sibTransId="{6BC9749A-9276-499E-8D2C-127252D490E4}"/>
    <dgm:cxn modelId="{23932348-B606-7B4D-BBE4-4C790A2B3171}" type="presOf" srcId="{A8A83B2C-5596-47CA-915C-79AEE3935506}" destId="{B25ACA78-E9BB-B948-9141-20F0A666B735}" srcOrd="0" destOrd="0" presId="urn:microsoft.com/office/officeart/2005/8/layout/vList5"/>
    <dgm:cxn modelId="{32CC4968-D439-B44D-A14A-D89B63DCB514}" type="presOf" srcId="{5DCAB4E3-5425-41F0-A9BA-48793280176F}" destId="{ADB13F8A-ADF4-5C4A-B33F-779FFDC22CAF}" srcOrd="0" destOrd="0" presId="urn:microsoft.com/office/officeart/2005/8/layout/vList5"/>
    <dgm:cxn modelId="{79EC4051-6AA7-49DB-BD6E-E0AE19523A93}" srcId="{A8A83B2C-5596-47CA-915C-79AEE3935506}" destId="{73683D60-5598-4A1E-8D01-AEE7A9EC5649}" srcOrd="0" destOrd="0" parTransId="{5FA03D73-5D82-4F30-B3F9-5B86E51213C2}" sibTransId="{023D2AD5-FDF3-400C-9412-AC75DCD5AA06}"/>
    <dgm:cxn modelId="{B6578876-9B8A-46F4-B01D-6ADCBE4DF8AD}" srcId="{14E9C35D-DF69-48C9-AFD4-1FFA250845F4}" destId="{A8A83B2C-5596-47CA-915C-79AEE3935506}" srcOrd="1" destOrd="0" parTransId="{533AD9A7-E6AF-40CC-8F24-FCAD85F461CA}" sibTransId="{6809B98C-26B9-438A-868C-7C9D272CC0D4}"/>
    <dgm:cxn modelId="{D16FDA88-EBA3-FD45-A00B-8F8D6472DDEA}" type="presOf" srcId="{73683D60-5598-4A1E-8D01-AEE7A9EC5649}" destId="{686B73E1-7C68-D143-A13F-E3A35ABCC068}" srcOrd="0" destOrd="0" presId="urn:microsoft.com/office/officeart/2005/8/layout/vList5"/>
    <dgm:cxn modelId="{FACF4E91-4DAC-2244-A12F-9A3D538FF910}" type="presOf" srcId="{14E9C35D-DF69-48C9-AFD4-1FFA250845F4}" destId="{B3AF5174-E8E9-794D-8EBF-2B850F8AC2B1}" srcOrd="0" destOrd="0" presId="urn:microsoft.com/office/officeart/2005/8/layout/vList5"/>
    <dgm:cxn modelId="{805437A0-F000-40F0-9FFE-62CA7DCE0728}" srcId="{14E9C35D-DF69-48C9-AFD4-1FFA250845F4}" destId="{E061A1ED-7B8C-48D6-B946-B1105F598D00}" srcOrd="0" destOrd="0" parTransId="{DF91690E-258E-45F6-9A90-56DE945EC70C}" sibTransId="{27B20084-2D56-454B-999C-7C2465E37F05}"/>
    <dgm:cxn modelId="{CB37C3D2-AD2D-4D08-9F75-F6BCF233638A}" srcId="{5DCAB4E3-5425-41F0-A9BA-48793280176F}" destId="{FA72B4F3-99E8-4A70-8500-CDB8BDF6A05E}" srcOrd="0" destOrd="0" parTransId="{5C7B4A7A-1269-4EAA-8148-844653EC4DC8}" sibTransId="{386D38C7-75A2-4435-99F0-94A2363250AE}"/>
    <dgm:cxn modelId="{999400E3-5487-BE40-A8FC-133F125502A2}" type="presOf" srcId="{FA72B4F3-99E8-4A70-8500-CDB8BDF6A05E}" destId="{D48531A4-7953-6C43-9F4E-3B1A7CD32548}" srcOrd="0" destOrd="0" presId="urn:microsoft.com/office/officeart/2005/8/layout/vList5"/>
    <dgm:cxn modelId="{2C9FF90A-9F0E-A54D-AD55-49C7E214D145}" type="presParOf" srcId="{B3AF5174-E8E9-794D-8EBF-2B850F8AC2B1}" destId="{8DD6D1D9-4FDC-9042-9C0A-362CDB96E212}" srcOrd="0" destOrd="0" presId="urn:microsoft.com/office/officeart/2005/8/layout/vList5"/>
    <dgm:cxn modelId="{CC074DBB-D72C-A542-91D1-36E24975C5EA}" type="presParOf" srcId="{8DD6D1D9-4FDC-9042-9C0A-362CDB96E212}" destId="{E61D9310-2ECE-B34D-B62D-C4B9E7BA2A72}" srcOrd="0" destOrd="0" presId="urn:microsoft.com/office/officeart/2005/8/layout/vList5"/>
    <dgm:cxn modelId="{399E0865-A5D8-FE41-9C04-33DAC0820275}" type="presParOf" srcId="{8DD6D1D9-4FDC-9042-9C0A-362CDB96E212}" destId="{12D3D59D-DC6C-444A-A5BA-627F0184E5D6}" srcOrd="1" destOrd="0" presId="urn:microsoft.com/office/officeart/2005/8/layout/vList5"/>
    <dgm:cxn modelId="{E95BCA18-5F18-CE40-9484-DEB34BFEC7A7}" type="presParOf" srcId="{B3AF5174-E8E9-794D-8EBF-2B850F8AC2B1}" destId="{38CA90D8-E358-8843-92E6-88F0725BECF1}" srcOrd="1" destOrd="0" presId="urn:microsoft.com/office/officeart/2005/8/layout/vList5"/>
    <dgm:cxn modelId="{532CD9B3-C013-E14A-9137-D86910DB9750}" type="presParOf" srcId="{B3AF5174-E8E9-794D-8EBF-2B850F8AC2B1}" destId="{E9D44D70-4C9E-724A-9373-2042B93F942B}" srcOrd="2" destOrd="0" presId="urn:microsoft.com/office/officeart/2005/8/layout/vList5"/>
    <dgm:cxn modelId="{4E3FFF54-0979-A64F-89E0-86F4850A1274}" type="presParOf" srcId="{E9D44D70-4C9E-724A-9373-2042B93F942B}" destId="{B25ACA78-E9BB-B948-9141-20F0A666B735}" srcOrd="0" destOrd="0" presId="urn:microsoft.com/office/officeart/2005/8/layout/vList5"/>
    <dgm:cxn modelId="{2FC514AE-4661-5745-AC7A-F0E7C9857B4F}" type="presParOf" srcId="{E9D44D70-4C9E-724A-9373-2042B93F942B}" destId="{686B73E1-7C68-D143-A13F-E3A35ABCC068}" srcOrd="1" destOrd="0" presId="urn:microsoft.com/office/officeart/2005/8/layout/vList5"/>
    <dgm:cxn modelId="{4CDFCD8F-FC54-4E43-AF31-D4C2ED8F9FAE}" type="presParOf" srcId="{B3AF5174-E8E9-794D-8EBF-2B850F8AC2B1}" destId="{05F4B3AF-E5FA-7D4A-A827-D71774B878B2}" srcOrd="3" destOrd="0" presId="urn:microsoft.com/office/officeart/2005/8/layout/vList5"/>
    <dgm:cxn modelId="{E3BDD9A9-7F76-D247-92E7-D83E598BF808}" type="presParOf" srcId="{B3AF5174-E8E9-794D-8EBF-2B850F8AC2B1}" destId="{B33BBF12-8115-F542-8882-9C02E38734E1}" srcOrd="4" destOrd="0" presId="urn:microsoft.com/office/officeart/2005/8/layout/vList5"/>
    <dgm:cxn modelId="{18C5DE75-9623-B14B-BEB8-EAA468F574E8}" type="presParOf" srcId="{B33BBF12-8115-F542-8882-9C02E38734E1}" destId="{ADB13F8A-ADF4-5C4A-B33F-779FFDC22CAF}" srcOrd="0" destOrd="0" presId="urn:microsoft.com/office/officeart/2005/8/layout/vList5"/>
    <dgm:cxn modelId="{64744824-EA2E-2047-92E2-84B3AC7973E3}" type="presParOf" srcId="{B33BBF12-8115-F542-8882-9C02E38734E1}" destId="{D48531A4-7953-6C43-9F4E-3B1A7CD325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44CE0-A994-E549-A006-59A40E6535E4}">
      <dsp:nvSpPr>
        <dsp:cNvPr id="0" name=""/>
        <dsp:cNvSpPr/>
      </dsp:nvSpPr>
      <dsp:spPr>
        <a:xfrm rot="5400000">
          <a:off x="6620184" y="-2699953"/>
          <a:ext cx="1060846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300" kern="1200" dirty="0"/>
        </a:p>
      </dsp:txBody>
      <dsp:txXfrm rot="-5400000">
        <a:off x="3785615" y="186402"/>
        <a:ext cx="6678198" cy="957274"/>
      </dsp:txXfrm>
    </dsp:sp>
    <dsp:sp modelId="{E8882C4C-67E6-7C4A-BBF0-79946C702A2A}">
      <dsp:nvSpPr>
        <dsp:cNvPr id="0" name=""/>
        <dsp:cNvSpPr/>
      </dsp:nvSpPr>
      <dsp:spPr>
        <a:xfrm>
          <a:off x="0" y="2009"/>
          <a:ext cx="3785616" cy="13260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Is there a relationship with Geolocation academic success? </a:t>
          </a:r>
          <a:endParaRPr lang="en-US" sz="2600" kern="1200"/>
        </a:p>
      </dsp:txBody>
      <dsp:txXfrm>
        <a:off x="64733" y="66742"/>
        <a:ext cx="3656150" cy="1196592"/>
      </dsp:txXfrm>
    </dsp:sp>
    <dsp:sp modelId="{0D28D93B-274E-1C43-BEA9-54078A53D779}">
      <dsp:nvSpPr>
        <dsp:cNvPr id="0" name=""/>
        <dsp:cNvSpPr/>
      </dsp:nvSpPr>
      <dsp:spPr>
        <a:xfrm rot="5400000">
          <a:off x="6620184" y="-1307592"/>
          <a:ext cx="1060846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300" kern="1200" dirty="0"/>
        </a:p>
      </dsp:txBody>
      <dsp:txXfrm rot="-5400000">
        <a:off x="3785615" y="1578763"/>
        <a:ext cx="6678198" cy="957274"/>
      </dsp:txXfrm>
    </dsp:sp>
    <dsp:sp modelId="{E5378C3E-D4F1-6B41-96E7-8186D3432F57}">
      <dsp:nvSpPr>
        <dsp:cNvPr id="0" name=""/>
        <dsp:cNvSpPr/>
      </dsp:nvSpPr>
      <dsp:spPr>
        <a:xfrm>
          <a:off x="0" y="1394370"/>
          <a:ext cx="3785616" cy="13260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Is there a relationship with Geolocation and the choices of schools?</a:t>
          </a:r>
          <a:endParaRPr lang="en-US" sz="2600" kern="1200"/>
        </a:p>
      </dsp:txBody>
      <dsp:txXfrm>
        <a:off x="64733" y="1459103"/>
        <a:ext cx="3656150" cy="1196592"/>
      </dsp:txXfrm>
    </dsp:sp>
    <dsp:sp modelId="{10A8C145-8904-3942-A10D-598D4926C095}">
      <dsp:nvSpPr>
        <dsp:cNvPr id="0" name=""/>
        <dsp:cNvSpPr/>
      </dsp:nvSpPr>
      <dsp:spPr>
        <a:xfrm rot="5400000">
          <a:off x="6620184" y="84769"/>
          <a:ext cx="1060846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285750" lvl="1" indent="-285750" algn="l" defTabSz="2355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300" kern="1200" dirty="0"/>
        </a:p>
      </dsp:txBody>
      <dsp:txXfrm rot="-5400000">
        <a:off x="3785615" y="2971124"/>
        <a:ext cx="6678198" cy="957274"/>
      </dsp:txXfrm>
    </dsp:sp>
    <dsp:sp modelId="{07A0DCBF-9615-AE4C-B146-AA195B375276}">
      <dsp:nvSpPr>
        <dsp:cNvPr id="0" name=""/>
        <dsp:cNvSpPr/>
      </dsp:nvSpPr>
      <dsp:spPr>
        <a:xfrm>
          <a:off x="0" y="2786732"/>
          <a:ext cx="3785616" cy="13260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b="0" i="0" kern="1200"/>
            <a:t>Which school sector has their best academic success?</a:t>
          </a:r>
          <a:endParaRPr lang="en-US" sz="2600" kern="1200"/>
        </a:p>
      </dsp:txBody>
      <dsp:txXfrm>
        <a:off x="64733" y="2851465"/>
        <a:ext cx="3656150" cy="11965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3D59D-DC6C-444A-A5BA-627F0184E5D6}">
      <dsp:nvSpPr>
        <dsp:cNvPr id="0" name=""/>
        <dsp:cNvSpPr/>
      </dsp:nvSpPr>
      <dsp:spPr>
        <a:xfrm rot="5400000">
          <a:off x="6620184" y="-2699953"/>
          <a:ext cx="1060846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000" kern="1200"/>
            <a:t>YES, Schools closer to Major Cities have better academic performance.</a:t>
          </a:r>
          <a:endParaRPr lang="en-US" sz="3000" kern="1200"/>
        </a:p>
      </dsp:txBody>
      <dsp:txXfrm rot="-5400000">
        <a:off x="3785615" y="186402"/>
        <a:ext cx="6678198" cy="957274"/>
      </dsp:txXfrm>
    </dsp:sp>
    <dsp:sp modelId="{E61D9310-2ECE-B34D-B62D-C4B9E7BA2A72}">
      <dsp:nvSpPr>
        <dsp:cNvPr id="0" name=""/>
        <dsp:cNvSpPr/>
      </dsp:nvSpPr>
      <dsp:spPr>
        <a:xfrm>
          <a:off x="0" y="2009"/>
          <a:ext cx="3785616" cy="13260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Is there a relationship with Geolocation academic success? </a:t>
          </a:r>
          <a:endParaRPr lang="en-US" sz="2600" kern="1200"/>
        </a:p>
      </dsp:txBody>
      <dsp:txXfrm>
        <a:off x="64733" y="66742"/>
        <a:ext cx="3656150" cy="1196592"/>
      </dsp:txXfrm>
    </dsp:sp>
    <dsp:sp modelId="{686B73E1-7C68-D143-A13F-E3A35ABCC068}">
      <dsp:nvSpPr>
        <dsp:cNvPr id="0" name=""/>
        <dsp:cNvSpPr/>
      </dsp:nvSpPr>
      <dsp:spPr>
        <a:xfrm rot="5400000">
          <a:off x="6620184" y="-1307592"/>
          <a:ext cx="1060846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000" kern="1200"/>
            <a:t>YES, There are more schools closer to Major Cities than regional Victoria</a:t>
          </a:r>
          <a:endParaRPr lang="en-US" sz="3000" kern="1200"/>
        </a:p>
      </dsp:txBody>
      <dsp:txXfrm rot="-5400000">
        <a:off x="3785615" y="1578763"/>
        <a:ext cx="6678198" cy="957274"/>
      </dsp:txXfrm>
    </dsp:sp>
    <dsp:sp modelId="{B25ACA78-E9BB-B948-9141-20F0A666B735}">
      <dsp:nvSpPr>
        <dsp:cNvPr id="0" name=""/>
        <dsp:cNvSpPr/>
      </dsp:nvSpPr>
      <dsp:spPr>
        <a:xfrm>
          <a:off x="0" y="1394370"/>
          <a:ext cx="3785616" cy="13260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Is there a relationship with Geolocation and the choices of schools?</a:t>
          </a:r>
          <a:endParaRPr lang="en-US" sz="2600" kern="1200"/>
        </a:p>
      </dsp:txBody>
      <dsp:txXfrm>
        <a:off x="64733" y="1459103"/>
        <a:ext cx="3656150" cy="1196592"/>
      </dsp:txXfrm>
    </dsp:sp>
    <dsp:sp modelId="{D48531A4-7953-6C43-9F4E-3B1A7CD32548}">
      <dsp:nvSpPr>
        <dsp:cNvPr id="0" name=""/>
        <dsp:cNvSpPr/>
      </dsp:nvSpPr>
      <dsp:spPr>
        <a:xfrm rot="5400000">
          <a:off x="6620184" y="84769"/>
          <a:ext cx="1060846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000" kern="1200"/>
            <a:t>Non-Gov school sector had their best academic success.</a:t>
          </a:r>
          <a:endParaRPr lang="en-US" sz="3000" kern="1200"/>
        </a:p>
      </dsp:txBody>
      <dsp:txXfrm rot="-5400000">
        <a:off x="3785615" y="2971124"/>
        <a:ext cx="6678198" cy="957274"/>
      </dsp:txXfrm>
    </dsp:sp>
    <dsp:sp modelId="{ADB13F8A-ADF4-5C4A-B33F-779FFDC22CAF}">
      <dsp:nvSpPr>
        <dsp:cNvPr id="0" name=""/>
        <dsp:cNvSpPr/>
      </dsp:nvSpPr>
      <dsp:spPr>
        <a:xfrm>
          <a:off x="0" y="2786732"/>
          <a:ext cx="3785616" cy="13260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b="0" i="0" kern="1200"/>
            <a:t>Which school sector has their best academic success?</a:t>
          </a:r>
          <a:endParaRPr lang="en-US" sz="2600" kern="1200"/>
        </a:p>
      </dsp:txBody>
      <dsp:txXfrm>
        <a:off x="64733" y="2851465"/>
        <a:ext cx="3656150" cy="1196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91AB1A-C669-4C56-AA7A-D7DE065A4843}" type="datetime1">
              <a:rPr lang="en-GB" smtClean="0"/>
              <a:t>22/09/2022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046ED-6F38-493D-8BA0-9E754A816323}" type="datetime1">
              <a:rPr lang="en-GB" smtClean="0"/>
              <a:pPr/>
              <a:t>22/09/2022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GB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604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GB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332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GB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25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GB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761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my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noProof="0" smtClean="0"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66509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noProof="0" smtClean="0"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69601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GB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743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GB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375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977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GB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50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n-GB" sz="4800" b="1" noProof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n-GB" sz="4800" b="1" noProof="0">
                <a:solidFill>
                  <a:schemeClr val="tx1"/>
                </a:solidFill>
              </a:rPr>
              <a:t>Click to edit Master title style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sz="1100" noProof="0">
                <a:solidFill>
                  <a:schemeClr val="accent2"/>
                </a:solidFill>
              </a:rPr>
              <a:t>9/22/2020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sz="1100" b="1" noProof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en-GB" sz="1100" noProof="0" smtClean="0">
                <a:solidFill>
                  <a:schemeClr val="accent4"/>
                </a:solidFill>
              </a:rPr>
              <a:pPr algn="r"/>
              <a:t>‹#›</a:t>
            </a:fld>
            <a:endParaRPr lang="en-GB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lickr.com/photos/51735839@n00/13317874924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pixabay.com/en/location-map-pin-pinpoint-point-162102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ekropolitan.blogspot.com/2016/11/nawiedzony-podcast-109-q.html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theologyofwork.org/new-testament/2-corinthians/conclusion-to-2-corinthian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ettereducation.com.au/results/VCE_ATAR.aspx" TargetMode="External"/><Relationship Id="rId4" Type="http://schemas.openxmlformats.org/officeDocument/2006/relationships/hyperlink" Target="https://asl.acara.edu.au/about-as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picserver.org/highway-signs2/t/thank-you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7815007@N07/8302898204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hunter.com/powerpoint-templates/ruler-powerpoint-template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picpedia.org/highway-signs/q/question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   Education</a:t>
            </a:r>
            <a:br>
              <a:rPr lang="en-GB" dirty="0"/>
            </a:br>
            <a:r>
              <a:rPr lang="en-GB" sz="3200" dirty="0"/>
              <a:t>ATAR vs Geolocation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GROUP 6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 dirty="0"/>
              <a:t>Josh Martin</a:t>
            </a:r>
          </a:p>
          <a:p>
            <a:pPr rtl="0"/>
            <a:r>
              <a:rPr lang="en-GB" dirty="0"/>
              <a:t> </a:t>
            </a:r>
            <a:r>
              <a:rPr lang="en-GB" dirty="0" err="1"/>
              <a:t>Peregrin</a:t>
            </a:r>
            <a:r>
              <a:rPr lang="en-GB" dirty="0"/>
              <a:t> Ryan</a:t>
            </a:r>
          </a:p>
          <a:p>
            <a:pPr rtl="0"/>
            <a:r>
              <a:rPr lang="en-GB" dirty="0" err="1"/>
              <a:t>Udeshi</a:t>
            </a:r>
            <a:r>
              <a:rPr lang="en-GB" dirty="0"/>
              <a:t> Pereira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3F5F-32EF-934C-8BDC-7160F11C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9858" y="-933712"/>
            <a:ext cx="2104929" cy="700114"/>
          </a:xfrm>
        </p:spPr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554F32-9D89-9911-40B1-BE9D5ED82C1E}"/>
              </a:ext>
            </a:extLst>
          </p:cNvPr>
          <p:cNvSpPr txBox="1">
            <a:spLocks/>
          </p:cNvSpPr>
          <p:nvPr/>
        </p:nvSpPr>
        <p:spPr>
          <a:xfrm>
            <a:off x="1508021" y="432188"/>
            <a:ext cx="8587957" cy="70011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Distance for each school from a static location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97DBE4-CFCC-D441-8148-2FCAA772D6C6}"/>
              </a:ext>
            </a:extLst>
          </p:cNvPr>
          <p:cNvSpPr txBox="1">
            <a:spLocks/>
          </p:cNvSpPr>
          <p:nvPr/>
        </p:nvSpPr>
        <p:spPr>
          <a:xfrm>
            <a:off x="1025866" y="-957572"/>
            <a:ext cx="3045092" cy="70011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VCAA website 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7661231-A49F-EAE8-9986-4E12EEB74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66" y="1798088"/>
            <a:ext cx="10278909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7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3F5F-32EF-934C-8BDC-7160F11C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9858" y="-933712"/>
            <a:ext cx="2104929" cy="700114"/>
          </a:xfrm>
        </p:spPr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554F32-9D89-9911-40B1-BE9D5ED82C1E}"/>
              </a:ext>
            </a:extLst>
          </p:cNvPr>
          <p:cNvSpPr txBox="1">
            <a:spLocks/>
          </p:cNvSpPr>
          <p:nvPr/>
        </p:nvSpPr>
        <p:spPr>
          <a:xfrm>
            <a:off x="3487133" y="452018"/>
            <a:ext cx="8587957" cy="70011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Clean Data Ready For Analysis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97DBE4-CFCC-D441-8148-2FCAA772D6C6}"/>
              </a:ext>
            </a:extLst>
          </p:cNvPr>
          <p:cNvSpPr txBox="1">
            <a:spLocks/>
          </p:cNvSpPr>
          <p:nvPr/>
        </p:nvSpPr>
        <p:spPr>
          <a:xfrm>
            <a:off x="1025866" y="-957572"/>
            <a:ext cx="3045092" cy="70011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VCAA website 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A1705F-0BC5-4C79-A3F0-7AD9642AF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76" y="1885468"/>
            <a:ext cx="10694471" cy="308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5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</a:blip>
          <a:srcRect t="6729" r="33992" b="40721"/>
          <a:stretch/>
        </p:blipFill>
        <p:spPr>
          <a:xfrm>
            <a:off x="0" y="331063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39230" y="1175984"/>
            <a:ext cx="6024626" cy="4807082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168" y="1175984"/>
            <a:ext cx="3924934" cy="4595567"/>
          </a:xfrm>
        </p:spPr>
        <p:txBody>
          <a:bodyPr rtlCol="0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AU" sz="1400" b="0" dirty="0">
                <a:effectLst/>
              </a:rPr>
            </a:br>
            <a:br>
              <a:rPr lang="en-AU" dirty="0"/>
            </a:br>
            <a:r>
              <a:rPr lang="en-AU" sz="6600" dirty="0"/>
              <a:t>DATA  Analysis </a:t>
            </a:r>
            <a:endParaRPr lang="en-GB" sz="6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49139" y="5983066"/>
            <a:ext cx="3924934" cy="490538"/>
          </a:xfrm>
        </p:spPr>
        <p:txBody>
          <a:bodyPr rtlCol="0"/>
          <a:lstStyle/>
          <a:p>
            <a:pPr rtl="0"/>
            <a:r>
              <a:rPr lang="en-GB" dirty="0"/>
              <a:t>PEREGRIN RYAN</a:t>
            </a:r>
          </a:p>
        </p:txBody>
      </p:sp>
    </p:spTree>
    <p:extLst>
      <p:ext uri="{BB962C8B-B14F-4D97-AF65-F5344CB8AC3E}">
        <p14:creationId xmlns:p14="http://schemas.microsoft.com/office/powerpoint/2010/main" val="18944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F1E8-945D-29CA-F1D4-1DF825EC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Defining Geolocation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0AAFC-D3ED-89BF-1875-5A31EC94AE50}"/>
              </a:ext>
            </a:extLst>
          </p:cNvPr>
          <p:cNvSpPr txBox="1"/>
          <p:nvPr/>
        </p:nvSpPr>
        <p:spPr>
          <a:xfrm>
            <a:off x="668764" y="1249842"/>
            <a:ext cx="10444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AU" dirty="0"/>
              <a:t>Major cities – Schools within Melbourne and Geelong</a:t>
            </a:r>
          </a:p>
          <a:p>
            <a:pPr marL="342900" indent="-342900">
              <a:buAutoNum type="arabicPeriod"/>
            </a:pPr>
            <a:r>
              <a:rPr lang="en-AU" dirty="0"/>
              <a:t>Inner regional – Schools within towns and cities with larger populations (Bendigo, Ararat) </a:t>
            </a:r>
          </a:p>
          <a:p>
            <a:pPr marL="342900" indent="-342900">
              <a:buAutoNum type="arabicPeriod"/>
            </a:pPr>
            <a:r>
              <a:rPr lang="en-AU" dirty="0"/>
              <a:t>Outer regional – Schools within towns with a lower population (Horsham, Mildura)</a:t>
            </a:r>
          </a:p>
          <a:p>
            <a:pPr marL="342900" indent="-342900">
              <a:buAutoNum type="arabicPeriod"/>
            </a:pPr>
            <a:r>
              <a:rPr lang="en-AU" dirty="0"/>
              <a:t>Remote – Schools within smaller less connected towns (Murrayville, Rainbow)</a:t>
            </a:r>
            <a:endParaRPr lang="en-US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AFE298D6-283A-9FCF-3F47-EF486889E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50171"/>
            <a:ext cx="3385901" cy="1795553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C658AF27-CA78-FFC4-C5DC-B59951094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79" y="4599771"/>
            <a:ext cx="3385901" cy="1795553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A746ECAB-50C8-C118-6956-927C6A580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073" y="4599771"/>
            <a:ext cx="3385897" cy="1795551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D01CD90A-7569-CFA7-8253-983D2194E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388" y="2486195"/>
            <a:ext cx="3884921" cy="17955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ABC354-9989-CC6A-B437-DEE415A15EE7}"/>
              </a:ext>
            </a:extLst>
          </p:cNvPr>
          <p:cNvSpPr txBox="1"/>
          <p:nvPr/>
        </p:nvSpPr>
        <p:spPr>
          <a:xfrm>
            <a:off x="4299980" y="245017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Major Cities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124EF6-5E81-133A-E7F8-6419B97F2659}"/>
              </a:ext>
            </a:extLst>
          </p:cNvPr>
          <p:cNvSpPr txBox="1"/>
          <p:nvPr/>
        </p:nvSpPr>
        <p:spPr>
          <a:xfrm>
            <a:off x="9696659" y="4599771"/>
            <a:ext cx="90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Remote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2AD40-5AA5-8C58-2079-CDE783B201C6}"/>
              </a:ext>
            </a:extLst>
          </p:cNvPr>
          <p:cNvSpPr txBox="1"/>
          <p:nvPr/>
        </p:nvSpPr>
        <p:spPr>
          <a:xfrm>
            <a:off x="10202660" y="2543847"/>
            <a:ext cx="152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Inner Regional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DE2CA-7C1A-AD1F-4F56-50302F35FF97}"/>
              </a:ext>
            </a:extLst>
          </p:cNvPr>
          <p:cNvSpPr txBox="1"/>
          <p:nvPr/>
        </p:nvSpPr>
        <p:spPr>
          <a:xfrm>
            <a:off x="4411669" y="4594430"/>
            <a:ext cx="156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Outer Regional</a:t>
            </a:r>
          </a:p>
        </p:txBody>
      </p:sp>
    </p:spTree>
    <p:extLst>
      <p:ext uri="{BB962C8B-B14F-4D97-AF65-F5344CB8AC3E}">
        <p14:creationId xmlns:p14="http://schemas.microsoft.com/office/powerpoint/2010/main" val="3455363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D74A-F515-F31B-4405-D9FEF8E0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Many Schools within Each Geolocation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F4732D2-8277-98B1-698A-98A71C34F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3762"/>
            <a:ext cx="5824237" cy="5824237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6C00D701-796D-870F-B34D-A75EAB486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47814"/>
            <a:ext cx="5510186" cy="551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25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C8B2E-D9F2-DF61-4277-B987D3D40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</p:spPr>
        <p:txBody>
          <a:bodyPr anchor="ctr">
            <a:normAutofit/>
          </a:bodyPr>
          <a:lstStyle/>
          <a:p>
            <a:r>
              <a:rPr lang="en-US" sz="4400" dirty="0"/>
              <a:t>Mean VCE scores by geolocation</a:t>
            </a:r>
          </a:p>
        </p:txBody>
      </p:sp>
      <p:pic>
        <p:nvPicPr>
          <p:cNvPr id="19" name="Content Placeholder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7B8DC7-A65B-EA9D-A9CA-543F03BAF0A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95375" y="1335115"/>
            <a:ext cx="10442576" cy="5221288"/>
          </a:xfrm>
        </p:spPr>
      </p:pic>
    </p:spTree>
    <p:extLst>
      <p:ext uri="{BB962C8B-B14F-4D97-AF65-F5344CB8AC3E}">
        <p14:creationId xmlns:p14="http://schemas.microsoft.com/office/powerpoint/2010/main" val="2175113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93E9E6B3-7CC2-C464-3F6B-7E884578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</p:spPr>
        <p:txBody>
          <a:bodyPr/>
          <a:lstStyle/>
          <a:p>
            <a:r>
              <a:rPr lang="en-US" dirty="0"/>
              <a:t>Percent over 40% VCE results by geolocation</a:t>
            </a:r>
          </a:p>
        </p:txBody>
      </p:sp>
      <p:pic>
        <p:nvPicPr>
          <p:cNvPr id="6" name="Content Placeholder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1613A65-D097-590D-AFA9-DCAF20445D1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57305" y="1335115"/>
            <a:ext cx="10496495" cy="5248248"/>
          </a:xfrm>
        </p:spPr>
      </p:pic>
    </p:spTree>
    <p:extLst>
      <p:ext uri="{BB962C8B-B14F-4D97-AF65-F5344CB8AC3E}">
        <p14:creationId xmlns:p14="http://schemas.microsoft.com/office/powerpoint/2010/main" val="363667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ACA3B69-BEC7-CF2B-B345-822E104C3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60553"/>
            <a:ext cx="4743450" cy="4743450"/>
          </a:xfrm>
          <a:prstGeom prst="rect">
            <a:avLst/>
          </a:prstGeom>
        </p:spPr>
      </p:pic>
      <p:pic>
        <p:nvPicPr>
          <p:cNvPr id="12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3C8502AA-6EF9-FB44-CABE-BB45121E2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988" y="960438"/>
            <a:ext cx="3106737" cy="3106737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378E458-342B-7124-6E32-53B5B882E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951" y="3750469"/>
            <a:ext cx="2859087" cy="2859087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CCDACCEF-D427-D2A1-0D26-6DE7C2BFF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106" y="3828256"/>
            <a:ext cx="2781300" cy="2781300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35A01795-354E-4857-9C5E-BCC2F68CD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4519" y="1180306"/>
            <a:ext cx="2647950" cy="2647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08F3E6-BE36-0319-0D33-29A7897F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</p:spPr>
        <p:txBody>
          <a:bodyPr anchor="ctr">
            <a:normAutofit/>
          </a:bodyPr>
          <a:lstStyle/>
          <a:p>
            <a:r>
              <a:rPr lang="en-US" sz="4400"/>
              <a:t>School Sectors Within Each Geolocation</a:t>
            </a:r>
          </a:p>
        </p:txBody>
      </p:sp>
    </p:spTree>
    <p:extLst>
      <p:ext uri="{BB962C8B-B14F-4D97-AF65-F5344CB8AC3E}">
        <p14:creationId xmlns:p14="http://schemas.microsoft.com/office/powerpoint/2010/main" val="3856758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1A19F78-DEA4-1321-85AC-B2F71D56653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94455" y="1412422"/>
            <a:ext cx="10203090" cy="510154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552C7E9-3769-6240-6DDC-BEF2224AC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Median VCE score by sector</a:t>
            </a:r>
          </a:p>
        </p:txBody>
      </p:sp>
    </p:spTree>
    <p:extLst>
      <p:ext uri="{BB962C8B-B14F-4D97-AF65-F5344CB8AC3E}">
        <p14:creationId xmlns:p14="http://schemas.microsoft.com/office/powerpoint/2010/main" val="881176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A7CFC0E-4BA3-10F1-3522-1B2C77E9BCD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38200" y="1253445"/>
            <a:ext cx="10210800" cy="5105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4FEAE97-DA46-0D84-05B5-CF4214AA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over 40% VCE results by sector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211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Motivation: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1789867"/>
            <a:ext cx="4091482" cy="3560763"/>
          </a:xfrm>
        </p:spPr>
        <p:txBody>
          <a:bodyPr rtlCol="0"/>
          <a:lstStyle/>
          <a:p>
            <a:pPr marL="0" indent="0">
              <a:buNone/>
            </a:pPr>
            <a:r>
              <a:rPr lang="en-AU" sz="2400" dirty="0">
                <a:solidFill>
                  <a:srgbClr val="363635"/>
                </a:solidFill>
                <a:latin typeface="opensans"/>
              </a:rPr>
              <a:t>Our group was interested in investigating the relationship between Geolocation access to education as well as the effect of School sector (Private and Public) has on education academic success</a:t>
            </a:r>
            <a:r>
              <a:rPr lang="en-AU" sz="2800" dirty="0">
                <a:solidFill>
                  <a:srgbClr val="363635"/>
                </a:solidFill>
                <a:latin typeface="opensans"/>
              </a:rPr>
              <a:t>.</a:t>
            </a:r>
          </a:p>
          <a:p>
            <a:pPr marL="0" indent="0">
              <a:buNone/>
            </a:pPr>
            <a:endParaRPr lang="en-AU" b="0" i="0" dirty="0">
              <a:solidFill>
                <a:srgbClr val="363635"/>
              </a:solidFill>
              <a:effectLst/>
              <a:latin typeface="opensans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2350CB4F-0EBC-4B67-9DBC-DA7BE0666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62925" y="4027967"/>
            <a:ext cx="2688507" cy="2444861"/>
          </a:xfrm>
          <a:prstGeom prst="rect">
            <a:avLst/>
          </a:prstGeom>
        </p:spPr>
      </p:pic>
      <p:pic>
        <p:nvPicPr>
          <p:cNvPr id="14" name="Picture 13" descr="A picture containing stationary, toy&#10;&#10;Description automatically generated">
            <a:extLst>
              <a:ext uri="{FF2B5EF4-FFF2-40B4-BE49-F238E27FC236}">
                <a16:creationId xmlns:a16="http://schemas.microsoft.com/office/drawing/2014/main" id="{7DBED2EB-D8FD-2ABA-0A37-11150B6E2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35088" y="959369"/>
            <a:ext cx="5596002" cy="536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uple of street signs on a pole&#10;&#10;Description automatically generated with medium confidence">
            <a:extLst>
              <a:ext uri="{FF2B5EF4-FFF2-40B4-BE49-F238E27FC236}">
                <a16:creationId xmlns:a16="http://schemas.microsoft.com/office/drawing/2014/main" id="{50EE1226-9546-5FAA-8F83-58DB460B03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198" b="182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891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D9C9007D-2018-759B-7A30-7528EE10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</p:spPr>
        <p:txBody>
          <a:bodyPr anchor="ctr">
            <a:normAutofit/>
          </a:bodyPr>
          <a:lstStyle/>
          <a:p>
            <a:r>
              <a:rPr lang="en-US" sz="4400"/>
              <a:t>ANSWERS</a:t>
            </a:r>
          </a:p>
        </p:txBody>
      </p:sp>
      <p:graphicFrame>
        <p:nvGraphicFramePr>
          <p:cNvPr id="9" name="Text Placeholder 6">
            <a:extLst>
              <a:ext uri="{FF2B5EF4-FFF2-40B4-BE49-F238E27FC236}">
                <a16:creationId xmlns:a16="http://schemas.microsoft.com/office/drawing/2014/main" id="{DD77866E-97EF-F98C-6406-A016A0369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7985072"/>
              </p:ext>
            </p:extLst>
          </p:nvPr>
        </p:nvGraphicFramePr>
        <p:xfrm>
          <a:off x="838200" y="2039392"/>
          <a:ext cx="10515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946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6692" b="6692"/>
          <a:stretch/>
        </p:blipFill>
        <p:spPr>
          <a:xfrm>
            <a:off x="0" y="-29056"/>
            <a:ext cx="12192000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612" y="1694813"/>
            <a:ext cx="4601008" cy="3468373"/>
          </a:xfrm>
        </p:spPr>
        <p:txBody>
          <a:bodyPr rtlCol="0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7200" dirty="0"/>
              <a:t>Conclusion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045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48" y="1251679"/>
            <a:ext cx="4275138" cy="830997"/>
          </a:xfrm>
        </p:spPr>
        <p:txBody>
          <a:bodyPr rtlCol="0"/>
          <a:lstStyle/>
          <a:p>
            <a:pPr rtl="0"/>
            <a:r>
              <a:rPr lang="en-GB" dirty="0"/>
              <a:t>Conclusion</a:t>
            </a:r>
          </a:p>
          <a:p>
            <a:pPr rt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120" y="2082676"/>
            <a:ext cx="4870970" cy="3569448"/>
          </a:xfrm>
        </p:spPr>
        <p:txBody>
          <a:bodyPr rtlCol="0"/>
          <a:lstStyle/>
          <a:p>
            <a:pPr rtl="0"/>
            <a:r>
              <a:rPr lang="en-GB" sz="3200" dirty="0"/>
              <a:t>After collecting processing and analysing the data we can confirm our hypothesis that in fact students within the Major Cities also receive Non-Gov education are more likely to have higher average academic performance.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GB" sz="3200" dirty="0"/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pic>
        <p:nvPicPr>
          <p:cNvPr id="7" name="Picture 6" descr="A person writing on a piece of paper&#10;&#10;Description automatically generated with medium confidence">
            <a:extLst>
              <a:ext uri="{FF2B5EF4-FFF2-40B4-BE49-F238E27FC236}">
                <a16:creationId xmlns:a16="http://schemas.microsoft.com/office/drawing/2014/main" id="{A0BE8A73-9F81-D22A-9F09-4AE6BDE08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68834" y="824459"/>
            <a:ext cx="6400046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47194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072" y="1694813"/>
            <a:ext cx="4007183" cy="3468373"/>
          </a:xfrm>
        </p:spPr>
        <p:txBody>
          <a:bodyPr rtlCol="0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6000" dirty="0"/>
              <a:t>Data Sources:</a:t>
            </a:r>
            <a:br>
              <a:rPr lang="en-GB" sz="6000" dirty="0"/>
            </a:br>
            <a:r>
              <a:rPr lang="en-AU" sz="1800" b="0" i="0" u="sng" strike="noStrike" dirty="0"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https://asl.acara.edu.au/about-asl</a:t>
            </a:r>
            <a:br>
              <a:rPr lang="en-AU" b="0" dirty="0">
                <a:effectLst/>
              </a:rPr>
            </a:br>
            <a:r>
              <a:rPr lang="en-AU" sz="1800" b="0" i="0" u="none" strike="noStrike" dirty="0">
                <a:effectLst/>
                <a:latin typeface="Arial" panose="020B0604020202020204" pitchFamily="34" charset="0"/>
              </a:rPr>
              <a:t>- </a:t>
            </a:r>
            <a:r>
              <a:rPr lang="en-AU" sz="1800" b="0" i="0" u="sng" strike="noStrike" dirty="0"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https://bettereducation.com.au/results/VCE_ATAR.aspx</a:t>
            </a:r>
            <a:br>
              <a:rPr lang="en-AU" b="0" dirty="0">
                <a:effectLst/>
              </a:rPr>
            </a:br>
            <a:r>
              <a:rPr lang="en-AU" sz="1800" b="0" i="0" u="none" strike="noStrike" dirty="0">
                <a:effectLst/>
                <a:latin typeface="Arial" panose="020B0604020202020204" pitchFamily="34" charset="0"/>
              </a:rPr>
              <a:t>- </a:t>
            </a:r>
            <a:br>
              <a:rPr lang="en-AU" b="0" dirty="0">
                <a:effectLst/>
              </a:rPr>
            </a:br>
            <a:br>
              <a:rPr lang="en-AU" dirty="0"/>
            </a:br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67" y="706143"/>
            <a:ext cx="3417166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n-GB" sz="4800" b="1" dirty="0">
                <a:solidFill>
                  <a:schemeClr val="tx1"/>
                </a:solidFill>
              </a:rPr>
              <a:t>Group 6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E83F2E96-9C2D-4D1E-96F8-93A9DB1304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4382" y="3355461"/>
            <a:ext cx="2794160" cy="1011834"/>
          </a:xfrm>
        </p:spPr>
        <p:txBody>
          <a:bodyPr rtlCol="0"/>
          <a:lstStyle/>
          <a:p>
            <a:pPr rtl="0"/>
            <a:r>
              <a:rPr lang="en-GB" sz="3200" dirty="0" err="1"/>
              <a:t>Peregrin</a:t>
            </a:r>
            <a:r>
              <a:rPr lang="en-GB" sz="3200" dirty="0"/>
              <a:t> Ryan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F15E5CC-C708-41FE-A7A3-053E1BC87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75330" y="1984790"/>
            <a:ext cx="2903212" cy="1011833"/>
          </a:xfrm>
        </p:spPr>
        <p:txBody>
          <a:bodyPr rtlCol="0"/>
          <a:lstStyle/>
          <a:p>
            <a:pPr rtl="0"/>
            <a:r>
              <a:rPr lang="en-GB" sz="3200" dirty="0"/>
              <a:t>Josh Martin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600F09FF-0051-4C2F-8747-35EDBE996D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34284" y="4789968"/>
            <a:ext cx="2794160" cy="1011832"/>
          </a:xfrm>
        </p:spPr>
        <p:txBody>
          <a:bodyPr rtlCol="0"/>
          <a:lstStyle/>
          <a:p>
            <a:pPr rtl="0"/>
            <a:r>
              <a:rPr lang="en-GB" sz="3200" dirty="0" err="1"/>
              <a:t>Udeshi</a:t>
            </a:r>
            <a:r>
              <a:rPr lang="en-GB" sz="3200" dirty="0"/>
              <a:t> Pereira</a:t>
            </a:r>
          </a:p>
        </p:txBody>
      </p:sp>
      <p:pic>
        <p:nvPicPr>
          <p:cNvPr id="5" name="Picture 4" descr="A green sign with white lettering&#10;&#10;Description automatically generated with low confidence">
            <a:extLst>
              <a:ext uri="{FF2B5EF4-FFF2-40B4-BE49-F238E27FC236}">
                <a16:creationId xmlns:a16="http://schemas.microsoft.com/office/drawing/2014/main" id="{86B3F04E-3B39-61D5-A91E-E52E10741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0413" y="625163"/>
            <a:ext cx="7764956" cy="517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E5DA7451-8D9E-7727-6C2C-17B98C3EF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1189055"/>
            <a:ext cx="4220845" cy="861497"/>
          </a:xfrm>
        </p:spPr>
        <p:txBody>
          <a:bodyPr/>
          <a:lstStyle/>
          <a:p>
            <a:r>
              <a:rPr lang="en-US" sz="4800" dirty="0"/>
              <a:t>Hypothesis:</a:t>
            </a:r>
          </a:p>
        </p:txBody>
      </p:sp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57CEDFEC-5C9E-E529-65DC-083057D63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909" r="16824" b="2"/>
          <a:stretch/>
        </p:blipFill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D92F63-1AF5-B3D3-A882-BAB0957B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203554"/>
            <a:ext cx="4998720" cy="2603895"/>
          </a:xfrm>
        </p:spPr>
        <p:txBody>
          <a:bodyPr>
            <a:normAutofit fontScale="90000"/>
          </a:bodyPr>
          <a:lstStyle/>
          <a:p>
            <a:r>
              <a:rPr lang="en-AU" sz="3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Students that are within major cities such as Melbourne or Geelong, that also receive Private, non-government education are more likely to have higher academic performance within Victoria</a:t>
            </a:r>
            <a:endParaRPr lang="en-US" sz="27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F9B9AC-FC94-CF7E-270B-F0D90E9AB102}"/>
              </a:ext>
            </a:extLst>
          </p:cNvPr>
          <p:cNvSpPr txBox="1"/>
          <p:nvPr/>
        </p:nvSpPr>
        <p:spPr>
          <a:xfrm>
            <a:off x="9896180" y="6657945"/>
            <a:ext cx="229582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flickr.com/photos/7815007@N07/8302898204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D66DAB-B956-24A7-8780-FEDBA0F82573}"/>
              </a:ext>
            </a:extLst>
          </p:cNvPr>
          <p:cNvSpPr txBox="1"/>
          <p:nvPr/>
        </p:nvSpPr>
        <p:spPr>
          <a:xfrm>
            <a:off x="7810747" y="1915762"/>
            <a:ext cx="2323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way we measure academic success was measuring ATAR Score </a:t>
            </a:r>
          </a:p>
        </p:txBody>
      </p:sp>
      <p:pic>
        <p:nvPicPr>
          <p:cNvPr id="5" name="Picture 4" descr="A close-up of a credit card&#10;&#10;Description automatically generated with medium confidence">
            <a:extLst>
              <a:ext uri="{FF2B5EF4-FFF2-40B4-BE49-F238E27FC236}">
                <a16:creationId xmlns:a16="http://schemas.microsoft.com/office/drawing/2014/main" id="{02B609E6-B088-4C9D-EBE2-30240C306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5726" y="1342765"/>
            <a:ext cx="5580274" cy="465023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0E968A5B-2866-0DB2-F5D3-C410B4B668AD}"/>
              </a:ext>
            </a:extLst>
          </p:cNvPr>
          <p:cNvSpPr/>
          <p:nvPr/>
        </p:nvSpPr>
        <p:spPr>
          <a:xfrm>
            <a:off x="3567659" y="4517540"/>
            <a:ext cx="3013490" cy="13776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0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2834C2-03D2-BCF4-562A-F21FF2F3D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292" y="0"/>
            <a:ext cx="7209416" cy="692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0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ky, outdoor, sign&#10;&#10;Description automatically generated">
            <a:extLst>
              <a:ext uri="{FF2B5EF4-FFF2-40B4-BE49-F238E27FC236}">
                <a16:creationId xmlns:a16="http://schemas.microsoft.com/office/drawing/2014/main" id="{D3756E6D-EE06-1F76-64A4-F176148145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0609" b="48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680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FCAA72AC-A6DE-C679-B646-29DD6B87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</p:spPr>
        <p:txBody>
          <a:bodyPr anchor="ctr">
            <a:normAutofit/>
          </a:bodyPr>
          <a:lstStyle/>
          <a:p>
            <a:r>
              <a:rPr lang="en-US" sz="4400"/>
              <a:t>QUESTIONS</a:t>
            </a:r>
          </a:p>
        </p:txBody>
      </p:sp>
      <p:graphicFrame>
        <p:nvGraphicFramePr>
          <p:cNvPr id="9" name="Text Placeholder 6">
            <a:extLst>
              <a:ext uri="{FF2B5EF4-FFF2-40B4-BE49-F238E27FC236}">
                <a16:creationId xmlns:a16="http://schemas.microsoft.com/office/drawing/2014/main" id="{0EBFA78D-B9FD-F4C7-87F0-5319A03BE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6406527"/>
              </p:ext>
            </p:extLst>
          </p:nvPr>
        </p:nvGraphicFramePr>
        <p:xfrm>
          <a:off x="838200" y="2039392"/>
          <a:ext cx="10515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</a:blip>
          <a:srcRect t="6729" r="33992" b="40721"/>
          <a:stretch/>
        </p:blipFill>
        <p:spPr>
          <a:xfrm>
            <a:off x="1237" y="316073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533" y="1428340"/>
            <a:ext cx="3924934" cy="4001320"/>
          </a:xfrm>
        </p:spPr>
        <p:txBody>
          <a:bodyPr rtlCol="0"/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GB" sz="8000" dirty="0">
                <a:latin typeface="Calibri Light" panose="020F0302020204030204" pitchFamily="34" charset="0"/>
                <a:ea typeface="+mn-ea"/>
                <a:cs typeface="+mn-cs"/>
              </a:rPr>
              <a:t>Data cleaning  process</a:t>
            </a:r>
            <a:br>
              <a:rPr lang="en-GB" sz="8000" dirty="0">
                <a:latin typeface="Calibri Light" panose="020F0302020204030204" pitchFamily="34" charset="0"/>
                <a:ea typeface="+mn-ea"/>
                <a:cs typeface="+mn-cs"/>
              </a:rPr>
            </a:br>
            <a:br>
              <a:rPr lang="en-GB" sz="8000" dirty="0">
                <a:latin typeface="Calibri Light" panose="020F0302020204030204" pitchFamily="34" charset="0"/>
                <a:ea typeface="+mn-ea"/>
                <a:cs typeface="+mn-cs"/>
              </a:rPr>
            </a:br>
            <a:br>
              <a:rPr lang="en-AU" b="0" dirty="0">
                <a:solidFill>
                  <a:srgbClr val="FF0000"/>
                </a:solidFill>
                <a:effectLst/>
              </a:rPr>
            </a:br>
            <a:br>
              <a:rPr lang="en-AU" dirty="0"/>
            </a:b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26476" y="6025439"/>
            <a:ext cx="3924934" cy="490538"/>
          </a:xfrm>
        </p:spPr>
        <p:txBody>
          <a:bodyPr rtlCol="0"/>
          <a:lstStyle/>
          <a:p>
            <a:pPr rtl="0"/>
            <a:r>
              <a:rPr lang="en-GB" dirty="0"/>
              <a:t>Josh Martin</a:t>
            </a:r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3F5F-32EF-934C-8BDC-7160F11C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639" y="174172"/>
            <a:ext cx="2104929" cy="700114"/>
          </a:xfrm>
        </p:spPr>
        <p:txBody>
          <a:bodyPr/>
          <a:lstStyle/>
          <a:p>
            <a:r>
              <a:rPr lang="en-US" dirty="0"/>
              <a:t>RAW Data</a:t>
            </a:r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22DB531-BB5E-53B2-89EC-BD51E4574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492"/>
          <a:stretch/>
        </p:blipFill>
        <p:spPr>
          <a:xfrm>
            <a:off x="2563965" y="3986587"/>
            <a:ext cx="7064068" cy="23140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B554F32-9D89-9911-40B1-BE9D5ED82C1E}"/>
              </a:ext>
            </a:extLst>
          </p:cNvPr>
          <p:cNvSpPr txBox="1">
            <a:spLocks/>
          </p:cNvSpPr>
          <p:nvPr/>
        </p:nvSpPr>
        <p:spPr>
          <a:xfrm>
            <a:off x="1520547" y="757229"/>
            <a:ext cx="2550411" cy="70011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ASL website 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1218638-C1A7-9FEE-3033-040B4CCBC7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33"/>
          <a:stretch/>
        </p:blipFill>
        <p:spPr>
          <a:xfrm>
            <a:off x="1885584" y="1340285"/>
            <a:ext cx="8420830" cy="18793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F97DBE4-CFCC-D441-8148-2FCAA772D6C6}"/>
              </a:ext>
            </a:extLst>
          </p:cNvPr>
          <p:cNvSpPr txBox="1">
            <a:spLocks/>
          </p:cNvSpPr>
          <p:nvPr/>
        </p:nvSpPr>
        <p:spPr>
          <a:xfrm>
            <a:off x="1520547" y="3288348"/>
            <a:ext cx="3045092" cy="700114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VCAA website </a:t>
            </a:r>
          </a:p>
        </p:txBody>
      </p:sp>
    </p:spTree>
    <p:extLst>
      <p:ext uri="{BB962C8B-B14F-4D97-AF65-F5344CB8AC3E}">
        <p14:creationId xmlns:p14="http://schemas.microsoft.com/office/powerpoint/2010/main" val="396978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350_TF16411253_Win32" id="{D3EEA95B-1A0A-4237-A99F-6C2FE5AD8423}" vid="{3A12375C-1920-445C-97DF-9B66208538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{90F9B6B8-96E7-EF42-9C2C-EA7FE5A53F08}tf10001120</Template>
  <TotalTime>1044</TotalTime>
  <Words>431</Words>
  <Application>Microsoft Office PowerPoint</Application>
  <PresentationFormat>Widescreen</PresentationFormat>
  <Paragraphs>72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Corbel</vt:lpstr>
      <vt:lpstr>opensans</vt:lpstr>
      <vt:lpstr>Wingdings</vt:lpstr>
      <vt:lpstr>Office Theme</vt:lpstr>
      <vt:lpstr>   Education ATAR vs Geolocation</vt:lpstr>
      <vt:lpstr>Motivation:</vt:lpstr>
      <vt:lpstr>Students that are within major cities such as Melbourne or Geelong, that also receive Private, non-government education are more likely to have higher academic performance within Victoria</vt:lpstr>
      <vt:lpstr>PowerPoint Presentation</vt:lpstr>
      <vt:lpstr>PowerPoint Presentation</vt:lpstr>
      <vt:lpstr>PowerPoint Presentation</vt:lpstr>
      <vt:lpstr>QUESTIONS</vt:lpstr>
      <vt:lpstr>Data cleaning  process    </vt:lpstr>
      <vt:lpstr>RAW Data</vt:lpstr>
      <vt:lpstr>RAW Data</vt:lpstr>
      <vt:lpstr>RAW Data</vt:lpstr>
      <vt:lpstr>  DATA  Analysis </vt:lpstr>
      <vt:lpstr>Defining Geolocation</vt:lpstr>
      <vt:lpstr>How Many Schools within Each Geolocation</vt:lpstr>
      <vt:lpstr>Mean VCE scores by geolocation</vt:lpstr>
      <vt:lpstr>Percent over 40% VCE results by geolocation</vt:lpstr>
      <vt:lpstr>School Sectors Within Each Geolocation</vt:lpstr>
      <vt:lpstr>Median VCE score by sector</vt:lpstr>
      <vt:lpstr>Percent over 40% VCE results by sector</vt:lpstr>
      <vt:lpstr>PowerPoint Presentation</vt:lpstr>
      <vt:lpstr>ANSWERS</vt:lpstr>
      <vt:lpstr>Conclusion</vt:lpstr>
      <vt:lpstr>Conclusion </vt:lpstr>
      <vt:lpstr>Data Sources: https://asl.acara.edu.au/about-asl - https://bettereducation.com.au/results/VCE_ATAR.aspx -   </vt:lpstr>
      <vt:lpstr>Group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VCE Passing Score- ATAR (or equivalent) of success</dc:title>
  <dc:creator>Udeshi Pereira</dc:creator>
  <cp:lastModifiedBy>Peregrin Ryan</cp:lastModifiedBy>
  <cp:revision>21</cp:revision>
  <dcterms:created xsi:type="dcterms:W3CDTF">2022-09-19T13:13:29Z</dcterms:created>
  <dcterms:modified xsi:type="dcterms:W3CDTF">2022-09-22T07:58:30Z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