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8" r:id="rId6"/>
    <p:sldId id="260" r:id="rId7"/>
    <p:sldId id="269" r:id="rId8"/>
    <p:sldId id="270" r:id="rId9"/>
    <p:sldId id="272" r:id="rId10"/>
    <p:sldId id="273" r:id="rId11"/>
    <p:sldId id="261"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58"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7FD3F6-D486-4C6B-BC99-4ECD80AABBC8}"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E734F-BC49-40F6-BCD2-D71E5AD8016B}" type="slidenum">
              <a:rPr lang="en-US" smtClean="0"/>
              <a:t>‹#›</a:t>
            </a:fld>
            <a:endParaRPr lang="en-US"/>
          </a:p>
        </p:txBody>
      </p:sp>
    </p:spTree>
    <p:extLst>
      <p:ext uri="{BB962C8B-B14F-4D97-AF65-F5344CB8AC3E}">
        <p14:creationId xmlns:p14="http://schemas.microsoft.com/office/powerpoint/2010/main" val="71085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DE734F-BC49-40F6-BCD2-D71E5AD8016B}" type="slidenum">
              <a:rPr lang="en-US" smtClean="0"/>
              <a:t>13</a:t>
            </a:fld>
            <a:endParaRPr lang="en-US"/>
          </a:p>
        </p:txBody>
      </p:sp>
    </p:spTree>
    <p:extLst>
      <p:ext uri="{BB962C8B-B14F-4D97-AF65-F5344CB8AC3E}">
        <p14:creationId xmlns:p14="http://schemas.microsoft.com/office/powerpoint/2010/main" val="92600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8AE6-9A0C-4326-0A05-5FBBC40DE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26A691-2418-5CFC-56BB-027A28B16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2AD3FB-F9EA-1A68-0CAC-492E7D1DB8EE}"/>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5" name="Footer Placeholder 4">
            <a:extLst>
              <a:ext uri="{FF2B5EF4-FFF2-40B4-BE49-F238E27FC236}">
                <a16:creationId xmlns:a16="http://schemas.microsoft.com/office/drawing/2014/main" id="{FD1146C1-E091-3E88-6DF1-359B104B8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1E99D-F5B7-84C9-AB24-9BEB0B2CEA88}"/>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196641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C680-FA07-3DDC-CCDD-59ED8D4DF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AEA9BA-D85A-F8AB-9994-E6A3FE569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8F69-0E6C-26FE-280A-6072E5CA8F72}"/>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5" name="Footer Placeholder 4">
            <a:extLst>
              <a:ext uri="{FF2B5EF4-FFF2-40B4-BE49-F238E27FC236}">
                <a16:creationId xmlns:a16="http://schemas.microsoft.com/office/drawing/2014/main" id="{8FDAE3E6-8A5C-B195-F3AC-26DD8D7AD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EB340-C6E1-6AF5-917B-98D5B4EF7E2C}"/>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125942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E16EF-A72E-5E6E-C9E1-30CA47485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84BBD-6152-9DCA-D9DB-5E5B5DDCF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FAC85-2121-1A4F-D8C7-0D5D642D9588}"/>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5" name="Footer Placeholder 4">
            <a:extLst>
              <a:ext uri="{FF2B5EF4-FFF2-40B4-BE49-F238E27FC236}">
                <a16:creationId xmlns:a16="http://schemas.microsoft.com/office/drawing/2014/main" id="{7536A3BE-B6E2-CF4C-830A-994B66CC2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49A7E-5328-7EB9-8E20-4701ABE52256}"/>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397890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35EC-D8C7-F5FF-99E0-7233D1B30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B91FF-F8E7-12FB-7E20-4620566A6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A44D9-EAD8-B170-302E-D0568FC2A58B}"/>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5" name="Footer Placeholder 4">
            <a:extLst>
              <a:ext uri="{FF2B5EF4-FFF2-40B4-BE49-F238E27FC236}">
                <a16:creationId xmlns:a16="http://schemas.microsoft.com/office/drawing/2014/main" id="{48C3D4C8-44D8-18B2-7617-81F001243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6655A-255E-F52C-9325-3F9193E2E906}"/>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163145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83AC-82EA-3568-1C03-BCDF9D34F7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8E98F1-EDF7-9A4B-E64B-160313FADE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2761DB-445D-3B7A-9E2D-1956771983D6}"/>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5" name="Footer Placeholder 4">
            <a:extLst>
              <a:ext uri="{FF2B5EF4-FFF2-40B4-BE49-F238E27FC236}">
                <a16:creationId xmlns:a16="http://schemas.microsoft.com/office/drawing/2014/main" id="{8785815D-E44B-66A2-E1C2-54EB5BD91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68CAC-B840-9912-4983-D4F8ACBB3275}"/>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99016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C17A-9E3D-8059-A03B-0A1F066A7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6BD26-2F8D-0BBD-B0F6-95F217086C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09382F-2D86-6069-54C5-A9D6D3439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8C142-DD85-3394-40BE-F507A924E478}"/>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6" name="Footer Placeholder 5">
            <a:extLst>
              <a:ext uri="{FF2B5EF4-FFF2-40B4-BE49-F238E27FC236}">
                <a16:creationId xmlns:a16="http://schemas.microsoft.com/office/drawing/2014/main" id="{693D6BC5-048E-B2EE-4F56-5A2144D05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B8408-F139-9157-A297-0D162FC2C3B8}"/>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427690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577C-0D6F-3156-E860-796B8F5D81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4D2268-A6F9-A055-D693-25B7FC903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CBBFF-8ED7-53D0-E5EE-EBA38B8846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932B6-98AB-4180-835D-72185BDED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77220-5444-E228-E6FF-D9DBF86AA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8BE31-CBD2-CD4C-B0B2-3F370DEE965E}"/>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8" name="Footer Placeholder 7">
            <a:extLst>
              <a:ext uri="{FF2B5EF4-FFF2-40B4-BE49-F238E27FC236}">
                <a16:creationId xmlns:a16="http://schemas.microsoft.com/office/drawing/2014/main" id="{123756F6-6CCE-92A4-E1BA-DC5542657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AFB83E-AF9B-BAF8-E1F0-8788B29352DA}"/>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199582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1035-0849-C9FE-AA94-CCDF3E413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34DAC-D615-F61E-673E-EC94ACECB91D}"/>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4" name="Footer Placeholder 3">
            <a:extLst>
              <a:ext uri="{FF2B5EF4-FFF2-40B4-BE49-F238E27FC236}">
                <a16:creationId xmlns:a16="http://schemas.microsoft.com/office/drawing/2014/main" id="{1CBA27E9-3BA3-ED53-CE6A-C774E9C6A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82801A-9F77-7477-EB05-41ECA07A0967}"/>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212642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356142-E0C5-BE6B-AE05-7D335317FFB3}"/>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3" name="Footer Placeholder 2">
            <a:extLst>
              <a:ext uri="{FF2B5EF4-FFF2-40B4-BE49-F238E27FC236}">
                <a16:creationId xmlns:a16="http://schemas.microsoft.com/office/drawing/2014/main" id="{1295EE0B-DD25-201E-6837-11D05643C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C65F19-1CC8-4B3E-7297-45BC2C1C8DEB}"/>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42799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29D5-9FA1-644E-97A6-0F95807E0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32F1DE-5EB9-155D-4664-EA6FC87AA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269BE-6C79-3B06-B685-8AA9731BE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46F0A-0EED-B328-CF90-AAED1A205841}"/>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6" name="Footer Placeholder 5">
            <a:extLst>
              <a:ext uri="{FF2B5EF4-FFF2-40B4-BE49-F238E27FC236}">
                <a16:creationId xmlns:a16="http://schemas.microsoft.com/office/drawing/2014/main" id="{5630389C-4E08-1900-F337-2E32DF43E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FE228-4F2C-81AB-7FEF-AC404BAEAB82}"/>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320600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07FF-A147-FCD6-5A10-C0AC7F7B5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82115-2514-E4FA-6CF5-1CBC10B342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A7572-8C58-33C5-2FE8-EC7DE0B79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13D94-1928-38F6-5F7A-044A8131E03F}"/>
              </a:ext>
            </a:extLst>
          </p:cNvPr>
          <p:cNvSpPr>
            <a:spLocks noGrp="1"/>
          </p:cNvSpPr>
          <p:nvPr>
            <p:ph type="dt" sz="half" idx="10"/>
          </p:nvPr>
        </p:nvSpPr>
        <p:spPr/>
        <p:txBody>
          <a:bodyPr/>
          <a:lstStyle/>
          <a:p>
            <a:fld id="{69281479-6FC0-4E7D-B39A-F5E3DC13B5DD}" type="datetimeFigureOut">
              <a:rPr lang="en-US" smtClean="0"/>
              <a:t>1/27/2025</a:t>
            </a:fld>
            <a:endParaRPr lang="en-US"/>
          </a:p>
        </p:txBody>
      </p:sp>
      <p:sp>
        <p:nvSpPr>
          <p:cNvPr id="6" name="Footer Placeholder 5">
            <a:extLst>
              <a:ext uri="{FF2B5EF4-FFF2-40B4-BE49-F238E27FC236}">
                <a16:creationId xmlns:a16="http://schemas.microsoft.com/office/drawing/2014/main" id="{47EE95EC-904E-E410-9319-008C07AA4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606F2-6CCB-26D1-73D9-31BE546CDB03}"/>
              </a:ext>
            </a:extLst>
          </p:cNvPr>
          <p:cNvSpPr>
            <a:spLocks noGrp="1"/>
          </p:cNvSpPr>
          <p:nvPr>
            <p:ph type="sldNum" sz="quarter" idx="12"/>
          </p:nvPr>
        </p:nvSpPr>
        <p:spPr/>
        <p:txBody>
          <a:bodyPr/>
          <a:lstStyle/>
          <a:p>
            <a:fld id="{3C1D7F8C-1FCB-431F-8241-61768FAFF4E4}" type="slidenum">
              <a:rPr lang="en-US" smtClean="0"/>
              <a:t>‹#›</a:t>
            </a:fld>
            <a:endParaRPr lang="en-US"/>
          </a:p>
        </p:txBody>
      </p:sp>
    </p:spTree>
    <p:extLst>
      <p:ext uri="{BB962C8B-B14F-4D97-AF65-F5344CB8AC3E}">
        <p14:creationId xmlns:p14="http://schemas.microsoft.com/office/powerpoint/2010/main" val="2628924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2826EE-552C-AD9B-DE7A-941E8F1BF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538643-C22E-1E73-B324-632A4488A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FAD7D-A746-622C-EBE4-C0EF81364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281479-6FC0-4E7D-B39A-F5E3DC13B5DD}" type="datetimeFigureOut">
              <a:rPr lang="en-US" smtClean="0"/>
              <a:t>1/27/2025</a:t>
            </a:fld>
            <a:endParaRPr lang="en-US"/>
          </a:p>
        </p:txBody>
      </p:sp>
      <p:sp>
        <p:nvSpPr>
          <p:cNvPr id="5" name="Footer Placeholder 4">
            <a:extLst>
              <a:ext uri="{FF2B5EF4-FFF2-40B4-BE49-F238E27FC236}">
                <a16:creationId xmlns:a16="http://schemas.microsoft.com/office/drawing/2014/main" id="{E3B6B8CA-4ACB-F1B0-2990-E9D2C779A4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647434-BDE5-B2D8-7C6D-8B038712E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1D7F8C-1FCB-431F-8241-61768FAFF4E4}" type="slidenum">
              <a:rPr lang="en-US" smtClean="0"/>
              <a:t>‹#›</a:t>
            </a:fld>
            <a:endParaRPr lang="en-US"/>
          </a:p>
        </p:txBody>
      </p:sp>
    </p:spTree>
    <p:extLst>
      <p:ext uri="{BB962C8B-B14F-4D97-AF65-F5344CB8AC3E}">
        <p14:creationId xmlns:p14="http://schemas.microsoft.com/office/powerpoint/2010/main" val="3196942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1.jpg"/><Relationship Id="rId7"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ED91-CB79-0D5E-E46E-D45111734633}"/>
              </a:ext>
            </a:extLst>
          </p:cNvPr>
          <p:cNvSpPr>
            <a:spLocks noGrp="1"/>
          </p:cNvSpPr>
          <p:nvPr>
            <p:ph type="ctrTitle"/>
          </p:nvPr>
        </p:nvSpPr>
        <p:spPr/>
        <p:txBody>
          <a:bodyPr>
            <a:normAutofit/>
          </a:bodyPr>
          <a:lstStyle/>
          <a:p>
            <a:r>
              <a:rPr lang="en-US" i="1" kern="100" dirty="0">
                <a:latin typeface="Aptos" panose="020B0004020202020204" pitchFamily="34" charset="0"/>
                <a:ea typeface="Aptos" panose="020B0004020202020204" pitchFamily="34" charset="0"/>
                <a:cs typeface="Times New Roman" panose="02020603050405020304" pitchFamily="18" charset="0"/>
              </a:rPr>
              <a:t>A Brief Introduction to </a:t>
            </a:r>
            <a:r>
              <a:rPr lang="en-US" sz="6000" i="1" kern="100" dirty="0">
                <a:effectLst/>
                <a:latin typeface="Aptos" panose="020B0004020202020204" pitchFamily="34" charset="0"/>
                <a:ea typeface="Aptos" panose="020B0004020202020204" pitchFamily="34" charset="0"/>
                <a:cs typeface="Times New Roman" panose="02020603050405020304" pitchFamily="18" charset="0"/>
              </a:rPr>
              <a:t>Behavioral Economics</a:t>
            </a:r>
            <a:endParaRPr lang="en-US" dirty="0"/>
          </a:p>
        </p:txBody>
      </p:sp>
      <p:sp>
        <p:nvSpPr>
          <p:cNvPr id="3" name="Subtitle 2">
            <a:extLst>
              <a:ext uri="{FF2B5EF4-FFF2-40B4-BE49-F238E27FC236}">
                <a16:creationId xmlns:a16="http://schemas.microsoft.com/office/drawing/2014/main" id="{5807A374-3C1F-BD8D-D2F3-0C20716F54CD}"/>
              </a:ext>
            </a:extLst>
          </p:cNvPr>
          <p:cNvSpPr>
            <a:spLocks noGrp="1"/>
          </p:cNvSpPr>
          <p:nvPr>
            <p:ph type="subTitle" idx="1"/>
          </p:nvPr>
        </p:nvSpPr>
        <p:spPr/>
        <p:txBody>
          <a:bodyPr>
            <a:normAutofit lnSpcReduction="10000"/>
          </a:bodyPr>
          <a:lstStyle/>
          <a:p>
            <a:endParaRPr lang="en-US" b="1" i="1" dirty="0"/>
          </a:p>
          <a:p>
            <a:r>
              <a:rPr lang="en-US" b="1" i="1" dirty="0"/>
              <a:t>Josh Martin</a:t>
            </a:r>
          </a:p>
          <a:p>
            <a:r>
              <a:rPr lang="en-US" b="1" i="1" dirty="0"/>
              <a:t>Guest Lecture for MK 351</a:t>
            </a:r>
          </a:p>
          <a:p>
            <a:r>
              <a:rPr lang="en-US" b="1" i="1" dirty="0"/>
              <a:t>1/27/2025</a:t>
            </a:r>
          </a:p>
        </p:txBody>
      </p:sp>
      <p:pic>
        <p:nvPicPr>
          <p:cNvPr id="18" name="Picture 17" descr="A purple bird on a white background&#10;&#10;AI-generated content may be incorrect.">
            <a:extLst>
              <a:ext uri="{FF2B5EF4-FFF2-40B4-BE49-F238E27FC236}">
                <a16:creationId xmlns:a16="http://schemas.microsoft.com/office/drawing/2014/main" id="{67C621DA-F8BF-1881-6793-7CC56A07D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spTree>
    <p:extLst>
      <p:ext uri="{BB962C8B-B14F-4D97-AF65-F5344CB8AC3E}">
        <p14:creationId xmlns:p14="http://schemas.microsoft.com/office/powerpoint/2010/main" val="367417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FFAC9-7C9B-56FD-530A-37C7F1C369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235C5-3C31-EB2D-1DC4-C9F6141E1080}"/>
              </a:ext>
            </a:extLst>
          </p:cNvPr>
          <p:cNvSpPr>
            <a:spLocks noGrp="1"/>
          </p:cNvSpPr>
          <p:nvPr>
            <p:ph type="title"/>
          </p:nvPr>
        </p:nvSpPr>
        <p:spPr/>
        <p:txBody>
          <a:bodyPr/>
          <a:lstStyle/>
          <a:p>
            <a:r>
              <a:rPr lang="en-US" b="1" dirty="0"/>
              <a:t>Endowment Effect Example</a:t>
            </a:r>
          </a:p>
        </p:txBody>
      </p:sp>
      <p:sp>
        <p:nvSpPr>
          <p:cNvPr id="3" name="Content Placeholder 2">
            <a:extLst>
              <a:ext uri="{FF2B5EF4-FFF2-40B4-BE49-F238E27FC236}">
                <a16:creationId xmlns:a16="http://schemas.microsoft.com/office/drawing/2014/main" id="{59D2B015-9D8F-AE57-065D-6E9C7778189C}"/>
              </a:ext>
            </a:extLst>
          </p:cNvPr>
          <p:cNvSpPr>
            <a:spLocks noGrp="1"/>
          </p:cNvSpPr>
          <p:nvPr>
            <p:ph idx="1"/>
          </p:nvPr>
        </p:nvSpPr>
        <p:spPr/>
        <p:txBody>
          <a:bodyPr>
            <a:normAutofit/>
          </a:bodyPr>
          <a:lstStyle/>
          <a:p>
            <a:r>
              <a:rPr lang="en-US" sz="3200" b="1" dirty="0"/>
              <a:t>Coffee Mug or Ballpoint Pen?</a:t>
            </a:r>
          </a:p>
          <a:p>
            <a:pPr lvl="1"/>
            <a:r>
              <a:rPr lang="en-US" sz="2800" dirty="0"/>
              <a:t>Cornell University undergraduates were given a coffee mug</a:t>
            </a:r>
          </a:p>
          <a:p>
            <a:pPr lvl="1"/>
            <a:endParaRPr lang="en-US" sz="2800" dirty="0"/>
          </a:p>
          <a:p>
            <a:pPr lvl="1"/>
            <a:r>
              <a:rPr lang="en-US" sz="2800" dirty="0"/>
              <a:t>Then offered the chance to sell it or trade it for an equally valued alternative</a:t>
            </a:r>
          </a:p>
          <a:p>
            <a:pPr lvl="1"/>
            <a:endParaRPr lang="en-US" sz="2800" dirty="0"/>
          </a:p>
          <a:p>
            <a:pPr lvl="1"/>
            <a:r>
              <a:rPr lang="en-US" sz="2800" b="1" dirty="0"/>
              <a:t>Finding: </a:t>
            </a:r>
            <a:r>
              <a:rPr lang="en-US" sz="2800" dirty="0"/>
              <a:t>Once their ownership of the mug had been established, participants’ required compensation for the mug was approximately twice as high as the amount they were willing to pay to acquire the mug</a:t>
            </a:r>
          </a:p>
        </p:txBody>
      </p:sp>
    </p:spTree>
    <p:extLst>
      <p:ext uri="{BB962C8B-B14F-4D97-AF65-F5344CB8AC3E}">
        <p14:creationId xmlns:p14="http://schemas.microsoft.com/office/powerpoint/2010/main" val="326625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0DDFA-D74E-7E3E-15B1-422FB5873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9F091-0DCE-BA30-C58A-B18EEA9C7DFA}"/>
              </a:ext>
            </a:extLst>
          </p:cNvPr>
          <p:cNvSpPr>
            <a:spLocks noGrp="1"/>
          </p:cNvSpPr>
          <p:nvPr>
            <p:ph type="title"/>
          </p:nvPr>
        </p:nvSpPr>
        <p:spPr/>
        <p:txBody>
          <a:bodyPr>
            <a:normAutofit/>
          </a:bodyPr>
          <a:lstStyle/>
          <a:p>
            <a:r>
              <a:rPr lang="en-US" sz="4400" b="1" i="1" kern="100" dirty="0">
                <a:effectLst/>
                <a:latin typeface="Aptos" panose="020B0004020202020204" pitchFamily="34" charset="0"/>
                <a:ea typeface="Aptos" panose="020B0004020202020204" pitchFamily="34" charset="0"/>
                <a:cs typeface="Times New Roman" panose="02020603050405020304" pitchFamily="18" charset="0"/>
              </a:rPr>
              <a:t>Thinking, Fast and Slow</a:t>
            </a:r>
            <a:endParaRPr lang="en-US" dirty="0"/>
          </a:p>
        </p:txBody>
      </p:sp>
      <p:sp>
        <p:nvSpPr>
          <p:cNvPr id="3" name="Content Placeholder 2">
            <a:extLst>
              <a:ext uri="{FF2B5EF4-FFF2-40B4-BE49-F238E27FC236}">
                <a16:creationId xmlns:a16="http://schemas.microsoft.com/office/drawing/2014/main" id="{44D86C15-C146-AC50-DFB5-BFBAB0B828AB}"/>
              </a:ext>
            </a:extLst>
          </p:cNvPr>
          <p:cNvSpPr>
            <a:spLocks noGrp="1"/>
          </p:cNvSpPr>
          <p:nvPr>
            <p:ph idx="1"/>
          </p:nvPr>
        </p:nvSpPr>
        <p:spPr>
          <a:xfrm>
            <a:off x="838200" y="1825625"/>
            <a:ext cx="7076440" cy="4351338"/>
          </a:xfrm>
        </p:spPr>
        <p:txBody>
          <a:bodyPr>
            <a:no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Two Systems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System 1: Fast, automatic, intuitive thinking (i.e. heuristics</a:t>
            </a:r>
            <a:r>
              <a:rPr lang="en-US" kern="100" dirty="0">
                <a:latin typeface="Aptos" panose="020B0004020202020204" pitchFamily="34"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System 2: Slower, more deliberate, analytical thought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Relevance to Marketers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Most brand perceptions and consumer decisions arise from System 1’s quick, emotional judgments.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Common Biases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Anchoring, availability heuristic, and overconfidence.</a:t>
            </a:r>
          </a:p>
        </p:txBody>
      </p:sp>
      <p:pic>
        <p:nvPicPr>
          <p:cNvPr id="4" name="Picture 3" descr="A purple bird on a white background&#10;&#10;AI-generated content may be incorrect.">
            <a:extLst>
              <a:ext uri="{FF2B5EF4-FFF2-40B4-BE49-F238E27FC236}">
                <a16:creationId xmlns:a16="http://schemas.microsoft.com/office/drawing/2014/main" id="{4ADBDA50-5493-45C6-BAE0-D94A4E7D7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pic>
        <p:nvPicPr>
          <p:cNvPr id="5" name="Picture 4">
            <a:extLst>
              <a:ext uri="{FF2B5EF4-FFF2-40B4-BE49-F238E27FC236}">
                <a16:creationId xmlns:a16="http://schemas.microsoft.com/office/drawing/2014/main" id="{63BCF4BC-C99F-BC07-FA76-53AC73768E42}"/>
              </a:ext>
            </a:extLst>
          </p:cNvPr>
          <p:cNvPicPr>
            <a:picLocks noChangeAspect="1"/>
          </p:cNvPicPr>
          <p:nvPr/>
        </p:nvPicPr>
        <p:blipFill>
          <a:blip r:embed="rId3"/>
          <a:stretch>
            <a:fillRect/>
          </a:stretch>
        </p:blipFill>
        <p:spPr>
          <a:xfrm>
            <a:off x="8277113" y="1600200"/>
            <a:ext cx="3657600" cy="3657600"/>
          </a:xfrm>
          <a:prstGeom prst="rect">
            <a:avLst/>
          </a:prstGeom>
        </p:spPr>
      </p:pic>
    </p:spTree>
    <p:extLst>
      <p:ext uri="{BB962C8B-B14F-4D97-AF65-F5344CB8AC3E}">
        <p14:creationId xmlns:p14="http://schemas.microsoft.com/office/powerpoint/2010/main" val="92846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88C18-5585-96B9-FA4A-83C5CE849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12AAA-72AA-A872-3F04-59998D77CB07}"/>
              </a:ext>
            </a:extLst>
          </p:cNvPr>
          <p:cNvSpPr>
            <a:spLocks noGrp="1"/>
          </p:cNvSpPr>
          <p:nvPr>
            <p:ph type="title"/>
          </p:nvPr>
        </p:nvSpPr>
        <p:spPr/>
        <p:txBody>
          <a:bodyPr>
            <a:normAutofit/>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Richard Thaler &amp; “Nudge”</a:t>
            </a:r>
            <a:endParaRPr lang="en-US" dirty="0"/>
          </a:p>
        </p:txBody>
      </p:sp>
      <p:sp>
        <p:nvSpPr>
          <p:cNvPr id="3" name="Content Placeholder 2">
            <a:extLst>
              <a:ext uri="{FF2B5EF4-FFF2-40B4-BE49-F238E27FC236}">
                <a16:creationId xmlns:a16="http://schemas.microsoft.com/office/drawing/2014/main" id="{B7B58442-834C-A8BB-E653-7474DFDD3DB4}"/>
              </a:ext>
            </a:extLst>
          </p:cNvPr>
          <p:cNvSpPr>
            <a:spLocks noGrp="1"/>
          </p:cNvSpPr>
          <p:nvPr>
            <p:ph idx="1"/>
          </p:nvPr>
        </p:nvSpPr>
        <p:spPr>
          <a:xfrm>
            <a:off x="838200" y="1825625"/>
            <a:ext cx="8015344" cy="4351338"/>
          </a:xfrm>
        </p:spPr>
        <p:txBody>
          <a:bodyPr>
            <a:normAutofit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Behavioral Economics in Policy</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Nudge theory focuses on designing choices to guide (not force) better decisions (e.g., organ donation opt-out).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Key Idea</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Small interventions in choice architecture can lead to significant changes in behavior.</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Global Influence</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Governments worldwide adopted “nudge units” to shape public policy (health, finance, environment).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Ethical Considerations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Distinction between helpful guidance vs. manipulation.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Academic Recognition</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Thaler awarded the Nobel Prize in Economics (2017) for his contributions to Behavioral Economics.</a:t>
            </a:r>
          </a:p>
        </p:txBody>
      </p:sp>
      <p:pic>
        <p:nvPicPr>
          <p:cNvPr id="4" name="Picture 3" descr="A purple bird on a white background&#10;&#10;AI-generated content may be incorrect.">
            <a:extLst>
              <a:ext uri="{FF2B5EF4-FFF2-40B4-BE49-F238E27FC236}">
                <a16:creationId xmlns:a16="http://schemas.microsoft.com/office/drawing/2014/main" id="{40624662-5FB5-B998-12FA-3C712B65E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pic>
        <p:nvPicPr>
          <p:cNvPr id="6" name="Picture 5" descr="A yellow cover with black elephants and text&#10;&#10;AI-generated content may be incorrect.">
            <a:extLst>
              <a:ext uri="{FF2B5EF4-FFF2-40B4-BE49-F238E27FC236}">
                <a16:creationId xmlns:a16="http://schemas.microsoft.com/office/drawing/2014/main" id="{67FFBB94-3692-850B-CF11-4BB004337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165" y="1320800"/>
            <a:ext cx="2383951" cy="3657600"/>
          </a:xfrm>
          <a:prstGeom prst="rect">
            <a:avLst/>
          </a:prstGeom>
        </p:spPr>
      </p:pic>
    </p:spTree>
    <p:extLst>
      <p:ext uri="{BB962C8B-B14F-4D97-AF65-F5344CB8AC3E}">
        <p14:creationId xmlns:p14="http://schemas.microsoft.com/office/powerpoint/2010/main" val="331559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86368-9BB1-6687-94BD-BED4B9356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F19C6-8B26-4B42-283B-1BDFB427D920}"/>
              </a:ext>
            </a:extLst>
          </p:cNvPr>
          <p:cNvSpPr>
            <a:spLocks noGrp="1"/>
          </p:cNvSpPr>
          <p:nvPr>
            <p:ph type="title"/>
          </p:nvPr>
        </p:nvSpPr>
        <p:spPr/>
        <p:txBody>
          <a:bodyPr>
            <a:normAutofit/>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Dan Ariely, Francesca Gino, and the Recent Controversies</a:t>
            </a:r>
            <a:endParaRPr lang="en-US" dirty="0"/>
          </a:p>
        </p:txBody>
      </p:sp>
      <p:sp>
        <p:nvSpPr>
          <p:cNvPr id="3" name="Content Placeholder 2">
            <a:extLst>
              <a:ext uri="{FF2B5EF4-FFF2-40B4-BE49-F238E27FC236}">
                <a16:creationId xmlns:a16="http://schemas.microsoft.com/office/drawing/2014/main" id="{5E2EF439-3789-CB53-678C-F72735FEA49A}"/>
              </a:ext>
            </a:extLst>
          </p:cNvPr>
          <p:cNvSpPr>
            <a:spLocks noGrp="1"/>
          </p:cNvSpPr>
          <p:nvPr>
            <p:ph idx="1"/>
          </p:nvPr>
        </p:nvSpPr>
        <p:spPr>
          <a:xfrm>
            <a:off x="838200" y="1825625"/>
            <a:ext cx="7086600" cy="4351338"/>
          </a:xfrm>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Background</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Dan Ariely (author of </a:t>
            </a:r>
            <a:r>
              <a:rPr lang="en-US" sz="2000" i="1" kern="100" dirty="0">
                <a:effectLst/>
                <a:latin typeface="Aptos" panose="020B0004020202020204" pitchFamily="34" charset="0"/>
                <a:ea typeface="Aptos" panose="020B0004020202020204" pitchFamily="34" charset="0"/>
                <a:cs typeface="Times New Roman" panose="02020603050405020304" pitchFamily="18" charset="0"/>
              </a:rPr>
              <a:t>Predictably Irrational</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and Francesca Gino are prominent behavioral scientists.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The Scandal</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Allegations of data fabrication or manipulation in key studies, casting doubt on some published findings.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Implications</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Underscores the importance of research transparency and replication in behavioral science.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Media Spotlight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Sparked debates on peer review standards, the pressure to publish groundbreaking results, and public trust in science.</a:t>
            </a:r>
          </a:p>
        </p:txBody>
      </p:sp>
      <p:pic>
        <p:nvPicPr>
          <p:cNvPr id="4" name="Picture 3" descr="A purple bird on a white background&#10;&#10;AI-generated content may be incorrect.">
            <a:extLst>
              <a:ext uri="{FF2B5EF4-FFF2-40B4-BE49-F238E27FC236}">
                <a16:creationId xmlns:a16="http://schemas.microsoft.com/office/drawing/2014/main" id="{6A1D4A74-4E79-C38D-66DF-CE7A5423D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EC2EE46B-711B-9E02-D7F2-93039A4F81E4}"/>
              </a:ext>
            </a:extLst>
          </p:cNvPr>
          <p:cNvPicPr>
            <a:picLocks noChangeAspect="1"/>
          </p:cNvPicPr>
          <p:nvPr/>
        </p:nvPicPr>
        <p:blipFill>
          <a:blip r:embed="rId4">
            <a:extLst>
              <a:ext uri="{28A0092B-C50C-407E-A947-70E740481C1C}">
                <a14:useLocalDpi xmlns:a14="http://schemas.microsoft.com/office/drawing/2010/main" val="0"/>
              </a:ext>
            </a:extLst>
          </a:blip>
          <a:srcRect l="26382" t="22275" r="26589" b="9931"/>
          <a:stretch/>
        </p:blipFill>
        <p:spPr>
          <a:xfrm>
            <a:off x="7681279" y="1290918"/>
            <a:ext cx="4510721" cy="3657600"/>
          </a:xfrm>
          <a:prstGeom prst="rect">
            <a:avLst/>
          </a:prstGeom>
        </p:spPr>
      </p:pic>
    </p:spTree>
    <p:extLst>
      <p:ext uri="{BB962C8B-B14F-4D97-AF65-F5344CB8AC3E}">
        <p14:creationId xmlns:p14="http://schemas.microsoft.com/office/powerpoint/2010/main" val="105955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map of the state of oklahoma&#10;&#10;AI-generated content may be incorrect.">
            <a:extLst>
              <a:ext uri="{FF2B5EF4-FFF2-40B4-BE49-F238E27FC236}">
                <a16:creationId xmlns:a16="http://schemas.microsoft.com/office/drawing/2014/main" id="{858A7BBF-9857-2DC1-31DC-5A44D517F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372" y="228600"/>
            <a:ext cx="8887257" cy="6400800"/>
          </a:xfrm>
        </p:spPr>
      </p:pic>
      <p:pic>
        <p:nvPicPr>
          <p:cNvPr id="4" name="Picture 3" descr="A purple bird on a white background&#10;&#10;AI-generated content may be incorrect.">
            <a:extLst>
              <a:ext uri="{FF2B5EF4-FFF2-40B4-BE49-F238E27FC236}">
                <a16:creationId xmlns:a16="http://schemas.microsoft.com/office/drawing/2014/main" id="{4C9427B9-E123-DB50-E570-7EDB91E0A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cxnSp>
        <p:nvCxnSpPr>
          <p:cNvPr id="8" name="Straight Arrow Connector 7">
            <a:extLst>
              <a:ext uri="{FF2B5EF4-FFF2-40B4-BE49-F238E27FC236}">
                <a16:creationId xmlns:a16="http://schemas.microsoft.com/office/drawing/2014/main" id="{C41B48A5-6B20-9B3D-91B4-7C9C538E218C}"/>
              </a:ext>
            </a:extLst>
          </p:cNvPr>
          <p:cNvCxnSpPr>
            <a:cxnSpLocks/>
          </p:cNvCxnSpPr>
          <p:nvPr/>
        </p:nvCxnSpPr>
        <p:spPr>
          <a:xfrm>
            <a:off x="5704114" y="2830286"/>
            <a:ext cx="391886" cy="37011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83248375-D72C-190B-4176-C0D925BFFED8}"/>
              </a:ext>
            </a:extLst>
          </p:cNvPr>
          <p:cNvCxnSpPr>
            <a:cxnSpLocks/>
          </p:cNvCxnSpPr>
          <p:nvPr/>
        </p:nvCxnSpPr>
        <p:spPr>
          <a:xfrm flipH="1">
            <a:off x="7595808" y="2078398"/>
            <a:ext cx="348342" cy="48271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5" name="Picture 14" descr="A map of texas with roads and cities&#10;&#10;AI-generated content may be incorrect.">
            <a:extLst>
              <a:ext uri="{FF2B5EF4-FFF2-40B4-BE49-F238E27FC236}">
                <a16:creationId xmlns:a16="http://schemas.microsoft.com/office/drawing/2014/main" id="{A2CF34E8-2839-310E-0C7B-60F12840E7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9334" y="228600"/>
            <a:ext cx="6773333" cy="6400800"/>
          </a:xfrm>
          <a:prstGeom prst="rect">
            <a:avLst/>
          </a:prstGeom>
        </p:spPr>
      </p:pic>
      <p:cxnSp>
        <p:nvCxnSpPr>
          <p:cNvPr id="16" name="Straight Arrow Connector 15">
            <a:extLst>
              <a:ext uri="{FF2B5EF4-FFF2-40B4-BE49-F238E27FC236}">
                <a16:creationId xmlns:a16="http://schemas.microsoft.com/office/drawing/2014/main" id="{E99DB64E-5998-28C8-10DF-BBF5E6BF9A25}"/>
              </a:ext>
            </a:extLst>
          </p:cNvPr>
          <p:cNvCxnSpPr>
            <a:cxnSpLocks/>
          </p:cNvCxnSpPr>
          <p:nvPr/>
        </p:nvCxnSpPr>
        <p:spPr>
          <a:xfrm flipH="1" flipV="1">
            <a:off x="8291133" y="4215492"/>
            <a:ext cx="26751" cy="527958"/>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9" name="Picture 18" descr="A map of the state of west virginia&#10;&#10;AI-generated content may be incorrect.">
            <a:extLst>
              <a:ext uri="{FF2B5EF4-FFF2-40B4-BE49-F238E27FC236}">
                <a16:creationId xmlns:a16="http://schemas.microsoft.com/office/drawing/2014/main" id="{E75953AF-77CF-80A4-BC76-2C2A56F692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6388" y="228600"/>
            <a:ext cx="4459224" cy="6400800"/>
          </a:xfrm>
          <a:prstGeom prst="rect">
            <a:avLst/>
          </a:prstGeom>
        </p:spPr>
      </p:pic>
      <p:cxnSp>
        <p:nvCxnSpPr>
          <p:cNvPr id="22" name="Straight Arrow Connector 21">
            <a:extLst>
              <a:ext uri="{FF2B5EF4-FFF2-40B4-BE49-F238E27FC236}">
                <a16:creationId xmlns:a16="http://schemas.microsoft.com/office/drawing/2014/main" id="{EFD2E25C-9081-4E47-F68D-EB4C7F02EA49}"/>
              </a:ext>
            </a:extLst>
          </p:cNvPr>
          <p:cNvCxnSpPr>
            <a:cxnSpLocks/>
          </p:cNvCxnSpPr>
          <p:nvPr/>
        </p:nvCxnSpPr>
        <p:spPr>
          <a:xfrm>
            <a:off x="6476837" y="1833829"/>
            <a:ext cx="0" cy="489138"/>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27" name="Picture 26" descr="A cat with a cowboy hat&#10;&#10;AI-generated content may be incorrect.">
            <a:extLst>
              <a:ext uri="{FF2B5EF4-FFF2-40B4-BE49-F238E27FC236}">
                <a16:creationId xmlns:a16="http://schemas.microsoft.com/office/drawing/2014/main" id="{60A34D4C-2BA5-27B9-6B01-746AEA7EB1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657600"/>
            <a:ext cx="3200400" cy="3200400"/>
          </a:xfrm>
          <a:prstGeom prst="rect">
            <a:avLst/>
          </a:prstGeom>
        </p:spPr>
      </p:pic>
      <p:pic>
        <p:nvPicPr>
          <p:cNvPr id="29" name="Picture 28" descr="A large map of the state of georgia&#10;&#10;AI-generated content may be incorrect.">
            <a:extLst>
              <a:ext uri="{FF2B5EF4-FFF2-40B4-BE49-F238E27FC236}">
                <a16:creationId xmlns:a16="http://schemas.microsoft.com/office/drawing/2014/main" id="{A1B16623-CC9A-EBB4-3FFA-BEA1B813E4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0208" y="228600"/>
            <a:ext cx="5551585" cy="6400800"/>
          </a:xfrm>
          <a:prstGeom prst="rect">
            <a:avLst/>
          </a:prstGeom>
        </p:spPr>
      </p:pic>
      <p:cxnSp>
        <p:nvCxnSpPr>
          <p:cNvPr id="30" name="Straight Arrow Connector 29">
            <a:extLst>
              <a:ext uri="{FF2B5EF4-FFF2-40B4-BE49-F238E27FC236}">
                <a16:creationId xmlns:a16="http://schemas.microsoft.com/office/drawing/2014/main" id="{DC466489-441A-E150-8EB7-24246A233C60}"/>
              </a:ext>
            </a:extLst>
          </p:cNvPr>
          <p:cNvCxnSpPr>
            <a:cxnSpLocks/>
          </p:cNvCxnSpPr>
          <p:nvPr/>
        </p:nvCxnSpPr>
        <p:spPr>
          <a:xfrm flipV="1">
            <a:off x="4448032" y="1910916"/>
            <a:ext cx="328190" cy="23699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34" name="Picture 33" descr="A map of the united states&#10;&#10;AI-generated content may be incorrect.">
            <a:extLst>
              <a:ext uri="{FF2B5EF4-FFF2-40B4-BE49-F238E27FC236}">
                <a16:creationId xmlns:a16="http://schemas.microsoft.com/office/drawing/2014/main" id="{2CB0E537-63A7-9185-32EA-A8A154841C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800" y="1316736"/>
            <a:ext cx="10058400" cy="4224528"/>
          </a:xfrm>
          <a:prstGeom prst="rect">
            <a:avLst/>
          </a:prstGeom>
        </p:spPr>
      </p:pic>
      <p:cxnSp>
        <p:nvCxnSpPr>
          <p:cNvPr id="35" name="Straight Arrow Connector 34">
            <a:extLst>
              <a:ext uri="{FF2B5EF4-FFF2-40B4-BE49-F238E27FC236}">
                <a16:creationId xmlns:a16="http://schemas.microsoft.com/office/drawing/2014/main" id="{4610747C-028A-1388-4175-186256527DA2}"/>
              </a:ext>
            </a:extLst>
          </p:cNvPr>
          <p:cNvCxnSpPr>
            <a:cxnSpLocks/>
          </p:cNvCxnSpPr>
          <p:nvPr/>
        </p:nvCxnSpPr>
        <p:spPr>
          <a:xfrm flipV="1">
            <a:off x="4842524" y="2605278"/>
            <a:ext cx="328190" cy="236991"/>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9021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xit" presetSubtype="0" fill="hold"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par>
                                <p:cTn id="57" presetID="10" presetClass="exit" presetSubtype="0" fill="hold" nodeType="withEffect">
                                  <p:stCondLst>
                                    <p:cond delay="0"/>
                                  </p:stCondLst>
                                  <p:childTnLst>
                                    <p:animEffect transition="out" filter="fade">
                                      <p:cBhvr>
                                        <p:cTn id="58" dur="500"/>
                                        <p:tgtEl>
                                          <p:spTgt spid="19"/>
                                        </p:tgtEl>
                                      </p:cBhvr>
                                    </p:animEffect>
                                    <p:set>
                                      <p:cBhvr>
                                        <p:cTn id="59" dur="1" fill="hold">
                                          <p:stCondLst>
                                            <p:cond delay="499"/>
                                          </p:stCondLst>
                                        </p:cTn>
                                        <p:tgtEl>
                                          <p:spTgt spid="1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xit" presetSubtype="0" fill="hold" nodeType="withEffect">
                                  <p:stCondLst>
                                    <p:cond delay="0"/>
                                  </p:stCondLst>
                                  <p:childTnLst>
                                    <p:animEffect transition="out" filter="fade">
                                      <p:cBhvr>
                                        <p:cTn id="69" dur="500"/>
                                        <p:tgtEl>
                                          <p:spTgt spid="22"/>
                                        </p:tgtEl>
                                      </p:cBhvr>
                                    </p:animEffect>
                                    <p:set>
                                      <p:cBhvr>
                                        <p:cTn id="70" dur="1" fill="hold">
                                          <p:stCondLst>
                                            <p:cond delay="499"/>
                                          </p:stCondLst>
                                        </p:cTn>
                                        <p:tgtEl>
                                          <p:spTgt spid="22"/>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27"/>
                                        </p:tgtEl>
                                      </p:cBhvr>
                                    </p:animEffect>
                                    <p:set>
                                      <p:cBhvr>
                                        <p:cTn id="73" dur="1" fill="hold">
                                          <p:stCondLst>
                                            <p:cond delay="499"/>
                                          </p:stCondLst>
                                        </p:cTn>
                                        <p:tgtEl>
                                          <p:spTgt spid="2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xit" presetSubtype="0" fill="hold" nodeType="withEffect">
                                  <p:stCondLst>
                                    <p:cond delay="0"/>
                                  </p:stCondLst>
                                  <p:childTnLst>
                                    <p:animEffect transition="out" filter="fade">
                                      <p:cBhvr>
                                        <p:cTn id="86" dur="500"/>
                                        <p:tgtEl>
                                          <p:spTgt spid="29"/>
                                        </p:tgtEl>
                                      </p:cBhvr>
                                    </p:animEffect>
                                    <p:set>
                                      <p:cBhvr>
                                        <p:cTn id="87" dur="1" fill="hold">
                                          <p:stCondLst>
                                            <p:cond delay="499"/>
                                          </p:stCondLst>
                                        </p:cTn>
                                        <p:tgtEl>
                                          <p:spTgt spid="29"/>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30"/>
                                        </p:tgtEl>
                                      </p:cBhvr>
                                    </p:animEffect>
                                    <p:set>
                                      <p:cBhvr>
                                        <p:cTn id="90" dur="1" fill="hold">
                                          <p:stCondLst>
                                            <p:cond delay="499"/>
                                          </p:stCondLst>
                                        </p:cTn>
                                        <p:tgtEl>
                                          <p:spTgt spid="3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 fill="hold"/>
                                        <p:tgtEl>
                                          <p:spTgt spid="35"/>
                                        </p:tgtEl>
                                        <p:attrNameLst>
                                          <p:attrName>ppt_x</p:attrName>
                                        </p:attrNameLst>
                                      </p:cBhvr>
                                      <p:tavLst>
                                        <p:tav tm="0">
                                          <p:val>
                                            <p:strVal val="#ppt_x"/>
                                          </p:val>
                                        </p:tav>
                                        <p:tav tm="100000">
                                          <p:val>
                                            <p:strVal val="#ppt_x"/>
                                          </p:val>
                                        </p:tav>
                                      </p:tavLst>
                                    </p:anim>
                                    <p:anim calcmode="lin" valueType="num">
                                      <p:cBhvr additive="base">
                                        <p:cTn id="9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8C618-1780-C3A8-33A8-F43FEB64F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361E5-3C5E-C626-6F6B-C6BA144A34D8}"/>
              </a:ext>
            </a:extLst>
          </p:cNvPr>
          <p:cNvSpPr>
            <a:spLocks noGrp="1"/>
          </p:cNvSpPr>
          <p:nvPr>
            <p:ph type="title"/>
          </p:nvPr>
        </p:nvSpPr>
        <p:spPr/>
        <p:txBody>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Introduction and Context</a:t>
            </a:r>
            <a:endParaRPr lang="en-US" dirty="0"/>
          </a:p>
        </p:txBody>
      </p:sp>
      <p:sp>
        <p:nvSpPr>
          <p:cNvPr id="3" name="Content Placeholder 2">
            <a:extLst>
              <a:ext uri="{FF2B5EF4-FFF2-40B4-BE49-F238E27FC236}">
                <a16:creationId xmlns:a16="http://schemas.microsoft.com/office/drawing/2014/main" id="{D6555FA7-74BF-66F8-84F8-D0DABA5BA895}"/>
              </a:ext>
            </a:extLst>
          </p:cNvPr>
          <p:cNvSpPr>
            <a:spLocks noGrp="1"/>
          </p:cNvSpPr>
          <p:nvPr>
            <p:ph idx="1"/>
          </p:nvPr>
        </p:nvSpPr>
        <p:spPr/>
        <p:txBody>
          <a:bodyPr>
            <a:normAutofit/>
          </a:bodyPr>
          <a:lstStyle/>
          <a:p>
            <a:pPr marL="0" marR="0">
              <a:lnSpc>
                <a:spcPct val="107000"/>
              </a:lnSpc>
              <a:spcAft>
                <a:spcPts val="800"/>
              </a:spcAf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Definition</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Behavioral Economics integrates psychology with economic theory to explain decision-making, focusing primarily on the limitations of “rationality” in economic decision-making.</a:t>
            </a:r>
          </a:p>
          <a:p>
            <a:pPr marL="0" marR="0">
              <a:lnSpc>
                <a:spcPct val="107000"/>
              </a:lnSpc>
              <a:spcAft>
                <a:spcPts val="800"/>
              </a:spcAf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Why It Matters for Marketers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Understanding cognitive biases and heuristics helps in crafting more effective campaigns.</a:t>
            </a:r>
          </a:p>
          <a:p>
            <a:pPr marL="0" marR="0">
              <a:lnSpc>
                <a:spcPct val="107000"/>
              </a:lnSpc>
              <a:spcAft>
                <a:spcPts val="800"/>
              </a:spcAf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Today’s Focus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Key thinkers (Kahneman, Tversky, Thaler), seminal works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Thinking, Fast and Slow</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800" i="1" kern="100" dirty="0">
                <a:effectLst/>
                <a:latin typeface="Aptos" panose="020B0004020202020204" pitchFamily="34" charset="0"/>
                <a:ea typeface="Aptos" panose="020B0004020202020204" pitchFamily="34" charset="0"/>
                <a:cs typeface="Times New Roman" panose="02020603050405020304" pitchFamily="18" charset="0"/>
              </a:rPr>
              <a:t>Nudge</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key concepts (Heuristics, Prospect Theory, Loss Aversion) and recent controversies.</a:t>
            </a:r>
          </a:p>
        </p:txBody>
      </p:sp>
      <p:pic>
        <p:nvPicPr>
          <p:cNvPr id="4" name="Picture 3" descr="A purple bird on a white background&#10;&#10;AI-generated content may be incorrect.">
            <a:extLst>
              <a:ext uri="{FF2B5EF4-FFF2-40B4-BE49-F238E27FC236}">
                <a16:creationId xmlns:a16="http://schemas.microsoft.com/office/drawing/2014/main" id="{D796F6B5-7D02-09D7-7D40-F25EAD228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spTree>
    <p:extLst>
      <p:ext uri="{BB962C8B-B14F-4D97-AF65-F5344CB8AC3E}">
        <p14:creationId xmlns:p14="http://schemas.microsoft.com/office/powerpoint/2010/main" val="175793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10E6-2994-34F0-EBCD-384A5F9C3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54918-2782-2770-7D73-C825B0E5BD82}"/>
              </a:ext>
            </a:extLst>
          </p:cNvPr>
          <p:cNvSpPr>
            <a:spLocks noGrp="1"/>
          </p:cNvSpPr>
          <p:nvPr>
            <p:ph type="title"/>
          </p:nvPr>
        </p:nvSpPr>
        <p:spPr/>
        <p:txBody>
          <a:bodyPr>
            <a:normAutofit/>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Traditional Economics vs. Behavioral Economics</a:t>
            </a:r>
            <a:endParaRPr lang="en-US" dirty="0"/>
          </a:p>
        </p:txBody>
      </p:sp>
      <p:sp>
        <p:nvSpPr>
          <p:cNvPr id="3" name="Content Placeholder 2">
            <a:extLst>
              <a:ext uri="{FF2B5EF4-FFF2-40B4-BE49-F238E27FC236}">
                <a16:creationId xmlns:a16="http://schemas.microsoft.com/office/drawing/2014/main" id="{30092707-C23C-10C4-1EE8-670C502021B9}"/>
              </a:ext>
            </a:extLst>
          </p:cNvPr>
          <p:cNvSpPr>
            <a:spLocks noGrp="1"/>
          </p:cNvSpPr>
          <p:nvPr>
            <p:ph idx="1"/>
          </p:nvPr>
        </p:nvSpPr>
        <p:spPr/>
        <p:txBody>
          <a:bodyPr>
            <a:normAutofit/>
          </a:bodyPr>
          <a:lstStyle/>
          <a:p>
            <a:pPr>
              <a:lnSpc>
                <a:spcPct val="107000"/>
              </a:lnSpc>
              <a:spcAft>
                <a:spcPts val="800"/>
              </a:spcAft>
              <a:buSzPct val="100000"/>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Rational Actor Model</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t>
            </a:r>
          </a:p>
          <a:p>
            <a:pPr lvl="1">
              <a:lnSpc>
                <a:spcPct val="107000"/>
              </a:lnSpc>
              <a:spcAft>
                <a:spcPts val="800"/>
              </a:spcAft>
              <a:buSzPct val="100000"/>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Consistency</a:t>
            </a:r>
            <a:r>
              <a:rPr lang="en-US" kern="100" dirty="0">
                <a:effectLst/>
                <a:latin typeface="Aptos" panose="020B0004020202020204" pitchFamily="34" charset="0"/>
                <a:ea typeface="Aptos" panose="020B0004020202020204" pitchFamily="34" charset="0"/>
                <a:cs typeface="Times New Roman" panose="02020603050405020304" pitchFamily="18" charset="0"/>
              </a:rPr>
              <a:t>: Preferences are stable and logically ordered (e.g., if someone prefers A over B and B over C, they should also prefer A over C).</a:t>
            </a:r>
          </a:p>
          <a:p>
            <a:pPr lvl="1">
              <a:lnSpc>
                <a:spcPct val="107000"/>
              </a:lnSpc>
              <a:spcAft>
                <a:spcPts val="800"/>
              </a:spcAft>
              <a:buSzPct val="100000"/>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Optimization</a:t>
            </a:r>
            <a:r>
              <a:rPr lang="en-US" kern="100" dirty="0">
                <a:effectLst/>
                <a:latin typeface="Aptos" panose="020B0004020202020204" pitchFamily="34" charset="0"/>
                <a:ea typeface="Aptos" panose="020B0004020202020204" pitchFamily="34" charset="0"/>
                <a:cs typeface="Times New Roman" panose="02020603050405020304" pitchFamily="18" charset="0"/>
              </a:rPr>
              <a:t>: Individuals choose the best possible option from the available alternatives to achieve their goals, often modeled as utility maximization.</a:t>
            </a:r>
          </a:p>
          <a:p>
            <a:pPr>
              <a:lnSpc>
                <a:spcPct val="107000"/>
              </a:lnSpc>
              <a:spcAft>
                <a:spcPts val="800"/>
              </a:spcAft>
              <a:buSzPct val="100000"/>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Behavioral Twist</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People are “predictably irrational,” influenced by biases, emotions, and social context.</a:t>
            </a:r>
          </a:p>
        </p:txBody>
      </p:sp>
      <p:pic>
        <p:nvPicPr>
          <p:cNvPr id="4" name="Picture 3" descr="A purple bird on a white background&#10;&#10;AI-generated content may be incorrect.">
            <a:extLst>
              <a:ext uri="{FF2B5EF4-FFF2-40B4-BE49-F238E27FC236}">
                <a16:creationId xmlns:a16="http://schemas.microsoft.com/office/drawing/2014/main" id="{5B2E717F-79EE-3D23-C3EF-F895F3E1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spTree>
    <p:extLst>
      <p:ext uri="{BB962C8B-B14F-4D97-AF65-F5344CB8AC3E}">
        <p14:creationId xmlns:p14="http://schemas.microsoft.com/office/powerpoint/2010/main" val="38856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D8D64-FBBD-9225-16C6-BDA09AE90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02061-9B7B-4BC8-2572-2F00172BBE71}"/>
              </a:ext>
            </a:extLst>
          </p:cNvPr>
          <p:cNvSpPr>
            <a:spLocks noGrp="1"/>
          </p:cNvSpPr>
          <p:nvPr>
            <p:ph type="title"/>
          </p:nvPr>
        </p:nvSpPr>
        <p:spPr/>
        <p:txBody>
          <a:bodyPr>
            <a:normAutofit/>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Kahneman &amp; Tversky – Pioneers of Behavioral Economics</a:t>
            </a:r>
            <a:endParaRPr lang="en-US" dirty="0"/>
          </a:p>
        </p:txBody>
      </p:sp>
      <p:sp>
        <p:nvSpPr>
          <p:cNvPr id="3" name="Content Placeholder 2">
            <a:extLst>
              <a:ext uri="{FF2B5EF4-FFF2-40B4-BE49-F238E27FC236}">
                <a16:creationId xmlns:a16="http://schemas.microsoft.com/office/drawing/2014/main" id="{C67BE1BC-54D7-3C9F-27A4-8C34E1327CA6}"/>
              </a:ext>
            </a:extLst>
          </p:cNvPr>
          <p:cNvSpPr>
            <a:spLocks noGrp="1"/>
          </p:cNvSpPr>
          <p:nvPr>
            <p:ph idx="1"/>
          </p:nvPr>
        </p:nvSpPr>
        <p:spPr>
          <a:xfrm>
            <a:off x="838200" y="1825625"/>
            <a:ext cx="5682343" cy="4351338"/>
          </a:xfrm>
        </p:spPr>
        <p:txBody>
          <a:bodyPr>
            <a:normAutofit fontScale="85000" lnSpcReduction="10000"/>
          </a:bodyPr>
          <a:lstStyle/>
          <a:p>
            <a:pPr marL="342900" marR="0" lvl="0" indent="-342900">
              <a:lnSpc>
                <a:spcPct val="107000"/>
              </a:lnSpc>
              <a:spcAft>
                <a:spcPts val="800"/>
              </a:spcAft>
              <a:buSzPct val="100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Key Contributions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Developed Prospect Theory, foundational to understanding how people handle risk and uncertainty.</a:t>
            </a:r>
          </a:p>
          <a:p>
            <a:pPr marL="800100" lvl="1" indent="-342900">
              <a:lnSpc>
                <a:spcPct val="107000"/>
              </a:lnSpc>
              <a:spcAft>
                <a:spcPts val="800"/>
              </a:spcAft>
              <a:buSzPct val="100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Prospect Theory</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Demonstrates that the way choices are framed affects decisions more than the pure economic outcome.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ct val="100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Background</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Both were psychologists exploring how cognitive biases systematically affect economic decisions.</a:t>
            </a:r>
          </a:p>
        </p:txBody>
      </p:sp>
      <p:pic>
        <p:nvPicPr>
          <p:cNvPr id="4" name="Picture 3" descr="A purple bird on a white background&#10;&#10;AI-generated content may be incorrect.">
            <a:extLst>
              <a:ext uri="{FF2B5EF4-FFF2-40B4-BE49-F238E27FC236}">
                <a16:creationId xmlns:a16="http://schemas.microsoft.com/office/drawing/2014/main" id="{2F409BEE-D94D-C606-860E-CD53F1E0C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pic>
        <p:nvPicPr>
          <p:cNvPr id="6" name="Picture 5" descr="A collage of two men&#10;&#10;AI-generated content may be incorrect.">
            <a:extLst>
              <a:ext uri="{FF2B5EF4-FFF2-40B4-BE49-F238E27FC236}">
                <a16:creationId xmlns:a16="http://schemas.microsoft.com/office/drawing/2014/main" id="{4CD57020-9507-C09A-30BB-BC667D7F3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087" y="2216944"/>
            <a:ext cx="4887789" cy="2743200"/>
          </a:xfrm>
          <a:prstGeom prst="rect">
            <a:avLst/>
          </a:prstGeom>
        </p:spPr>
      </p:pic>
    </p:spTree>
    <p:extLst>
      <p:ext uri="{BB962C8B-B14F-4D97-AF65-F5344CB8AC3E}">
        <p14:creationId xmlns:p14="http://schemas.microsoft.com/office/powerpoint/2010/main" val="163922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3FF5E-2E4B-E600-EA4A-206E4CC20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8F335F-C8B4-4CD7-BBB2-9BA3953BBEAB}"/>
              </a:ext>
            </a:extLst>
          </p:cNvPr>
          <p:cNvSpPr>
            <a:spLocks noGrp="1"/>
          </p:cNvSpPr>
          <p:nvPr>
            <p:ph type="title"/>
          </p:nvPr>
        </p:nvSpPr>
        <p:spPr/>
        <p:txBody>
          <a:bodyPr>
            <a:normAutofit/>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Kahneman &amp; Tversky – Pioneers of Behavioral Economics</a:t>
            </a:r>
            <a:endParaRPr lang="en-US" dirty="0"/>
          </a:p>
        </p:txBody>
      </p:sp>
      <p:sp>
        <p:nvSpPr>
          <p:cNvPr id="3" name="Content Placeholder 2">
            <a:extLst>
              <a:ext uri="{FF2B5EF4-FFF2-40B4-BE49-F238E27FC236}">
                <a16:creationId xmlns:a16="http://schemas.microsoft.com/office/drawing/2014/main" id="{5971B1AD-4B66-C4B1-1277-73622D7EF8AB}"/>
              </a:ext>
            </a:extLst>
          </p:cNvPr>
          <p:cNvSpPr>
            <a:spLocks noGrp="1"/>
          </p:cNvSpPr>
          <p:nvPr>
            <p:ph idx="1"/>
          </p:nvPr>
        </p:nvSpPr>
        <p:spPr>
          <a:xfrm>
            <a:off x="838200" y="1825625"/>
            <a:ext cx="5682343" cy="4351338"/>
          </a:xfrm>
        </p:spPr>
        <p:txBody>
          <a:bodyPr>
            <a:normAutofit fontScale="92500"/>
          </a:bodyPr>
          <a:lstStyle/>
          <a:p>
            <a:pPr marL="342900" marR="0" lvl="0" indent="-342900">
              <a:lnSpc>
                <a:spcPct val="107000"/>
              </a:lnSpc>
              <a:spcAft>
                <a:spcPts val="800"/>
              </a:spcAft>
              <a:buSzPct val="100000"/>
              <a:buFont typeface="Symbol" panose="05050102010706020507" pitchFamily="18" charset="2"/>
              <a:buChar char=""/>
              <a:tabLst>
                <a:tab pos="4572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Once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Controversial</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Challenged the once-dominant assumption that humans are perfectly rational—this shook the core of economic theory.</a:t>
            </a:r>
          </a:p>
          <a:p>
            <a:pPr marL="342900" marR="0" lvl="0" indent="-342900">
              <a:lnSpc>
                <a:spcPct val="107000"/>
              </a:lnSpc>
              <a:spcAft>
                <a:spcPts val="800"/>
              </a:spcAft>
              <a:buSzPct val="100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Legacy</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Their research paved the way for a wave of interdisciplinary studies, leading to a Nobel Prize (Kahneman in 2002; Tversky dies in in 1996).</a:t>
            </a:r>
          </a:p>
        </p:txBody>
      </p:sp>
      <p:pic>
        <p:nvPicPr>
          <p:cNvPr id="4" name="Picture 3" descr="A purple bird on a white background&#10;&#10;AI-generated content may be incorrect.">
            <a:extLst>
              <a:ext uri="{FF2B5EF4-FFF2-40B4-BE49-F238E27FC236}">
                <a16:creationId xmlns:a16="http://schemas.microsoft.com/office/drawing/2014/main" id="{B4425830-3826-63B8-00CB-528CA4B51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294" y="5486400"/>
            <a:ext cx="1418706" cy="1371600"/>
          </a:xfrm>
          <a:prstGeom prst="rect">
            <a:avLst/>
          </a:prstGeom>
        </p:spPr>
      </p:pic>
      <p:pic>
        <p:nvPicPr>
          <p:cNvPr id="6" name="Picture 5" descr="A collage of two men&#10;&#10;AI-generated content may be incorrect.">
            <a:extLst>
              <a:ext uri="{FF2B5EF4-FFF2-40B4-BE49-F238E27FC236}">
                <a16:creationId xmlns:a16="http://schemas.microsoft.com/office/drawing/2014/main" id="{7F489269-5D1A-C2FC-3046-384F8DFECE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087" y="2216944"/>
            <a:ext cx="4887789" cy="2743200"/>
          </a:xfrm>
          <a:prstGeom prst="rect">
            <a:avLst/>
          </a:prstGeom>
        </p:spPr>
      </p:pic>
    </p:spTree>
    <p:extLst>
      <p:ext uri="{BB962C8B-B14F-4D97-AF65-F5344CB8AC3E}">
        <p14:creationId xmlns:p14="http://schemas.microsoft.com/office/powerpoint/2010/main" val="387842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E51-F5E4-DC1C-65DB-A7EEDC4A18F7}"/>
              </a:ext>
            </a:extLst>
          </p:cNvPr>
          <p:cNvSpPr>
            <a:spLocks noGrp="1"/>
          </p:cNvSpPr>
          <p:nvPr>
            <p:ph type="title"/>
          </p:nvPr>
        </p:nvSpPr>
        <p:spPr/>
        <p:txBody>
          <a:bodyPr/>
          <a:lstStyle/>
          <a:p>
            <a:r>
              <a:rPr lang="en-US" b="1" dirty="0"/>
              <a:t>Classical Economic Theory</a:t>
            </a:r>
          </a:p>
        </p:txBody>
      </p:sp>
      <p:sp>
        <p:nvSpPr>
          <p:cNvPr id="3" name="Content Placeholder 2">
            <a:extLst>
              <a:ext uri="{FF2B5EF4-FFF2-40B4-BE49-F238E27FC236}">
                <a16:creationId xmlns:a16="http://schemas.microsoft.com/office/drawing/2014/main" id="{315A1FC1-1545-ABB8-2E20-C5FB97C383DE}"/>
              </a:ext>
            </a:extLst>
          </p:cNvPr>
          <p:cNvSpPr>
            <a:spLocks noGrp="1"/>
          </p:cNvSpPr>
          <p:nvPr>
            <p:ph idx="1"/>
          </p:nvPr>
        </p:nvSpPr>
        <p:spPr/>
        <p:txBody>
          <a:bodyPr>
            <a:normAutofit fontScale="92500" lnSpcReduction="10000"/>
          </a:bodyPr>
          <a:lstStyle/>
          <a:p>
            <a:r>
              <a:rPr lang="en-US" b="1" dirty="0"/>
              <a:t>Paradox of Value</a:t>
            </a:r>
            <a:r>
              <a:rPr lang="en-US" dirty="0"/>
              <a:t>: Despite water being essential for life and diamonds being largely nonessential, diamonds command a higher price in the market.</a:t>
            </a:r>
          </a:p>
          <a:p>
            <a:r>
              <a:rPr lang="en-US" b="1" dirty="0"/>
              <a:t>Different Types of Value</a:t>
            </a:r>
            <a:r>
              <a:rPr lang="en-US" dirty="0"/>
              <a:t>: Water has high </a:t>
            </a:r>
            <a:r>
              <a:rPr lang="en-US" i="1" dirty="0"/>
              <a:t>use value </a:t>
            </a:r>
            <a:r>
              <a:rPr lang="en-US" dirty="0"/>
              <a:t>(vital for survival), while diamonds have high </a:t>
            </a:r>
            <a:r>
              <a:rPr lang="en-US" i="1" dirty="0"/>
              <a:t>exchange value </a:t>
            </a:r>
            <a:r>
              <a:rPr lang="en-US" dirty="0"/>
              <a:t>(scarcity and desirability drive up price).</a:t>
            </a:r>
          </a:p>
          <a:p>
            <a:r>
              <a:rPr lang="en-US" b="1" dirty="0"/>
              <a:t>Utility and Marginal Utility</a:t>
            </a:r>
            <a:r>
              <a:rPr lang="en-US" dirty="0"/>
              <a:t>: In utility theory, a good’s marginal utility (the additional satisfaction from consuming one more unit) influences its perceived value—because water is abundant, its marginal utility (and thus price) can be lower.</a:t>
            </a:r>
          </a:p>
          <a:p>
            <a:pPr lvl="1"/>
            <a:r>
              <a:rPr lang="en-US" b="1" dirty="0"/>
              <a:t>Diminishing marginal utility</a:t>
            </a:r>
            <a:r>
              <a:rPr lang="en-US" dirty="0"/>
              <a:t>: as a person consumes more of a good, the additional satisfaction (utility) gained from each extra unit decreases.</a:t>
            </a:r>
          </a:p>
        </p:txBody>
      </p:sp>
    </p:spTree>
    <p:extLst>
      <p:ext uri="{BB962C8B-B14F-4D97-AF65-F5344CB8AC3E}">
        <p14:creationId xmlns:p14="http://schemas.microsoft.com/office/powerpoint/2010/main" val="22758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6C0C5-3FF6-CD5E-BCC5-1FB90716B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A2DC9B-85C1-5EC5-136B-287A2BB823B8}"/>
              </a:ext>
            </a:extLst>
          </p:cNvPr>
          <p:cNvSpPr>
            <a:spLocks noGrp="1"/>
          </p:cNvSpPr>
          <p:nvPr>
            <p:ph type="title"/>
          </p:nvPr>
        </p:nvSpPr>
        <p:spPr/>
        <p:txBody>
          <a:bodyPr/>
          <a:lstStyle/>
          <a:p>
            <a:r>
              <a:rPr lang="en-US" b="1" dirty="0"/>
              <a:t>Prospect Theory &amp; Loss Aversion</a:t>
            </a:r>
          </a:p>
        </p:txBody>
      </p:sp>
      <p:sp>
        <p:nvSpPr>
          <p:cNvPr id="3" name="Content Placeholder 2">
            <a:extLst>
              <a:ext uri="{FF2B5EF4-FFF2-40B4-BE49-F238E27FC236}">
                <a16:creationId xmlns:a16="http://schemas.microsoft.com/office/drawing/2014/main" id="{D6CA3A02-628C-E2E9-A52F-D74044145250}"/>
              </a:ext>
            </a:extLst>
          </p:cNvPr>
          <p:cNvSpPr>
            <a:spLocks noGrp="1"/>
          </p:cNvSpPr>
          <p:nvPr>
            <p:ph idx="1"/>
          </p:nvPr>
        </p:nvSpPr>
        <p:spPr>
          <a:xfrm>
            <a:off x="838200" y="1825625"/>
            <a:ext cx="5257800" cy="4351338"/>
          </a:xfrm>
        </p:spPr>
        <p:txBody>
          <a:bodyPr>
            <a:normAutofit fontScale="92500" lnSpcReduction="10000"/>
          </a:bodyPr>
          <a:lstStyle/>
          <a:p>
            <a:r>
              <a:rPr lang="en-US" b="1" dirty="0"/>
              <a:t>Loss Aversion: </a:t>
            </a:r>
            <a:r>
              <a:rPr lang="en-US" dirty="0"/>
              <a:t>Individuals experience losses more intensely than gains of the same magnitude</a:t>
            </a:r>
          </a:p>
          <a:p>
            <a:pPr lvl="1"/>
            <a:r>
              <a:rPr lang="en-US" dirty="0"/>
              <a:t>People derive their utility from "gains" and "losses" relative to a specific </a:t>
            </a:r>
            <a:r>
              <a:rPr lang="en-US" i="1" dirty="0"/>
              <a:t>reference point</a:t>
            </a:r>
            <a:r>
              <a:rPr lang="en-US" dirty="0"/>
              <a:t>, which varies depending on their unique circumstances</a:t>
            </a:r>
          </a:p>
          <a:p>
            <a:pPr lvl="1"/>
            <a:r>
              <a:rPr lang="en-US" dirty="0"/>
              <a:t>Rather than behaving as "rational" agents (e.g., using expected utility theory to select the option with the highest value), decisions are made based on relative comparisons rather than absolute values</a:t>
            </a:r>
          </a:p>
        </p:txBody>
      </p:sp>
      <p:pic>
        <p:nvPicPr>
          <p:cNvPr id="5" name="Picture 4" descr="A graph of value and loss&#10;&#10;AI-generated content may be incorrect.">
            <a:extLst>
              <a:ext uri="{FF2B5EF4-FFF2-40B4-BE49-F238E27FC236}">
                <a16:creationId xmlns:a16="http://schemas.microsoft.com/office/drawing/2014/main" id="{BA486DE3-EC97-77E1-AD57-4B0FFF1AE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071" y="1825625"/>
            <a:ext cx="4587446" cy="4114800"/>
          </a:xfrm>
          <a:prstGeom prst="rect">
            <a:avLst/>
          </a:prstGeom>
        </p:spPr>
      </p:pic>
      <p:pic>
        <p:nvPicPr>
          <p:cNvPr id="6" name="Picture 5" descr="A graph of value and loss&#10;&#10;AI-generated content may be incorrect.">
            <a:extLst>
              <a:ext uri="{FF2B5EF4-FFF2-40B4-BE49-F238E27FC236}">
                <a16:creationId xmlns:a16="http://schemas.microsoft.com/office/drawing/2014/main" id="{4DCF25DA-E1AF-9626-AA42-944690F54BF3}"/>
              </a:ext>
            </a:extLst>
          </p:cNvPr>
          <p:cNvPicPr>
            <a:picLocks noChangeAspect="1"/>
          </p:cNvPicPr>
          <p:nvPr/>
        </p:nvPicPr>
        <p:blipFill>
          <a:blip r:embed="rId2">
            <a:extLst>
              <a:ext uri="{28A0092B-C50C-407E-A947-70E740481C1C}">
                <a14:useLocalDpi xmlns:a14="http://schemas.microsoft.com/office/drawing/2010/main" val="0"/>
              </a:ext>
            </a:extLst>
          </a:blip>
          <a:srcRect b="53387"/>
          <a:stretch/>
        </p:blipFill>
        <p:spPr>
          <a:xfrm>
            <a:off x="7069071" y="1825625"/>
            <a:ext cx="4587446" cy="1918036"/>
          </a:xfrm>
          <a:prstGeom prst="rect">
            <a:avLst/>
          </a:prstGeom>
        </p:spPr>
      </p:pic>
    </p:spTree>
    <p:extLst>
      <p:ext uri="{BB962C8B-B14F-4D97-AF65-F5344CB8AC3E}">
        <p14:creationId xmlns:p14="http://schemas.microsoft.com/office/powerpoint/2010/main" val="4668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7DE4-1938-FEEB-5AB1-7C33F04A7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9CA2DE-2B37-DB5D-F34F-F98D6415D360}"/>
              </a:ext>
            </a:extLst>
          </p:cNvPr>
          <p:cNvSpPr>
            <a:spLocks noGrp="1"/>
          </p:cNvSpPr>
          <p:nvPr>
            <p:ph type="title"/>
          </p:nvPr>
        </p:nvSpPr>
        <p:spPr/>
        <p:txBody>
          <a:bodyPr/>
          <a:lstStyle/>
          <a:p>
            <a:r>
              <a:rPr lang="en-US" b="1" dirty="0"/>
              <a:t>Loss Aversion Example</a:t>
            </a:r>
          </a:p>
        </p:txBody>
      </p:sp>
      <p:sp>
        <p:nvSpPr>
          <p:cNvPr id="3" name="Content Placeholder 2">
            <a:extLst>
              <a:ext uri="{FF2B5EF4-FFF2-40B4-BE49-F238E27FC236}">
                <a16:creationId xmlns:a16="http://schemas.microsoft.com/office/drawing/2014/main" id="{11B4AA39-7FE9-7994-F1DE-568EFE4F07AE}"/>
              </a:ext>
            </a:extLst>
          </p:cNvPr>
          <p:cNvSpPr>
            <a:spLocks noGrp="1"/>
          </p:cNvSpPr>
          <p:nvPr>
            <p:ph idx="1"/>
          </p:nvPr>
        </p:nvSpPr>
        <p:spPr/>
        <p:txBody>
          <a:bodyPr>
            <a:normAutofit lnSpcReduction="10000"/>
          </a:bodyPr>
          <a:lstStyle/>
          <a:p>
            <a:r>
              <a:rPr lang="en-US" b="1" dirty="0"/>
              <a:t>Deal or No Deal? </a:t>
            </a:r>
          </a:p>
          <a:p>
            <a:pPr lvl="1"/>
            <a:r>
              <a:rPr lang="en-US" b="1" dirty="0"/>
              <a:t>Option A: </a:t>
            </a:r>
            <a:r>
              <a:rPr lang="en-US" dirty="0"/>
              <a:t>Receive $40</a:t>
            </a:r>
          </a:p>
          <a:p>
            <a:pPr lvl="1"/>
            <a:r>
              <a:rPr lang="en-US" b="1" dirty="0"/>
              <a:t>Option B</a:t>
            </a:r>
            <a:r>
              <a:rPr lang="en-US" dirty="0"/>
              <a:t>: 50% chance to win $200 and a 50% chance to lose $100</a:t>
            </a:r>
          </a:p>
          <a:p>
            <a:pPr lvl="1"/>
            <a:endParaRPr lang="en-US" dirty="0"/>
          </a:p>
          <a:p>
            <a:r>
              <a:rPr lang="en-US" b="1" dirty="0"/>
              <a:t>Loss Aversion: </a:t>
            </a:r>
            <a:r>
              <a:rPr lang="en-US" dirty="0"/>
              <a:t>Even though the gamble has a higher expected payoff, many opt for the sure gain to avoid the potential loss.</a:t>
            </a:r>
          </a:p>
          <a:p>
            <a:pPr lvl="1"/>
            <a:r>
              <a:rPr lang="en-US" dirty="0"/>
              <a:t>Proportional (and even 1.5:1) increases in the ratio of payoffs to loss in option B decrease the odds it is selected.</a:t>
            </a:r>
          </a:p>
          <a:p>
            <a:pPr lvl="1"/>
            <a:endParaRPr lang="en-US" dirty="0"/>
          </a:p>
          <a:p>
            <a:r>
              <a:rPr lang="en-US" b="1" dirty="0"/>
              <a:t>Key Insight: </a:t>
            </a:r>
            <a:r>
              <a:rPr lang="en-US" dirty="0"/>
              <a:t>For many, the pain of a possible loss outweighs the pleasure of a larger expected gain.</a:t>
            </a:r>
          </a:p>
        </p:txBody>
      </p:sp>
    </p:spTree>
    <p:extLst>
      <p:ext uri="{BB962C8B-B14F-4D97-AF65-F5344CB8AC3E}">
        <p14:creationId xmlns:p14="http://schemas.microsoft.com/office/powerpoint/2010/main" val="218706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3984</TotalTime>
  <Words>933</Words>
  <Application>Microsoft Office PowerPoint</Application>
  <PresentationFormat>Widescreen</PresentationFormat>
  <Paragraphs>64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Courier New</vt:lpstr>
      <vt:lpstr>Symbol</vt:lpstr>
      <vt:lpstr>Office Theme</vt:lpstr>
      <vt:lpstr>A Brief Introduction to Behavioral Economics</vt:lpstr>
      <vt:lpstr>PowerPoint Presentation</vt:lpstr>
      <vt:lpstr>Introduction and Context</vt:lpstr>
      <vt:lpstr>Traditional Economics vs. Behavioral Economics</vt:lpstr>
      <vt:lpstr>Kahneman &amp; Tversky – Pioneers of Behavioral Economics</vt:lpstr>
      <vt:lpstr>Kahneman &amp; Tversky – Pioneers of Behavioral Economics</vt:lpstr>
      <vt:lpstr>Classical Economic Theory</vt:lpstr>
      <vt:lpstr>Prospect Theory &amp; Loss Aversion</vt:lpstr>
      <vt:lpstr>Loss Aversion Example</vt:lpstr>
      <vt:lpstr>Endowment Effect Example</vt:lpstr>
      <vt:lpstr>Thinking, Fast and Slow</vt:lpstr>
      <vt:lpstr>Richard Thaler &amp; “Nudge”</vt:lpstr>
      <vt:lpstr>Dan Ariely, Francesca Gino, and the Recent Controversies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Joshua</dc:creator>
  <cp:lastModifiedBy>Martin, Joshua</cp:lastModifiedBy>
  <cp:revision>4</cp:revision>
  <dcterms:created xsi:type="dcterms:W3CDTF">2025-01-24T18:52:08Z</dcterms:created>
  <dcterms:modified xsi:type="dcterms:W3CDTF">2025-01-27T13:17:18Z</dcterms:modified>
</cp:coreProperties>
</file>