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75" r:id="rId22"/>
    <p:sldId id="278"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69282-06D2-4040-821B-E6764FDE20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5BE7EE-5472-4FE3-B612-7AE0F46F9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0EA683-5C02-4C21-B505-8131BB78FA52}"/>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879A95DE-2389-4020-9896-C1A0C0ACE9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20774E-6B32-4018-9258-EA091456A812}"/>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305903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FCB04-9ADD-480B-97CE-81DA47C1B5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F0EFB0-7E42-4E44-8C60-E1B67842787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E23B3F-F997-4EA1-8F45-39C512ACCAB9}"/>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387B4C92-3BE5-490B-82D0-924F427C6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29A5CB-25E0-4C6A-A4B3-AAE76D27F38C}"/>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278020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6506E1-3CD8-4F55-BC5B-6CF6BFF8E6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89512D-FCF9-449F-8E2F-3DAFBE833AC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319AF8-731A-499D-8487-3FDCB4F86E8C}"/>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4280FA45-33E2-4910-ABE1-9BBA0EF737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92349-3842-481E-BABD-89E15DB3238C}"/>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167743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0AA7-F150-4A5B-91AE-606D4E32BA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306259-99C7-4465-AB19-68B1760C379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B797C8-8D36-408B-820F-731BE83B48A1}"/>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1D3BB467-9364-4EC6-89C4-E2A785CA8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436C56-6FF7-490D-AE4A-9B7CD15F6C49}"/>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261913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D98D6-0C4F-4A8C-A77A-8476023943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70E700-CE49-4B0C-8023-6CDA27570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5AF900F-29F7-496B-A303-43D112E0E83B}"/>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6FDB2F58-6005-4AE9-8EBA-A16EDFF5C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80820-8620-4F22-9B09-2DE051E240EB}"/>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349946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2AB17-1D38-473A-B733-040D3FF1BA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6E80B4-0FFC-4FF0-8638-D4BFC5C6B0E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7785833-DD8E-4FE0-9192-DFAA6F6CC52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FEFC32B-5000-4291-98DD-2893DCE2B71B}"/>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6" name="页脚占位符 5">
            <a:extLst>
              <a:ext uri="{FF2B5EF4-FFF2-40B4-BE49-F238E27FC236}">
                <a16:creationId xmlns:a16="http://schemas.microsoft.com/office/drawing/2014/main" id="{FD5F88AA-E49D-4BD0-AAE7-5F8B876ED1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3E4EFA-18FB-437C-84F1-C5DE2DEB6085}"/>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241586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1AD82-2073-4290-854F-7E7C1AB8A2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1D1444-5571-4343-A5D4-987F27AF2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D2B953D-EA38-4A1E-AF61-2CFABF500F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C5435A-48F2-42B4-9DCF-104C80344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C255EB0-5C37-4A5C-AF9A-1925A679CE6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CBE5557-A971-4C7D-97E2-CE20D393D4CF}"/>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8" name="页脚占位符 7">
            <a:extLst>
              <a:ext uri="{FF2B5EF4-FFF2-40B4-BE49-F238E27FC236}">
                <a16:creationId xmlns:a16="http://schemas.microsoft.com/office/drawing/2014/main" id="{78F0F22B-1C96-48DC-9B67-BC148730AA7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8855AB7-6A07-4D54-B83C-865E7FB6D555}"/>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15120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A0036-15B2-47CD-B324-9F0E7FEA31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EFCB2B-4302-42F0-8382-A86FE0C0C10F}"/>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4" name="页脚占位符 3">
            <a:extLst>
              <a:ext uri="{FF2B5EF4-FFF2-40B4-BE49-F238E27FC236}">
                <a16:creationId xmlns:a16="http://schemas.microsoft.com/office/drawing/2014/main" id="{CC23A89C-547E-48FC-B725-2B9D29CB60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AB0DDC-11B5-442C-B108-90D44BABD3D1}"/>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17997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10593F-2B28-4F32-B415-ACE7011E4DE1}"/>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3" name="页脚占位符 2">
            <a:extLst>
              <a:ext uri="{FF2B5EF4-FFF2-40B4-BE49-F238E27FC236}">
                <a16:creationId xmlns:a16="http://schemas.microsoft.com/office/drawing/2014/main" id="{DF25B21E-1070-4D41-8A72-9406C42E5E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A9C89D-4991-4D71-91A6-075DAFDDAEE9}"/>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48442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584E4-900E-44FC-9E65-B8901CE290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72DDA3-0750-47DB-8A8C-81E86523F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F9BC00D-D455-4EBE-8FFB-4278C2819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65127A-08B4-4694-A003-A7DA6BD74BB7}"/>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6" name="页脚占位符 5">
            <a:extLst>
              <a:ext uri="{FF2B5EF4-FFF2-40B4-BE49-F238E27FC236}">
                <a16:creationId xmlns:a16="http://schemas.microsoft.com/office/drawing/2014/main" id="{29FFE486-06AF-43FC-BEAC-928CE62A52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B3ABD4-003F-4E66-998E-4B601AECCA74}"/>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26718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737DB-3F70-4BC3-80DB-10B5ACCE7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433FA6-084E-4FFE-9F27-A2750CFB8E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D698A1-1794-4618-82F6-E5228508E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E1D20D-F378-4FE6-B6FD-12A9BD3F357A}"/>
              </a:ext>
            </a:extLst>
          </p:cNvPr>
          <p:cNvSpPr>
            <a:spLocks noGrp="1"/>
          </p:cNvSpPr>
          <p:nvPr>
            <p:ph type="dt" sz="half" idx="10"/>
          </p:nvPr>
        </p:nvSpPr>
        <p:spPr/>
        <p:txBody>
          <a:bodyPr/>
          <a:lstStyle/>
          <a:p>
            <a:fld id="{167310AD-C646-40DE-9625-2E3287C58E0A}" type="datetimeFigureOut">
              <a:rPr lang="zh-CN" altLang="en-US" smtClean="0"/>
              <a:t>2021/11/4</a:t>
            </a:fld>
            <a:endParaRPr lang="zh-CN" altLang="en-US"/>
          </a:p>
        </p:txBody>
      </p:sp>
      <p:sp>
        <p:nvSpPr>
          <p:cNvPr id="6" name="页脚占位符 5">
            <a:extLst>
              <a:ext uri="{FF2B5EF4-FFF2-40B4-BE49-F238E27FC236}">
                <a16:creationId xmlns:a16="http://schemas.microsoft.com/office/drawing/2014/main" id="{81889333-279B-4ED3-B454-3D2D9ECADA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E4A255-9A59-4BBA-B845-D6F2EE0AFE19}"/>
              </a:ext>
            </a:extLst>
          </p:cNvPr>
          <p:cNvSpPr>
            <a:spLocks noGrp="1"/>
          </p:cNvSpPr>
          <p:nvPr>
            <p:ph type="sldNum" sz="quarter" idx="12"/>
          </p:nvPr>
        </p:nvSpPr>
        <p:spPr/>
        <p:txBody>
          <a:body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141576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42D7FB-5CDD-44C8-95A6-D732FCAB7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E20F5D-8021-4110-865C-7988748C9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057AE3-112A-4C39-99DC-3E18C9856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10AD-C646-40DE-9625-2E3287C58E0A}" type="datetimeFigureOut">
              <a:rPr lang="zh-CN" altLang="en-US" smtClean="0"/>
              <a:t>2021/11/4</a:t>
            </a:fld>
            <a:endParaRPr lang="zh-CN" altLang="en-US"/>
          </a:p>
        </p:txBody>
      </p:sp>
      <p:sp>
        <p:nvSpPr>
          <p:cNvPr id="5" name="页脚占位符 4">
            <a:extLst>
              <a:ext uri="{FF2B5EF4-FFF2-40B4-BE49-F238E27FC236}">
                <a16:creationId xmlns:a16="http://schemas.microsoft.com/office/drawing/2014/main" id="{316DC56F-CB80-4630-AA4A-29E22AE2D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A9985-6AC1-4063-9FC5-13F6CF223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BAD01-5D32-42F1-8154-CCFF37CD9FAC}" type="slidenum">
              <a:rPr lang="zh-CN" altLang="en-US" smtClean="0"/>
              <a:t>‹#›</a:t>
            </a:fld>
            <a:endParaRPr lang="zh-CN" altLang="en-US"/>
          </a:p>
        </p:txBody>
      </p:sp>
    </p:spTree>
    <p:extLst>
      <p:ext uri="{BB962C8B-B14F-4D97-AF65-F5344CB8AC3E}">
        <p14:creationId xmlns:p14="http://schemas.microsoft.com/office/powerpoint/2010/main" val="6758534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ypi.tuna.tsinghua.edu.cn/simple/numpy/" TargetMode="External"/><Relationship Id="rId2" Type="http://schemas.openxmlformats.org/officeDocument/2006/relationships/hyperlink" Target="https://pypi.tuna.tsinghua.edu.cn/simple/tensorflow/" TargetMode="External"/><Relationship Id="rId1" Type="http://schemas.openxmlformats.org/officeDocument/2006/relationships/slideLayout" Target="../slideLayouts/slideLayout2.xml"/><Relationship Id="rId6" Type="http://schemas.openxmlformats.org/officeDocument/2006/relationships/hyperlink" Target="https://pypi.tuna.tsinghua.edu.cn/simple/requests/" TargetMode="External"/><Relationship Id="rId5" Type="http://schemas.openxmlformats.org/officeDocument/2006/relationships/hyperlink" Target="https://pypi.tuna.tsinghua.edu.cn/simple/matplotlib/" TargetMode="External"/><Relationship Id="rId4" Type="http://schemas.openxmlformats.org/officeDocument/2006/relationships/hyperlink" Target="https://pypi.tuna.tsinghua.edu.cn/simple/pillo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39EDB-91E0-4073-BB88-B30B5EC0A305}"/>
              </a:ext>
            </a:extLst>
          </p:cNvPr>
          <p:cNvSpPr>
            <a:spLocks noGrp="1"/>
          </p:cNvSpPr>
          <p:nvPr>
            <p:ph type="ctrTitle"/>
          </p:nvPr>
        </p:nvSpPr>
        <p:spPr>
          <a:xfrm>
            <a:off x="707571" y="1141025"/>
            <a:ext cx="10776857" cy="2387600"/>
          </a:xfrm>
        </p:spPr>
        <p:txBody>
          <a:bodyPr>
            <a:normAutofit/>
          </a:bodyPr>
          <a:lstStyle/>
          <a:p>
            <a:r>
              <a:rPr lang="zh-CN" altLang="en-US" dirty="0"/>
              <a:t>利用</a:t>
            </a:r>
            <a:r>
              <a:rPr lang="en-US" altLang="zh-CN" dirty="0"/>
              <a:t>TensorFlow</a:t>
            </a:r>
            <a:r>
              <a:rPr lang="zh-CN" altLang="en-US" dirty="0"/>
              <a:t>进行验证码识别</a:t>
            </a:r>
          </a:p>
        </p:txBody>
      </p:sp>
      <p:sp>
        <p:nvSpPr>
          <p:cNvPr id="3" name="副标题 2">
            <a:extLst>
              <a:ext uri="{FF2B5EF4-FFF2-40B4-BE49-F238E27FC236}">
                <a16:creationId xmlns:a16="http://schemas.microsoft.com/office/drawing/2014/main" id="{981DE24E-E9C8-448B-B0B8-9EB518089997}"/>
              </a:ext>
            </a:extLst>
          </p:cNvPr>
          <p:cNvSpPr>
            <a:spLocks noGrp="1"/>
          </p:cNvSpPr>
          <p:nvPr>
            <p:ph type="subTitle" idx="1"/>
          </p:nvPr>
        </p:nvSpPr>
        <p:spPr>
          <a:xfrm>
            <a:off x="1524000" y="3667352"/>
            <a:ext cx="9144000" cy="1655762"/>
          </a:xfrm>
        </p:spPr>
        <p:txBody>
          <a:bodyPr/>
          <a:lstStyle/>
          <a:p>
            <a:r>
              <a:rPr lang="zh-CN" altLang="en-US" dirty="0"/>
              <a:t>苗沂坤</a:t>
            </a:r>
          </a:p>
        </p:txBody>
      </p:sp>
    </p:spTree>
    <p:extLst>
      <p:ext uri="{BB962C8B-B14F-4D97-AF65-F5344CB8AC3E}">
        <p14:creationId xmlns:p14="http://schemas.microsoft.com/office/powerpoint/2010/main" val="47319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BAC949-9380-4DDA-AC74-094484FC7712}"/>
              </a:ext>
            </a:extLst>
          </p:cNvPr>
          <p:cNvPicPr>
            <a:picLocks noChangeAspect="1"/>
          </p:cNvPicPr>
          <p:nvPr/>
        </p:nvPicPr>
        <p:blipFill>
          <a:blip r:embed="rId2"/>
          <a:stretch>
            <a:fillRect/>
          </a:stretch>
        </p:blipFill>
        <p:spPr>
          <a:xfrm>
            <a:off x="1814512" y="833437"/>
            <a:ext cx="8562975" cy="5191125"/>
          </a:xfrm>
          <a:prstGeom prst="rect">
            <a:avLst/>
          </a:prstGeom>
        </p:spPr>
      </p:pic>
    </p:spTree>
    <p:extLst>
      <p:ext uri="{BB962C8B-B14F-4D97-AF65-F5344CB8AC3E}">
        <p14:creationId xmlns:p14="http://schemas.microsoft.com/office/powerpoint/2010/main" val="40996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233FC-C7ED-4F87-87DD-2220AC59D65D}"/>
              </a:ext>
            </a:extLst>
          </p:cNvPr>
          <p:cNvSpPr>
            <a:spLocks noGrp="1"/>
          </p:cNvSpPr>
          <p:nvPr>
            <p:ph type="title"/>
          </p:nvPr>
        </p:nvSpPr>
        <p:spPr/>
        <p:txBody>
          <a:bodyPr/>
          <a:lstStyle/>
          <a:p>
            <a:r>
              <a:rPr lang="zh-CN" altLang="en-US" dirty="0"/>
              <a:t>预处理后直观效果</a:t>
            </a:r>
          </a:p>
        </p:txBody>
      </p:sp>
      <p:pic>
        <p:nvPicPr>
          <p:cNvPr id="4" name="图片 3">
            <a:extLst>
              <a:ext uri="{FF2B5EF4-FFF2-40B4-BE49-F238E27FC236}">
                <a16:creationId xmlns:a16="http://schemas.microsoft.com/office/drawing/2014/main" id="{A0BF6F03-8B46-42B8-B8D9-277D9B02403F}"/>
              </a:ext>
            </a:extLst>
          </p:cNvPr>
          <p:cNvPicPr>
            <a:picLocks noChangeAspect="1"/>
          </p:cNvPicPr>
          <p:nvPr/>
        </p:nvPicPr>
        <p:blipFill>
          <a:blip r:embed="rId2"/>
          <a:stretch>
            <a:fillRect/>
          </a:stretch>
        </p:blipFill>
        <p:spPr>
          <a:xfrm>
            <a:off x="838200" y="1666875"/>
            <a:ext cx="10277475" cy="5191125"/>
          </a:xfrm>
          <a:prstGeom prst="rect">
            <a:avLst/>
          </a:prstGeom>
        </p:spPr>
      </p:pic>
    </p:spTree>
    <p:extLst>
      <p:ext uri="{BB962C8B-B14F-4D97-AF65-F5344CB8AC3E}">
        <p14:creationId xmlns:p14="http://schemas.microsoft.com/office/powerpoint/2010/main" val="428810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CAC3A-CC91-4BD0-9FE5-2F44EEE6DFD7}"/>
              </a:ext>
            </a:extLst>
          </p:cNvPr>
          <p:cNvSpPr>
            <a:spLocks noGrp="1"/>
          </p:cNvSpPr>
          <p:nvPr>
            <p:ph type="title"/>
          </p:nvPr>
        </p:nvSpPr>
        <p:spPr/>
        <p:txBody>
          <a:bodyPr/>
          <a:lstStyle/>
          <a:p>
            <a:r>
              <a:rPr lang="zh-CN" altLang="en-US" dirty="0"/>
              <a:t>构建、训练、保存模型</a:t>
            </a:r>
          </a:p>
        </p:txBody>
      </p:sp>
      <p:sp>
        <p:nvSpPr>
          <p:cNvPr id="3" name="内容占位符 2">
            <a:extLst>
              <a:ext uri="{FF2B5EF4-FFF2-40B4-BE49-F238E27FC236}">
                <a16:creationId xmlns:a16="http://schemas.microsoft.com/office/drawing/2014/main" id="{6E6EB150-3ECE-4FD2-8474-B1FFDD933CDE}"/>
              </a:ext>
            </a:extLst>
          </p:cNvPr>
          <p:cNvSpPr>
            <a:spLocks noGrp="1"/>
          </p:cNvSpPr>
          <p:nvPr>
            <p:ph idx="1"/>
          </p:nvPr>
        </p:nvSpPr>
        <p:spPr/>
        <p:txBody>
          <a:bodyPr/>
          <a:lstStyle/>
          <a:p>
            <a:r>
              <a:rPr lang="zh-CN" altLang="en-US" dirty="0"/>
              <a:t>这里利用</a:t>
            </a:r>
            <a:r>
              <a:rPr lang="en-US" altLang="zh-CN" dirty="0"/>
              <a:t>TensorFlow</a:t>
            </a:r>
            <a:r>
              <a:rPr lang="zh-CN" altLang="en-US" dirty="0"/>
              <a:t>框架以及相应</a:t>
            </a:r>
            <a:r>
              <a:rPr lang="en-US" altLang="zh-CN" dirty="0" err="1"/>
              <a:t>api</a:t>
            </a:r>
            <a:r>
              <a:rPr lang="zh-CN" altLang="en-US" dirty="0"/>
              <a:t>构建了一个简单的</a:t>
            </a:r>
            <a:r>
              <a:rPr lang="en-US" altLang="zh-CN" dirty="0"/>
              <a:t>OCR</a:t>
            </a:r>
            <a:r>
              <a:rPr lang="zh-CN" altLang="en-US" dirty="0"/>
              <a:t>识别模型，包括了</a:t>
            </a:r>
            <a:r>
              <a:rPr lang="en-US" altLang="zh-CN" dirty="0"/>
              <a:t>CNN(</a:t>
            </a:r>
            <a:r>
              <a:rPr lang="zh-CN" altLang="en-US" dirty="0"/>
              <a:t>输入层、</a:t>
            </a:r>
            <a:r>
              <a:rPr lang="en-US" altLang="zh-CN" dirty="0"/>
              <a:t>Conv2D</a:t>
            </a:r>
            <a:r>
              <a:rPr lang="zh-CN" altLang="en-US" dirty="0"/>
              <a:t>、数据最大池化技术</a:t>
            </a:r>
            <a:r>
              <a:rPr lang="en-US" altLang="zh-CN" dirty="0"/>
              <a:t>)</a:t>
            </a:r>
            <a:r>
              <a:rPr lang="zh-CN" altLang="en-US" dirty="0"/>
              <a:t>、</a:t>
            </a:r>
            <a:r>
              <a:rPr lang="en-US" altLang="zh-CN" dirty="0"/>
              <a:t>RNN</a:t>
            </a:r>
            <a:r>
              <a:rPr lang="zh-CN" altLang="en-US" dirty="0"/>
              <a:t>循环、优化器、</a:t>
            </a:r>
            <a:r>
              <a:rPr lang="en-US" altLang="zh-CN" dirty="0"/>
              <a:t>CTC</a:t>
            </a:r>
            <a:r>
              <a:rPr lang="zh-CN" altLang="en-US" dirty="0"/>
              <a:t>损失函数、输出层。这里对于模型的具体构建不进行讨论，仅对网络的基本参数例如</a:t>
            </a:r>
            <a:r>
              <a:rPr lang="en-US" altLang="zh-CN" dirty="0" err="1"/>
              <a:t>batch_size</a:t>
            </a:r>
            <a:r>
              <a:rPr lang="zh-CN" altLang="en-US" dirty="0"/>
              <a:t>（批尺寸）、</a:t>
            </a:r>
            <a:r>
              <a:rPr lang="en-US" altLang="zh-CN" dirty="0"/>
              <a:t>epoch</a:t>
            </a:r>
            <a:r>
              <a:rPr lang="zh-CN" altLang="en-US" dirty="0"/>
              <a:t>（训练次数）、提前停止拟合的最大容忍次数进行调整。</a:t>
            </a:r>
            <a:endParaRPr lang="en-US" altLang="zh-CN" dirty="0"/>
          </a:p>
          <a:p>
            <a:r>
              <a:rPr lang="zh-CN" altLang="en-US" dirty="0"/>
              <a:t>保存模型由于技术原因只能保存数据以及丢失了训练所需要的函数的模型（不能再次训练但是可以利用其进行预测）。</a:t>
            </a:r>
          </a:p>
        </p:txBody>
      </p:sp>
    </p:spTree>
    <p:extLst>
      <p:ext uri="{BB962C8B-B14F-4D97-AF65-F5344CB8AC3E}">
        <p14:creationId xmlns:p14="http://schemas.microsoft.com/office/powerpoint/2010/main" val="152374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97DC48-2B54-4974-BB45-AA7A9A31DF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6600"/>
            <a:ext cx="10515600" cy="3984799"/>
          </a:xfrm>
        </p:spPr>
      </p:pic>
    </p:spTree>
    <p:extLst>
      <p:ext uri="{BB962C8B-B14F-4D97-AF65-F5344CB8AC3E}">
        <p14:creationId xmlns:p14="http://schemas.microsoft.com/office/powerpoint/2010/main" val="126725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39859C8-E23B-49AC-B099-A7799EC16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5412"/>
            <a:ext cx="10515600" cy="3887176"/>
          </a:xfrm>
        </p:spPr>
      </p:pic>
    </p:spTree>
    <p:extLst>
      <p:ext uri="{BB962C8B-B14F-4D97-AF65-F5344CB8AC3E}">
        <p14:creationId xmlns:p14="http://schemas.microsoft.com/office/powerpoint/2010/main" val="212251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A6F12AF-9B68-4009-B88D-C4DBD6151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8638"/>
            <a:ext cx="10515600" cy="3840724"/>
          </a:xfrm>
        </p:spPr>
      </p:pic>
    </p:spTree>
    <p:extLst>
      <p:ext uri="{BB962C8B-B14F-4D97-AF65-F5344CB8AC3E}">
        <p14:creationId xmlns:p14="http://schemas.microsoft.com/office/powerpoint/2010/main" val="236774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3E45089-67A3-475A-87AC-3DFE37D65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582"/>
            <a:ext cx="10515600" cy="3844836"/>
          </a:xfrm>
        </p:spPr>
      </p:pic>
    </p:spTree>
    <p:extLst>
      <p:ext uri="{BB962C8B-B14F-4D97-AF65-F5344CB8AC3E}">
        <p14:creationId xmlns:p14="http://schemas.microsoft.com/office/powerpoint/2010/main" val="203008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973A1F5-DBC2-4643-89DD-C5476FCBB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4373"/>
            <a:ext cx="10515600" cy="3889254"/>
          </a:xfrm>
        </p:spPr>
      </p:pic>
    </p:spTree>
    <p:extLst>
      <p:ext uri="{BB962C8B-B14F-4D97-AF65-F5344CB8AC3E}">
        <p14:creationId xmlns:p14="http://schemas.microsoft.com/office/powerpoint/2010/main" val="151890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7A7D281-F68D-406F-A87D-C876C3663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8435"/>
            <a:ext cx="10515600" cy="3901130"/>
          </a:xfrm>
        </p:spPr>
      </p:pic>
    </p:spTree>
    <p:extLst>
      <p:ext uri="{BB962C8B-B14F-4D97-AF65-F5344CB8AC3E}">
        <p14:creationId xmlns:p14="http://schemas.microsoft.com/office/powerpoint/2010/main" val="128871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7F5772-E9CE-4078-A944-ABE4770125F3}"/>
              </a:ext>
            </a:extLst>
          </p:cNvPr>
          <p:cNvPicPr>
            <a:picLocks noChangeAspect="1"/>
          </p:cNvPicPr>
          <p:nvPr/>
        </p:nvPicPr>
        <p:blipFill>
          <a:blip r:embed="rId2"/>
          <a:stretch>
            <a:fillRect/>
          </a:stretch>
        </p:blipFill>
        <p:spPr>
          <a:xfrm>
            <a:off x="1362075" y="1514475"/>
            <a:ext cx="9467850" cy="3829050"/>
          </a:xfrm>
          <a:prstGeom prst="rect">
            <a:avLst/>
          </a:prstGeom>
        </p:spPr>
      </p:pic>
    </p:spTree>
    <p:extLst>
      <p:ext uri="{BB962C8B-B14F-4D97-AF65-F5344CB8AC3E}">
        <p14:creationId xmlns:p14="http://schemas.microsoft.com/office/powerpoint/2010/main" val="89033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AEB8-BC1D-41C6-883C-31EB91283A7C}"/>
              </a:ext>
            </a:extLst>
          </p:cNvPr>
          <p:cNvSpPr>
            <a:spLocks noGrp="1"/>
          </p:cNvSpPr>
          <p:nvPr>
            <p:ph type="title"/>
          </p:nvPr>
        </p:nvSpPr>
        <p:spPr/>
        <p:txBody>
          <a:bodyPr/>
          <a:lstStyle/>
          <a:p>
            <a:r>
              <a:rPr lang="zh-CN" altLang="en-US" dirty="0"/>
              <a:t>选题背景</a:t>
            </a:r>
          </a:p>
        </p:txBody>
      </p:sp>
      <p:sp>
        <p:nvSpPr>
          <p:cNvPr id="3" name="内容占位符 2">
            <a:extLst>
              <a:ext uri="{FF2B5EF4-FFF2-40B4-BE49-F238E27FC236}">
                <a16:creationId xmlns:a16="http://schemas.microsoft.com/office/drawing/2014/main" id="{5DD6D07E-0916-463A-936E-90606436F007}"/>
              </a:ext>
            </a:extLst>
          </p:cNvPr>
          <p:cNvSpPr>
            <a:spLocks noGrp="1"/>
          </p:cNvSpPr>
          <p:nvPr>
            <p:ph idx="1"/>
          </p:nvPr>
        </p:nvSpPr>
        <p:spPr>
          <a:xfrm>
            <a:off x="838200" y="1530220"/>
            <a:ext cx="10515600" cy="5197151"/>
          </a:xfrm>
        </p:spPr>
        <p:txBody>
          <a:bodyPr>
            <a:normAutofit/>
          </a:bodyPr>
          <a:lstStyle/>
          <a:p>
            <a:r>
              <a:rPr lang="zh-CN" altLang="en-US" sz="3200" dirty="0"/>
              <a:t>        验证码</a:t>
            </a:r>
            <a:r>
              <a:rPr lang="zh-CN" altLang="en-US" sz="3200" b="1" dirty="0"/>
              <a:t>（</a:t>
            </a:r>
            <a:r>
              <a:rPr lang="en-US" altLang="zh-CN" sz="3200" b="1" dirty="0"/>
              <a:t>CAPTCHA</a:t>
            </a:r>
            <a:r>
              <a:rPr lang="zh-CN" altLang="en-US" sz="3200" b="1" dirty="0"/>
              <a:t>）</a:t>
            </a:r>
            <a:r>
              <a:rPr lang="zh-CN" altLang="en-US" sz="3200" dirty="0"/>
              <a:t>是一种区分用户是计算机还是人类的公共全自动程序，在各种网站的身份验证过程中非常常见。但是由于验证码中人为添加的干扰元素，使得机器对于验证码的识别非常有难度。再加上不同字体的影响，验证码识别程序的通用性非常差，无法完成通用的验证码识别。由于很多利用</a:t>
            </a:r>
            <a:r>
              <a:rPr lang="en-US" altLang="zh-CN" sz="3200" dirty="0"/>
              <a:t>Python</a:t>
            </a:r>
            <a:r>
              <a:rPr lang="zh-CN" altLang="en-US" sz="3200" dirty="0"/>
              <a:t>访问网站或者爬虫程序需要识别验证码，可以考虑利用</a:t>
            </a:r>
            <a:r>
              <a:rPr lang="en-US" altLang="zh-CN" sz="3200" dirty="0"/>
              <a:t>TensorFlow</a:t>
            </a:r>
            <a:r>
              <a:rPr lang="zh-CN" altLang="en-US" sz="3200" dirty="0"/>
              <a:t>对于特定网站的验证码进行机器学习，其中所用到的训练样本亦可以利用程序自动生成，训练中人力成本较低，有较强的实用价值。</a:t>
            </a:r>
          </a:p>
        </p:txBody>
      </p:sp>
    </p:spTree>
    <p:extLst>
      <p:ext uri="{BB962C8B-B14F-4D97-AF65-F5344CB8AC3E}">
        <p14:creationId xmlns:p14="http://schemas.microsoft.com/office/powerpoint/2010/main" val="1316476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BF18126-0A17-4C3B-93F7-A5EDF9C99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8028"/>
            <a:ext cx="10515600" cy="3901944"/>
          </a:xfrm>
        </p:spPr>
      </p:pic>
    </p:spTree>
    <p:extLst>
      <p:ext uri="{BB962C8B-B14F-4D97-AF65-F5344CB8AC3E}">
        <p14:creationId xmlns:p14="http://schemas.microsoft.com/office/powerpoint/2010/main" val="14293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69CA7-B129-4E5B-852B-311C9909542D}"/>
              </a:ext>
            </a:extLst>
          </p:cNvPr>
          <p:cNvSpPr>
            <a:spLocks noGrp="1"/>
          </p:cNvSpPr>
          <p:nvPr>
            <p:ph type="title"/>
          </p:nvPr>
        </p:nvSpPr>
        <p:spPr/>
        <p:txBody>
          <a:bodyPr/>
          <a:lstStyle/>
          <a:p>
            <a:r>
              <a:rPr lang="zh-CN" altLang="en-US" dirty="0"/>
              <a:t>存在的问题以及解决方法分析</a:t>
            </a:r>
          </a:p>
        </p:txBody>
      </p:sp>
      <p:sp>
        <p:nvSpPr>
          <p:cNvPr id="3" name="内容占位符 2">
            <a:extLst>
              <a:ext uri="{FF2B5EF4-FFF2-40B4-BE49-F238E27FC236}">
                <a16:creationId xmlns:a16="http://schemas.microsoft.com/office/drawing/2014/main" id="{67D5D5C5-C695-4622-8591-CCF8B139D543}"/>
              </a:ext>
            </a:extLst>
          </p:cNvPr>
          <p:cNvSpPr>
            <a:spLocks noGrp="1"/>
          </p:cNvSpPr>
          <p:nvPr>
            <p:ph idx="1"/>
          </p:nvPr>
        </p:nvSpPr>
        <p:spPr>
          <a:xfrm>
            <a:off x="838200" y="1825625"/>
            <a:ext cx="10515600" cy="4761787"/>
          </a:xfrm>
        </p:spPr>
        <p:txBody>
          <a:bodyPr>
            <a:normAutofit/>
          </a:bodyPr>
          <a:lstStyle/>
          <a:p>
            <a:r>
              <a:rPr lang="zh-CN" altLang="en-US" dirty="0"/>
              <a:t>        可见，识别效果对于“特效拉满”的验证码不尽人意，主要是源于颜色的干扰；对于为训练过的验证码类别识别率较低，即使其相对于训练集的识别难度简单很多，程序通用性较差。</a:t>
            </a:r>
            <a:endParaRPr lang="en-US" altLang="zh-CN" dirty="0"/>
          </a:p>
          <a:p>
            <a:r>
              <a:rPr lang="zh-CN" altLang="en-US" dirty="0"/>
              <a:t>        仔细观察可以发现，训练集中有些验证码甚至人类也很难识别，原因包括但不限于字体和背景颜色太过相近、不同字体造成不同字符可能过于相似（</a:t>
            </a:r>
            <a:r>
              <a:rPr lang="en-US" altLang="zh-CN" dirty="0"/>
              <a:t>I,i,L,l,o,0,O</a:t>
            </a:r>
            <a:r>
              <a:rPr lang="zh-CN" altLang="en-US" dirty="0"/>
              <a:t>）、个别验证码由于扭曲程度问题字母超出了图片范围。个人认为识别这种验证码的意义不大，甚至添加如此干扰元素于训练集对于模型是不利的。因此应该在生成验证码图片的过程中去除这些干扰，提高训练样本的质量。对于第二个问题，可以增大训练样本数量，囊括更多的验证码样式，让识别程序的通用性更强。</a:t>
            </a:r>
          </a:p>
        </p:txBody>
      </p:sp>
    </p:spTree>
    <p:extLst>
      <p:ext uri="{BB962C8B-B14F-4D97-AF65-F5344CB8AC3E}">
        <p14:creationId xmlns:p14="http://schemas.microsoft.com/office/powerpoint/2010/main" val="3388432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766B7-3DA1-4785-8FFA-AEB83E4D91DB}"/>
              </a:ext>
            </a:extLst>
          </p:cNvPr>
          <p:cNvSpPr>
            <a:spLocks noGrp="1"/>
          </p:cNvSpPr>
          <p:nvPr>
            <p:ph type="title"/>
          </p:nvPr>
        </p:nvSpPr>
        <p:spPr/>
        <p:txBody>
          <a:bodyPr/>
          <a:lstStyle/>
          <a:p>
            <a:r>
              <a:rPr lang="zh-CN" altLang="en-US" dirty="0"/>
              <a:t>后续计划</a:t>
            </a:r>
          </a:p>
        </p:txBody>
      </p:sp>
      <p:sp>
        <p:nvSpPr>
          <p:cNvPr id="3" name="内容占位符 2">
            <a:extLst>
              <a:ext uri="{FF2B5EF4-FFF2-40B4-BE49-F238E27FC236}">
                <a16:creationId xmlns:a16="http://schemas.microsoft.com/office/drawing/2014/main" id="{769257DE-7FB9-4847-BEB9-83C8C83E5DFF}"/>
              </a:ext>
            </a:extLst>
          </p:cNvPr>
          <p:cNvSpPr>
            <a:spLocks noGrp="1"/>
          </p:cNvSpPr>
          <p:nvPr>
            <p:ph idx="1"/>
          </p:nvPr>
        </p:nvSpPr>
        <p:spPr/>
        <p:txBody>
          <a:bodyPr/>
          <a:lstStyle/>
          <a:p>
            <a:r>
              <a:rPr lang="en-US" altLang="zh-CN" dirty="0"/>
              <a:t>1</a:t>
            </a:r>
            <a:r>
              <a:rPr lang="zh-CN" altLang="en-US" dirty="0"/>
              <a:t>、扩大样本容量和质量，达到针对某种网站或者某种类型的验证码较高的识别率。</a:t>
            </a:r>
            <a:endParaRPr lang="en-US" altLang="zh-CN" dirty="0"/>
          </a:p>
          <a:p>
            <a:r>
              <a:rPr lang="en-US" altLang="zh-CN" dirty="0"/>
              <a:t>2</a:t>
            </a:r>
            <a:r>
              <a:rPr lang="zh-CN" altLang="en-US" dirty="0"/>
              <a:t>、考虑对于图片进行预处理以提高识别率和训练效率。</a:t>
            </a:r>
            <a:endParaRPr lang="en-US" altLang="zh-CN" dirty="0"/>
          </a:p>
          <a:p>
            <a:r>
              <a:rPr lang="en-US" altLang="zh-CN" dirty="0"/>
              <a:t>3</a:t>
            </a:r>
            <a:r>
              <a:rPr lang="zh-CN" altLang="en-US" dirty="0"/>
              <a:t>、封装功能，达到可以搭配爬虫程序或者其它需要验证码识别的应用程序的效果。</a:t>
            </a:r>
          </a:p>
        </p:txBody>
      </p:sp>
    </p:spTree>
    <p:extLst>
      <p:ext uri="{BB962C8B-B14F-4D97-AF65-F5344CB8AC3E}">
        <p14:creationId xmlns:p14="http://schemas.microsoft.com/office/powerpoint/2010/main" val="354409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AE474-15FD-4788-94C1-023FD2277FA7}"/>
              </a:ext>
            </a:extLst>
          </p:cNvPr>
          <p:cNvSpPr>
            <a:spLocks noGrp="1"/>
          </p:cNvSpPr>
          <p:nvPr>
            <p:ph type="title"/>
          </p:nvPr>
        </p:nvSpPr>
        <p:spPr/>
        <p:txBody>
          <a:bodyPr/>
          <a:lstStyle/>
          <a:p>
            <a:r>
              <a:rPr lang="zh-CN" altLang="en-US" dirty="0"/>
              <a:t>使用的第三方库及下载地址</a:t>
            </a:r>
          </a:p>
        </p:txBody>
      </p:sp>
      <p:sp>
        <p:nvSpPr>
          <p:cNvPr id="3" name="内容占位符 2">
            <a:extLst>
              <a:ext uri="{FF2B5EF4-FFF2-40B4-BE49-F238E27FC236}">
                <a16:creationId xmlns:a16="http://schemas.microsoft.com/office/drawing/2014/main" id="{C5C3C0B9-A4B6-4879-AF73-BA0DE3F075A6}"/>
              </a:ext>
            </a:extLst>
          </p:cNvPr>
          <p:cNvSpPr>
            <a:spLocks noGrp="1"/>
          </p:cNvSpPr>
          <p:nvPr>
            <p:ph idx="1"/>
          </p:nvPr>
        </p:nvSpPr>
        <p:spPr/>
        <p:txBody>
          <a:bodyPr/>
          <a:lstStyle/>
          <a:p>
            <a:r>
              <a:rPr lang="en-US" altLang="zh-CN" dirty="0"/>
              <a:t>TensorFlow2.6.0:</a:t>
            </a:r>
            <a:r>
              <a:rPr lang="en-US" altLang="zh-CN" dirty="0">
                <a:hlinkClick r:id="rId2"/>
              </a:rPr>
              <a:t> Links for </a:t>
            </a:r>
            <a:r>
              <a:rPr lang="en-US" altLang="zh-CN" dirty="0" err="1">
                <a:hlinkClick r:id="rId2"/>
              </a:rPr>
              <a:t>tensorflow</a:t>
            </a:r>
            <a:r>
              <a:rPr lang="en-US" altLang="zh-CN" dirty="0">
                <a:hlinkClick r:id="rId2"/>
              </a:rPr>
              <a:t> (tsinghua.edu.cn)</a:t>
            </a:r>
            <a:endParaRPr lang="en-US" altLang="zh-CN" dirty="0"/>
          </a:p>
          <a:p>
            <a:r>
              <a:rPr lang="en-US" altLang="zh-CN" dirty="0"/>
              <a:t>Numpy1.19.5:</a:t>
            </a:r>
            <a:r>
              <a:rPr lang="en-US" altLang="zh-CN" dirty="0">
                <a:hlinkClick r:id="rId3"/>
              </a:rPr>
              <a:t>Links for </a:t>
            </a:r>
            <a:r>
              <a:rPr lang="en-US" altLang="zh-CN" dirty="0" err="1">
                <a:hlinkClick r:id="rId3"/>
              </a:rPr>
              <a:t>numpy</a:t>
            </a:r>
            <a:r>
              <a:rPr lang="en-US" altLang="zh-CN" dirty="0">
                <a:hlinkClick r:id="rId3"/>
              </a:rPr>
              <a:t> (tsinghua.edu.cn)</a:t>
            </a:r>
            <a:endParaRPr lang="en-US" altLang="zh-CN" dirty="0"/>
          </a:p>
          <a:p>
            <a:r>
              <a:rPr lang="en-US" altLang="zh-CN" dirty="0"/>
              <a:t>PIL(pillow8.3.2):</a:t>
            </a:r>
            <a:r>
              <a:rPr lang="en-US" altLang="zh-CN" dirty="0">
                <a:hlinkClick r:id="rId4"/>
              </a:rPr>
              <a:t>Links for Pillow (tsinghua.edu.cn)</a:t>
            </a:r>
            <a:endParaRPr lang="en-US" altLang="zh-CN" dirty="0"/>
          </a:p>
          <a:p>
            <a:r>
              <a:rPr lang="en-US" altLang="zh-CN" dirty="0"/>
              <a:t>Matplotlib3.4.3:</a:t>
            </a:r>
            <a:r>
              <a:rPr lang="en-US" altLang="zh-CN" dirty="0">
                <a:hlinkClick r:id="rId5"/>
              </a:rPr>
              <a:t> Links for matplotlib (tsinghua.edu.cn)</a:t>
            </a:r>
            <a:endParaRPr lang="en-US" altLang="zh-CN" dirty="0"/>
          </a:p>
          <a:p>
            <a:r>
              <a:rPr lang="en-US" altLang="zh-CN" dirty="0"/>
              <a:t>Requests2.26.0:</a:t>
            </a:r>
            <a:r>
              <a:rPr lang="en-US" altLang="zh-CN" dirty="0">
                <a:hlinkClick r:id="rId6"/>
              </a:rPr>
              <a:t> Links for requests (tsinghua.edu.cn)</a:t>
            </a:r>
            <a:endParaRPr lang="zh-CN" altLang="en-US" dirty="0"/>
          </a:p>
        </p:txBody>
      </p:sp>
    </p:spTree>
    <p:extLst>
      <p:ext uri="{BB962C8B-B14F-4D97-AF65-F5344CB8AC3E}">
        <p14:creationId xmlns:p14="http://schemas.microsoft.com/office/powerpoint/2010/main" val="86403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705D1-FFBE-4531-BA48-6066E0E8B15C}"/>
              </a:ext>
            </a:extLst>
          </p:cNvPr>
          <p:cNvSpPr>
            <a:spLocks noGrp="1"/>
          </p:cNvSpPr>
          <p:nvPr>
            <p:ph type="title"/>
          </p:nvPr>
        </p:nvSpPr>
        <p:spPr>
          <a:xfrm>
            <a:off x="838200" y="2766218"/>
            <a:ext cx="10515600" cy="1325563"/>
          </a:xfrm>
        </p:spPr>
        <p:txBody>
          <a:bodyPr/>
          <a:lstStyle/>
          <a:p>
            <a:pPr algn="ctr"/>
            <a:r>
              <a:rPr lang="en-US" altLang="zh-CN" dirty="0"/>
              <a:t>THE END.</a:t>
            </a:r>
            <a:endParaRPr lang="zh-CN" altLang="en-US" dirty="0"/>
          </a:p>
        </p:txBody>
      </p:sp>
    </p:spTree>
    <p:extLst>
      <p:ext uri="{BB962C8B-B14F-4D97-AF65-F5344CB8AC3E}">
        <p14:creationId xmlns:p14="http://schemas.microsoft.com/office/powerpoint/2010/main" val="54636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467AA-4701-42CA-95A7-056054F17D92}"/>
              </a:ext>
            </a:extLst>
          </p:cNvPr>
          <p:cNvSpPr>
            <a:spLocks noGrp="1"/>
          </p:cNvSpPr>
          <p:nvPr>
            <p:ph type="title"/>
          </p:nvPr>
        </p:nvSpPr>
        <p:spPr/>
        <p:txBody>
          <a:bodyPr/>
          <a:lstStyle/>
          <a:p>
            <a:r>
              <a:rPr lang="zh-CN" altLang="en-US" dirty="0"/>
              <a:t>项目大致流程</a:t>
            </a:r>
          </a:p>
        </p:txBody>
      </p:sp>
      <p:sp>
        <p:nvSpPr>
          <p:cNvPr id="3" name="内容占位符 2">
            <a:extLst>
              <a:ext uri="{FF2B5EF4-FFF2-40B4-BE49-F238E27FC236}">
                <a16:creationId xmlns:a16="http://schemas.microsoft.com/office/drawing/2014/main" id="{9745C310-E561-4E2D-B47F-4679A055F86C}"/>
              </a:ext>
            </a:extLst>
          </p:cNvPr>
          <p:cNvSpPr>
            <a:spLocks noGrp="1"/>
          </p:cNvSpPr>
          <p:nvPr>
            <p:ph idx="1"/>
          </p:nvPr>
        </p:nvSpPr>
        <p:spPr/>
        <p:txBody>
          <a:bodyPr/>
          <a:lstStyle/>
          <a:p>
            <a:r>
              <a:rPr lang="en-US" altLang="zh-CN" dirty="0"/>
              <a:t>1</a:t>
            </a:r>
            <a:r>
              <a:rPr lang="zh-CN" altLang="en-US" dirty="0"/>
              <a:t>、针对需要识别的网站生成验证码样本</a:t>
            </a:r>
            <a:endParaRPr lang="en-US" altLang="zh-CN" dirty="0"/>
          </a:p>
          <a:p>
            <a:r>
              <a:rPr lang="en-US" altLang="zh-CN" dirty="0"/>
              <a:t>2</a:t>
            </a:r>
            <a:r>
              <a:rPr lang="zh-CN" altLang="en-US" dirty="0"/>
              <a:t>、将样本、标签进行预处理和归一化处理</a:t>
            </a:r>
            <a:endParaRPr lang="en-US" altLang="zh-CN" dirty="0"/>
          </a:p>
          <a:p>
            <a:r>
              <a:rPr lang="en-US" altLang="zh-CN" dirty="0"/>
              <a:t>3</a:t>
            </a:r>
            <a:r>
              <a:rPr lang="zh-CN" altLang="en-US" dirty="0"/>
              <a:t>、构建深度学习神经网络模型</a:t>
            </a:r>
            <a:endParaRPr lang="en-US" altLang="zh-CN" dirty="0"/>
          </a:p>
          <a:p>
            <a:r>
              <a:rPr lang="en-US" altLang="zh-CN" dirty="0"/>
              <a:t>4</a:t>
            </a:r>
            <a:r>
              <a:rPr lang="zh-CN" altLang="en-US" dirty="0"/>
              <a:t>、利用样本和标签对于模型进行拟合</a:t>
            </a:r>
            <a:endParaRPr lang="en-US" altLang="zh-CN" dirty="0"/>
          </a:p>
          <a:p>
            <a:r>
              <a:rPr lang="en-US" altLang="zh-CN" dirty="0"/>
              <a:t>5</a:t>
            </a:r>
            <a:r>
              <a:rPr lang="zh-CN" altLang="en-US" dirty="0"/>
              <a:t>、利用简单的爬虫下载相应网站的少量验证码，手动标签用于测试</a:t>
            </a:r>
            <a:endParaRPr lang="en-US" altLang="zh-CN" dirty="0"/>
          </a:p>
          <a:p>
            <a:r>
              <a:rPr lang="en-US" altLang="zh-CN" dirty="0"/>
              <a:t>6</a:t>
            </a:r>
            <a:r>
              <a:rPr lang="zh-CN" altLang="en-US" dirty="0"/>
              <a:t>、根据测试的识别成功率考虑是否重新对于模型进行训练</a:t>
            </a:r>
          </a:p>
        </p:txBody>
      </p:sp>
    </p:spTree>
    <p:extLst>
      <p:ext uri="{BB962C8B-B14F-4D97-AF65-F5344CB8AC3E}">
        <p14:creationId xmlns:p14="http://schemas.microsoft.com/office/powerpoint/2010/main" val="119946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9F89-99B6-4C41-87CF-0072B302A9F0}"/>
              </a:ext>
            </a:extLst>
          </p:cNvPr>
          <p:cNvSpPr>
            <a:spLocks noGrp="1"/>
          </p:cNvSpPr>
          <p:nvPr>
            <p:ph type="title"/>
          </p:nvPr>
        </p:nvSpPr>
        <p:spPr/>
        <p:txBody>
          <a:bodyPr/>
          <a:lstStyle/>
          <a:p>
            <a:r>
              <a:rPr lang="zh-CN" altLang="en-US" dirty="0"/>
              <a:t>验证码的生成</a:t>
            </a:r>
          </a:p>
        </p:txBody>
      </p:sp>
      <p:sp>
        <p:nvSpPr>
          <p:cNvPr id="3" name="内容占位符 2">
            <a:extLst>
              <a:ext uri="{FF2B5EF4-FFF2-40B4-BE49-F238E27FC236}">
                <a16:creationId xmlns:a16="http://schemas.microsoft.com/office/drawing/2014/main" id="{92A3A83D-9195-412D-86CE-EE90FC45CFF3}"/>
              </a:ext>
            </a:extLst>
          </p:cNvPr>
          <p:cNvSpPr>
            <a:spLocks noGrp="1"/>
          </p:cNvSpPr>
          <p:nvPr>
            <p:ph idx="1"/>
          </p:nvPr>
        </p:nvSpPr>
        <p:spPr/>
        <p:txBody>
          <a:bodyPr/>
          <a:lstStyle/>
          <a:p>
            <a:r>
              <a:rPr lang="zh-CN" altLang="en-US" dirty="0"/>
              <a:t>验证码的生成有以下几个方面的考虑：验证码字体样式、图片字体大小，水平和竖直排列、字体颜色、背景颜色、噪点（个数、颜色）、干扰线（条数、颜色）、图片扭曲、字母边界增强等。</a:t>
            </a:r>
            <a:endParaRPr lang="en-US" altLang="zh-CN" dirty="0"/>
          </a:p>
          <a:p>
            <a:r>
              <a:rPr lang="zh-CN" altLang="en-US" dirty="0"/>
              <a:t>利用</a:t>
            </a:r>
            <a:r>
              <a:rPr lang="en-US" altLang="zh-CN" dirty="0"/>
              <a:t>Python</a:t>
            </a:r>
            <a:r>
              <a:rPr lang="zh-CN" altLang="en-US" dirty="0"/>
              <a:t>图像库</a:t>
            </a:r>
            <a:r>
              <a:rPr lang="en-US" altLang="zh-CN" dirty="0"/>
              <a:t>PIL</a:t>
            </a:r>
            <a:r>
              <a:rPr lang="zh-CN" altLang="en-US" dirty="0"/>
              <a:t>以及随机库</a:t>
            </a:r>
            <a:r>
              <a:rPr lang="en-US" altLang="zh-CN" dirty="0"/>
              <a:t>random</a:t>
            </a:r>
            <a:r>
              <a:rPr lang="zh-CN" altLang="en-US" dirty="0"/>
              <a:t>，可以基本满足对于验证码图片的生成。图片大小设置为</a:t>
            </a:r>
            <a:r>
              <a:rPr lang="en-US" altLang="zh-CN" dirty="0"/>
              <a:t>100*100</a:t>
            </a:r>
            <a:r>
              <a:rPr lang="zh-CN" altLang="en-US" dirty="0"/>
              <a:t>像素，包含</a:t>
            </a:r>
            <a:r>
              <a:rPr lang="en-US" altLang="zh-CN" dirty="0"/>
              <a:t>4</a:t>
            </a:r>
            <a:r>
              <a:rPr lang="zh-CN" altLang="en-US" dirty="0"/>
              <a:t>个待识别待识别的大小写字母、数字；其中字体样式选择与目标识别验证码相似的多款字体；水平竖直排列在一定范围内随机；字体颜色、背景颜色采用随机的</a:t>
            </a:r>
            <a:r>
              <a:rPr lang="en-US" altLang="zh-CN" dirty="0"/>
              <a:t>RGB</a:t>
            </a:r>
            <a:r>
              <a:rPr lang="zh-CN" altLang="en-US" dirty="0"/>
              <a:t>数值；噪点数和干扰线数设置为</a:t>
            </a:r>
            <a:r>
              <a:rPr lang="en-US" altLang="zh-CN" dirty="0"/>
              <a:t>10</a:t>
            </a:r>
            <a:r>
              <a:rPr lang="zh-CN" altLang="en-US" dirty="0"/>
              <a:t>个、</a:t>
            </a:r>
            <a:r>
              <a:rPr lang="en-US" altLang="zh-CN" dirty="0"/>
              <a:t>2</a:t>
            </a:r>
            <a:r>
              <a:rPr lang="zh-CN" altLang="en-US" dirty="0"/>
              <a:t>条，颜色随机；对于最后生成的图片进行随机的扭曲以及滤镜处理。</a:t>
            </a:r>
          </a:p>
        </p:txBody>
      </p:sp>
    </p:spTree>
    <p:extLst>
      <p:ext uri="{BB962C8B-B14F-4D97-AF65-F5344CB8AC3E}">
        <p14:creationId xmlns:p14="http://schemas.microsoft.com/office/powerpoint/2010/main" val="27193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97FD9-3F48-476A-BB21-DB93413BE826}"/>
              </a:ext>
            </a:extLst>
          </p:cNvPr>
          <p:cNvSpPr>
            <a:spLocks noGrp="1"/>
          </p:cNvSpPr>
          <p:nvPr>
            <p:ph type="title"/>
          </p:nvPr>
        </p:nvSpPr>
        <p:spPr/>
        <p:txBody>
          <a:bodyPr/>
          <a:lstStyle/>
          <a:p>
            <a:r>
              <a:rPr lang="zh-CN" altLang="en-US" dirty="0"/>
              <a:t>验证码的生成</a:t>
            </a:r>
          </a:p>
        </p:txBody>
      </p:sp>
      <p:pic>
        <p:nvPicPr>
          <p:cNvPr id="5" name="图片 4">
            <a:extLst>
              <a:ext uri="{FF2B5EF4-FFF2-40B4-BE49-F238E27FC236}">
                <a16:creationId xmlns:a16="http://schemas.microsoft.com/office/drawing/2014/main" id="{F0C59974-C1E0-41A5-BC52-7251B417E5DE}"/>
              </a:ext>
            </a:extLst>
          </p:cNvPr>
          <p:cNvPicPr>
            <a:picLocks noChangeAspect="1"/>
          </p:cNvPicPr>
          <p:nvPr/>
        </p:nvPicPr>
        <p:blipFill>
          <a:blip r:embed="rId2"/>
          <a:stretch>
            <a:fillRect/>
          </a:stretch>
        </p:blipFill>
        <p:spPr>
          <a:xfrm>
            <a:off x="1827439" y="1972469"/>
            <a:ext cx="8667750" cy="4057650"/>
          </a:xfrm>
          <a:prstGeom prst="rect">
            <a:avLst/>
          </a:prstGeom>
        </p:spPr>
      </p:pic>
    </p:spTree>
    <p:extLst>
      <p:ext uri="{BB962C8B-B14F-4D97-AF65-F5344CB8AC3E}">
        <p14:creationId xmlns:p14="http://schemas.microsoft.com/office/powerpoint/2010/main" val="172685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8273F5C-2AD9-4AB1-BEFA-E3785A9EB554}"/>
              </a:ext>
            </a:extLst>
          </p:cNvPr>
          <p:cNvPicPr>
            <a:picLocks noGrp="1" noChangeAspect="1"/>
          </p:cNvPicPr>
          <p:nvPr>
            <p:ph idx="1"/>
          </p:nvPr>
        </p:nvPicPr>
        <p:blipFill>
          <a:blip r:embed="rId2"/>
          <a:stretch>
            <a:fillRect/>
          </a:stretch>
        </p:blipFill>
        <p:spPr>
          <a:xfrm>
            <a:off x="2176461" y="185892"/>
            <a:ext cx="7839075" cy="1885950"/>
          </a:xfrm>
          <a:prstGeom prst="rect">
            <a:avLst/>
          </a:prstGeom>
        </p:spPr>
      </p:pic>
      <p:pic>
        <p:nvPicPr>
          <p:cNvPr id="5" name="图片 4">
            <a:extLst>
              <a:ext uri="{FF2B5EF4-FFF2-40B4-BE49-F238E27FC236}">
                <a16:creationId xmlns:a16="http://schemas.microsoft.com/office/drawing/2014/main" id="{D6309CD8-FDDF-4465-9383-920D4C331827}"/>
              </a:ext>
            </a:extLst>
          </p:cNvPr>
          <p:cNvPicPr>
            <a:picLocks noChangeAspect="1"/>
          </p:cNvPicPr>
          <p:nvPr/>
        </p:nvPicPr>
        <p:blipFill>
          <a:blip r:embed="rId3"/>
          <a:stretch>
            <a:fillRect/>
          </a:stretch>
        </p:blipFill>
        <p:spPr>
          <a:xfrm>
            <a:off x="2361957" y="2376904"/>
            <a:ext cx="7468085" cy="4295204"/>
          </a:xfrm>
          <a:prstGeom prst="rect">
            <a:avLst/>
          </a:prstGeom>
        </p:spPr>
      </p:pic>
    </p:spTree>
    <p:extLst>
      <p:ext uri="{BB962C8B-B14F-4D97-AF65-F5344CB8AC3E}">
        <p14:creationId xmlns:p14="http://schemas.microsoft.com/office/powerpoint/2010/main" val="52133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7C401FC-E549-4D34-8E24-046204BBF93C}"/>
              </a:ext>
            </a:extLst>
          </p:cNvPr>
          <p:cNvPicPr>
            <a:picLocks noChangeAspect="1"/>
          </p:cNvPicPr>
          <p:nvPr/>
        </p:nvPicPr>
        <p:blipFill>
          <a:blip r:embed="rId2"/>
          <a:stretch>
            <a:fillRect/>
          </a:stretch>
        </p:blipFill>
        <p:spPr>
          <a:xfrm>
            <a:off x="1333500" y="1357312"/>
            <a:ext cx="9525000" cy="4143375"/>
          </a:xfrm>
          <a:prstGeom prst="rect">
            <a:avLst/>
          </a:prstGeom>
        </p:spPr>
      </p:pic>
    </p:spTree>
    <p:extLst>
      <p:ext uri="{BB962C8B-B14F-4D97-AF65-F5344CB8AC3E}">
        <p14:creationId xmlns:p14="http://schemas.microsoft.com/office/powerpoint/2010/main" val="5553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6CF02-2364-44E2-B7A1-1B364D15ACA6}"/>
              </a:ext>
            </a:extLst>
          </p:cNvPr>
          <p:cNvSpPr>
            <a:spLocks noGrp="1"/>
          </p:cNvSpPr>
          <p:nvPr>
            <p:ph type="title"/>
          </p:nvPr>
        </p:nvSpPr>
        <p:spPr/>
        <p:txBody>
          <a:bodyPr/>
          <a:lstStyle/>
          <a:p>
            <a:r>
              <a:rPr lang="zh-CN" altLang="en-US" dirty="0"/>
              <a:t>验证码生成效果</a:t>
            </a:r>
          </a:p>
        </p:txBody>
      </p:sp>
      <p:sp>
        <p:nvSpPr>
          <p:cNvPr id="3" name="内容占位符 2">
            <a:extLst>
              <a:ext uri="{FF2B5EF4-FFF2-40B4-BE49-F238E27FC236}">
                <a16:creationId xmlns:a16="http://schemas.microsoft.com/office/drawing/2014/main" id="{0F59F08E-C8FB-4979-A5C1-314A96AF5EE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1A5D14D-5D41-4567-866B-148A7A71EBDE}"/>
              </a:ext>
            </a:extLst>
          </p:cNvPr>
          <p:cNvPicPr>
            <a:picLocks noChangeAspect="1"/>
          </p:cNvPicPr>
          <p:nvPr/>
        </p:nvPicPr>
        <p:blipFill>
          <a:blip r:embed="rId2"/>
          <a:stretch>
            <a:fillRect/>
          </a:stretch>
        </p:blipFill>
        <p:spPr>
          <a:xfrm>
            <a:off x="0" y="1641336"/>
            <a:ext cx="12192000" cy="4851539"/>
          </a:xfrm>
          <a:prstGeom prst="rect">
            <a:avLst/>
          </a:prstGeom>
        </p:spPr>
      </p:pic>
    </p:spTree>
    <p:extLst>
      <p:ext uri="{BB962C8B-B14F-4D97-AF65-F5344CB8AC3E}">
        <p14:creationId xmlns:p14="http://schemas.microsoft.com/office/powerpoint/2010/main" val="114038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0F67E-3DBB-4DAB-A008-B9BE055F6207}"/>
              </a:ext>
            </a:extLst>
          </p:cNvPr>
          <p:cNvSpPr>
            <a:spLocks noGrp="1"/>
          </p:cNvSpPr>
          <p:nvPr>
            <p:ph type="title"/>
          </p:nvPr>
        </p:nvSpPr>
        <p:spPr/>
        <p:txBody>
          <a:bodyPr/>
          <a:lstStyle/>
          <a:p>
            <a:r>
              <a:rPr lang="zh-CN" altLang="en-US" dirty="0"/>
              <a:t>数据读入以及预处理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5233CF-DD3A-4EC8-8A64-A89E5F9DE681}"/>
                  </a:ext>
                </a:extLst>
              </p:cNvPr>
              <p:cNvSpPr>
                <a:spLocks noGrp="1"/>
              </p:cNvSpPr>
              <p:nvPr>
                <p:ph idx="1"/>
              </p:nvPr>
            </p:nvSpPr>
            <p:spPr/>
            <p:txBody>
              <a:bodyPr/>
              <a:lstStyle/>
              <a:p>
                <a:r>
                  <a:rPr lang="zh-CN" altLang="en-US" dirty="0"/>
                  <a:t>对于深度学习网络而言，输入的数据需要转化成实数组成的向量。对于图片，统一大小后进行灰度处理，然后将每个像素点的</a:t>
                </a:r>
                <a:r>
                  <a:rPr lang="en-US" altLang="zh-CN" dirty="0"/>
                  <a:t>RGB</a:t>
                </a:r>
                <a:r>
                  <a:rPr lang="zh-CN" altLang="en-US" dirty="0"/>
                  <a:t>值映射到</a:t>
                </a:r>
                <a14:m>
                  <m:oMath xmlns:m="http://schemas.openxmlformats.org/officeDocument/2006/math">
                    <m:r>
                      <a:rPr lang="en-US" altLang="zh-CN" b="0" i="1" smtClean="0">
                        <a:latin typeface="Cambria Math" panose="02040503050406030204" pitchFamily="18" charset="0"/>
                      </a:rPr>
                      <m:t>[0,1]</m:t>
                    </m:r>
                  </m:oMath>
                </a14:m>
                <a:r>
                  <a:rPr lang="zh-CN" altLang="en-US" dirty="0"/>
                  <a:t>区间的实数内；对于标签，将</a:t>
                </a:r>
                <a14:m>
                  <m:oMath xmlns:m="http://schemas.openxmlformats.org/officeDocument/2006/math">
                    <m:r>
                      <a:rPr lang="en-US" altLang="zh-CN" b="0" i="1" smtClean="0">
                        <a:latin typeface="Cambria Math" panose="02040503050406030204" pitchFamily="18" charset="0"/>
                      </a:rPr>
                      <m:t>0~9,</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oMath>
                </a14:m>
                <a:r>
                  <a:rPr lang="zh-CN" altLang="en-US" dirty="0"/>
                  <a:t>作为字符集将验证码字母映射为数字。</a:t>
                </a:r>
                <a:endParaRPr lang="en-US" altLang="zh-CN" dirty="0"/>
              </a:p>
              <a:p>
                <a:r>
                  <a:rPr lang="zh-CN" altLang="en-US" dirty="0"/>
                  <a:t>说明：这里对于图片暂时不进行包括分割、去除噪音等繁琐的预处理过程，直接输入。考虑到一般网站的验证码不考虑大小写且较大的字符集对于模型的拟合有更大挑战，这里仅考虑小写字符和数字作为输出（输入包含大写字母）。</a:t>
                </a:r>
              </a:p>
            </p:txBody>
          </p:sp>
        </mc:Choice>
        <mc:Fallback xmlns="">
          <p:sp>
            <p:nvSpPr>
              <p:cNvPr id="3" name="内容占位符 2">
                <a:extLst>
                  <a:ext uri="{FF2B5EF4-FFF2-40B4-BE49-F238E27FC236}">
                    <a16:creationId xmlns:a16="http://schemas.microsoft.com/office/drawing/2014/main" id="{565233CF-DD3A-4EC8-8A64-A89E5F9DE681}"/>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2722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236</TotalTime>
  <Words>952</Words>
  <Application>Microsoft Office PowerPoint</Application>
  <PresentationFormat>宽屏</PresentationFormat>
  <Paragraphs>37</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Cambria Math</vt:lpstr>
      <vt:lpstr>Office 主题​​</vt:lpstr>
      <vt:lpstr>利用TensorFlow进行验证码识别</vt:lpstr>
      <vt:lpstr>选题背景</vt:lpstr>
      <vt:lpstr>项目大致流程</vt:lpstr>
      <vt:lpstr>验证码的生成</vt:lpstr>
      <vt:lpstr>验证码的生成</vt:lpstr>
      <vt:lpstr>PowerPoint 演示文稿</vt:lpstr>
      <vt:lpstr>PowerPoint 演示文稿</vt:lpstr>
      <vt:lpstr>验证码生成效果</vt:lpstr>
      <vt:lpstr>数据读入以及预处理</vt:lpstr>
      <vt:lpstr>PowerPoint 演示文稿</vt:lpstr>
      <vt:lpstr>预处理后直观效果</vt:lpstr>
      <vt:lpstr>构建、训练、保存模型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存在的问题以及解决方法分析</vt:lpstr>
      <vt:lpstr>后续计划</vt:lpstr>
      <vt:lpstr>使用的第三方库及下载地址</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Joshmiao</dc:creator>
  <cp:lastModifiedBy>Joshmiao</cp:lastModifiedBy>
  <cp:revision>100</cp:revision>
  <dcterms:created xsi:type="dcterms:W3CDTF">2021-11-02T02:02:20Z</dcterms:created>
  <dcterms:modified xsi:type="dcterms:W3CDTF">2021-11-04T03:24:59Z</dcterms:modified>
</cp:coreProperties>
</file>