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17"/>
  </p:notesMasterIdLst>
  <p:sldIdLst>
    <p:sldId id="256" r:id="rId2"/>
    <p:sldId id="257" r:id="rId3"/>
    <p:sldId id="271" r:id="rId4"/>
    <p:sldId id="258" r:id="rId5"/>
    <p:sldId id="260" r:id="rId6"/>
    <p:sldId id="261" r:id="rId7"/>
    <p:sldId id="262" r:id="rId8"/>
    <p:sldId id="259" r:id="rId9"/>
    <p:sldId id="263" r:id="rId10"/>
    <p:sldId id="267" r:id="rId11"/>
    <p:sldId id="264" r:id="rId12"/>
    <p:sldId id="269" r:id="rId13"/>
    <p:sldId id="268" r:id="rId14"/>
    <p:sldId id="266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4C1"/>
    <a:srgbClr val="FFFFFF"/>
    <a:srgbClr val="F8F8F8"/>
    <a:srgbClr val="D2CB6C"/>
    <a:srgbClr val="9A954D"/>
    <a:srgbClr val="FFCCFF"/>
    <a:srgbClr val="99CCFF"/>
    <a:srgbClr val="4F81BD"/>
    <a:srgbClr val="99FF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0403" autoAdjust="0"/>
  </p:normalViewPr>
  <p:slideViewPr>
    <p:cSldViewPr>
      <p:cViewPr varScale="1">
        <p:scale>
          <a:sx n="102" d="100"/>
          <a:sy n="102" d="100"/>
        </p:scale>
        <p:origin x="-124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C2A7C3-72D1-4E34-967B-0C1183DDB2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036BCE4-13D1-430F-B396-929DE5860BA0}">
      <dgm:prSet/>
      <dgm:spPr/>
      <dgm:t>
        <a:bodyPr/>
        <a:lstStyle/>
        <a:p>
          <a:pPr rtl="0"/>
          <a:r>
            <a:rPr lang="en-GB" smtClean="0"/>
            <a:t>What is provenance?</a:t>
          </a:r>
          <a:endParaRPr lang="en-GB"/>
        </a:p>
      </dgm:t>
    </dgm:pt>
    <dgm:pt modelId="{2FB34266-8258-4C97-BDDE-286076676DE3}" type="parTrans" cxnId="{F7CF3E8D-80ED-42E7-AA03-7A5B73C754C1}">
      <dgm:prSet/>
      <dgm:spPr/>
      <dgm:t>
        <a:bodyPr/>
        <a:lstStyle/>
        <a:p>
          <a:endParaRPr lang="en-GB"/>
        </a:p>
      </dgm:t>
    </dgm:pt>
    <dgm:pt modelId="{796EA456-D0FF-4F20-B07A-51BE63639703}" type="sibTrans" cxnId="{F7CF3E8D-80ED-42E7-AA03-7A5B73C754C1}">
      <dgm:prSet/>
      <dgm:spPr/>
      <dgm:t>
        <a:bodyPr/>
        <a:lstStyle/>
        <a:p>
          <a:endParaRPr lang="en-GB"/>
        </a:p>
      </dgm:t>
    </dgm:pt>
    <dgm:pt modelId="{F93CC45E-A895-43BA-9C14-990E474FC28F}">
      <dgm:prSet/>
      <dgm:spPr/>
      <dgm:t>
        <a:bodyPr/>
        <a:lstStyle/>
        <a:p>
          <a:pPr rtl="0"/>
          <a:r>
            <a:rPr lang="en-GB" smtClean="0"/>
            <a:t>Attribution</a:t>
          </a:r>
          <a:endParaRPr lang="en-GB"/>
        </a:p>
      </dgm:t>
    </dgm:pt>
    <dgm:pt modelId="{EC61BFE6-A703-4F00-9506-7B794F433488}" type="parTrans" cxnId="{87042FF2-2BB1-4A54-B2DE-A1FFF3F9484C}">
      <dgm:prSet/>
      <dgm:spPr/>
      <dgm:t>
        <a:bodyPr/>
        <a:lstStyle/>
        <a:p>
          <a:endParaRPr lang="en-GB"/>
        </a:p>
      </dgm:t>
    </dgm:pt>
    <dgm:pt modelId="{7EFCFF8C-254D-4E8E-9188-3EAD0C3F7A48}" type="sibTrans" cxnId="{87042FF2-2BB1-4A54-B2DE-A1FFF3F9484C}">
      <dgm:prSet/>
      <dgm:spPr/>
      <dgm:t>
        <a:bodyPr/>
        <a:lstStyle/>
        <a:p>
          <a:endParaRPr lang="en-GB"/>
        </a:p>
      </dgm:t>
    </dgm:pt>
    <dgm:pt modelId="{FEF7FA12-5F47-4CA3-BAE7-1CE6567FDF81}">
      <dgm:prSet/>
      <dgm:spPr/>
      <dgm:t>
        <a:bodyPr/>
        <a:lstStyle/>
        <a:p>
          <a:pPr rtl="0"/>
          <a:r>
            <a:rPr lang="en-GB" smtClean="0"/>
            <a:t>Derivation</a:t>
          </a:r>
          <a:endParaRPr lang="en-GB"/>
        </a:p>
      </dgm:t>
    </dgm:pt>
    <dgm:pt modelId="{41242CC7-7E4A-440C-93BB-A06E9D84830A}" type="parTrans" cxnId="{32C02BE7-BA4E-42CE-B92E-AB9F2E2372FB}">
      <dgm:prSet/>
      <dgm:spPr/>
      <dgm:t>
        <a:bodyPr/>
        <a:lstStyle/>
        <a:p>
          <a:endParaRPr lang="en-GB"/>
        </a:p>
      </dgm:t>
    </dgm:pt>
    <dgm:pt modelId="{1FE352AB-34E6-4186-AECD-8B2311D74D41}" type="sibTrans" cxnId="{32C02BE7-BA4E-42CE-B92E-AB9F2E2372FB}">
      <dgm:prSet/>
      <dgm:spPr/>
      <dgm:t>
        <a:bodyPr/>
        <a:lstStyle/>
        <a:p>
          <a:endParaRPr lang="en-GB"/>
        </a:p>
      </dgm:t>
    </dgm:pt>
    <dgm:pt modelId="{37F9647C-6BE6-4594-88C9-5F7861C10F9C}">
      <dgm:prSet/>
      <dgm:spPr/>
      <dgm:t>
        <a:bodyPr/>
        <a:lstStyle/>
        <a:p>
          <a:pPr rtl="0"/>
          <a:r>
            <a:rPr lang="en-GB" smtClean="0"/>
            <a:t>Activities</a:t>
          </a:r>
          <a:endParaRPr lang="en-GB"/>
        </a:p>
      </dgm:t>
    </dgm:pt>
    <dgm:pt modelId="{E7DB1616-1613-4D1C-8858-DF04925F5B5E}" type="parTrans" cxnId="{3E3B32A8-2BB9-4DA9-8B8D-86C7823C42D5}">
      <dgm:prSet/>
      <dgm:spPr/>
      <dgm:t>
        <a:bodyPr/>
        <a:lstStyle/>
        <a:p>
          <a:endParaRPr lang="en-GB"/>
        </a:p>
      </dgm:t>
    </dgm:pt>
    <dgm:pt modelId="{59855D54-F77D-42A0-9864-11F5FD887791}" type="sibTrans" cxnId="{3E3B32A8-2BB9-4DA9-8B8D-86C7823C42D5}">
      <dgm:prSet/>
      <dgm:spPr/>
      <dgm:t>
        <a:bodyPr/>
        <a:lstStyle/>
        <a:p>
          <a:endParaRPr lang="en-GB"/>
        </a:p>
      </dgm:t>
    </dgm:pt>
    <dgm:pt modelId="{8C0318B7-F7B2-4428-8C92-EB5C4ABE1361}">
      <dgm:prSet/>
      <dgm:spPr/>
      <dgm:t>
        <a:bodyPr/>
        <a:lstStyle/>
        <a:p>
          <a:pPr rtl="0"/>
          <a:r>
            <a:rPr lang="en-GB" smtClean="0"/>
            <a:t>PROV model</a:t>
          </a:r>
          <a:endParaRPr lang="en-GB"/>
        </a:p>
      </dgm:t>
    </dgm:pt>
    <dgm:pt modelId="{1DAE2905-A3C6-4EEF-A4BA-8E58820A6C7C}" type="parTrans" cxnId="{E0EFD88F-B7BC-4BEF-8516-720EA191BFA1}">
      <dgm:prSet/>
      <dgm:spPr/>
      <dgm:t>
        <a:bodyPr/>
        <a:lstStyle/>
        <a:p>
          <a:endParaRPr lang="en-GB"/>
        </a:p>
      </dgm:t>
    </dgm:pt>
    <dgm:pt modelId="{F528A310-73D6-4633-9D41-1EE8DCDF013A}" type="sibTrans" cxnId="{E0EFD88F-B7BC-4BEF-8516-720EA191BFA1}">
      <dgm:prSet/>
      <dgm:spPr/>
      <dgm:t>
        <a:bodyPr/>
        <a:lstStyle/>
        <a:p>
          <a:endParaRPr lang="en-GB"/>
        </a:p>
      </dgm:t>
    </dgm:pt>
    <dgm:pt modelId="{22C9E06C-8499-4F38-862A-FF9ECAE70975}">
      <dgm:prSet/>
      <dgm:spPr/>
      <dgm:t>
        <a:bodyPr/>
        <a:lstStyle/>
        <a:p>
          <a:pPr rtl="0"/>
          <a:r>
            <a:rPr lang="en-GB" dirty="0" smtClean="0"/>
            <a:t>Aggregating and sharing</a:t>
          </a:r>
          <a:endParaRPr lang="en-GB" dirty="0"/>
        </a:p>
      </dgm:t>
    </dgm:pt>
    <dgm:pt modelId="{7867BDAB-0232-4F77-BB81-EF7EB5FD5784}" type="parTrans" cxnId="{74F4B4D1-D550-40DA-80C2-538F6E6482EE}">
      <dgm:prSet/>
      <dgm:spPr/>
      <dgm:t>
        <a:bodyPr/>
        <a:lstStyle/>
        <a:p>
          <a:endParaRPr lang="en-GB"/>
        </a:p>
      </dgm:t>
    </dgm:pt>
    <dgm:pt modelId="{FBE5A751-BE9D-4D1A-BA56-1E4A7A503593}" type="sibTrans" cxnId="{74F4B4D1-D550-40DA-80C2-538F6E6482EE}">
      <dgm:prSet/>
      <dgm:spPr/>
      <dgm:t>
        <a:bodyPr/>
        <a:lstStyle/>
        <a:p>
          <a:endParaRPr lang="en-GB"/>
        </a:p>
      </dgm:t>
    </dgm:pt>
    <dgm:pt modelId="{6DB9BF9E-C48C-4F54-B7D3-F40E79193E33}">
      <dgm:prSet/>
      <dgm:spPr/>
      <dgm:t>
        <a:bodyPr/>
        <a:lstStyle/>
        <a:p>
          <a:pPr rtl="0"/>
          <a:r>
            <a:rPr lang="en-GB" smtClean="0"/>
            <a:t>Why you want provenance</a:t>
          </a:r>
          <a:endParaRPr lang="en-GB"/>
        </a:p>
      </dgm:t>
    </dgm:pt>
    <dgm:pt modelId="{D8C04F79-F5A8-449B-BF9B-B2B25F81FD47}" type="parTrans" cxnId="{F517C505-AE26-4353-B5CC-FA3835C972D1}">
      <dgm:prSet/>
      <dgm:spPr/>
      <dgm:t>
        <a:bodyPr/>
        <a:lstStyle/>
        <a:p>
          <a:endParaRPr lang="en-GB"/>
        </a:p>
      </dgm:t>
    </dgm:pt>
    <dgm:pt modelId="{7E5099F9-1100-4761-8228-3C3809A8CB53}" type="sibTrans" cxnId="{F517C505-AE26-4353-B5CC-FA3835C972D1}">
      <dgm:prSet/>
      <dgm:spPr/>
      <dgm:t>
        <a:bodyPr/>
        <a:lstStyle/>
        <a:p>
          <a:endParaRPr lang="en-GB"/>
        </a:p>
      </dgm:t>
    </dgm:pt>
    <dgm:pt modelId="{6D0A4C5B-DB05-4989-BAD4-0109E2567609}" type="pres">
      <dgm:prSet presAssocID="{7DC2A7C3-72D1-4E34-967B-0C1183DDB20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9FB34AA4-9F2C-4483-B43B-76E89E59581E}" type="pres">
      <dgm:prSet presAssocID="{4036BCE4-13D1-430F-B396-929DE5860BA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5C51E87-A09E-4F0B-8CD7-F5647848204E}" type="pres">
      <dgm:prSet presAssocID="{4036BCE4-13D1-430F-B396-929DE5860BA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3227229-34A7-4DDD-A434-901D45B97785}" type="pres">
      <dgm:prSet presAssocID="{22C9E06C-8499-4F38-862A-FF9ECAE7097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AC1F79D-35ED-49AE-9396-80D7EC1794DD}" type="pres">
      <dgm:prSet presAssocID="{FBE5A751-BE9D-4D1A-BA56-1E4A7A503593}" presName="spacer" presStyleCnt="0"/>
      <dgm:spPr/>
    </dgm:pt>
    <dgm:pt modelId="{7DDDC08B-897E-434C-A284-BC93DFAD4614}" type="pres">
      <dgm:prSet presAssocID="{6DB9BF9E-C48C-4F54-B7D3-F40E79193E3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C2944D0-811F-48CE-8324-6AD92CF14AA7}" type="presOf" srcId="{22C9E06C-8499-4F38-862A-FF9ECAE70975}" destId="{63227229-34A7-4DDD-A434-901D45B97785}" srcOrd="0" destOrd="0" presId="urn:microsoft.com/office/officeart/2005/8/layout/vList2"/>
    <dgm:cxn modelId="{36DB855F-3BF8-4F9F-94FD-F27DD8DD7F1E}" type="presOf" srcId="{7DC2A7C3-72D1-4E34-967B-0C1183DDB20D}" destId="{6D0A4C5B-DB05-4989-BAD4-0109E2567609}" srcOrd="0" destOrd="0" presId="urn:microsoft.com/office/officeart/2005/8/layout/vList2"/>
    <dgm:cxn modelId="{0FC9FAB0-7ECB-4137-8164-C1F6508B8161}" type="presOf" srcId="{8C0318B7-F7B2-4428-8C92-EB5C4ABE1361}" destId="{45C51E87-A09E-4F0B-8CD7-F5647848204E}" srcOrd="0" destOrd="3" presId="urn:microsoft.com/office/officeart/2005/8/layout/vList2"/>
    <dgm:cxn modelId="{F39D901E-7ABA-49BF-93D9-9EE5F570B529}" type="presOf" srcId="{FEF7FA12-5F47-4CA3-BAE7-1CE6567FDF81}" destId="{45C51E87-A09E-4F0B-8CD7-F5647848204E}" srcOrd="0" destOrd="1" presId="urn:microsoft.com/office/officeart/2005/8/layout/vList2"/>
    <dgm:cxn modelId="{F517C505-AE26-4353-B5CC-FA3835C972D1}" srcId="{7DC2A7C3-72D1-4E34-967B-0C1183DDB20D}" destId="{6DB9BF9E-C48C-4F54-B7D3-F40E79193E33}" srcOrd="2" destOrd="0" parTransId="{D8C04F79-F5A8-449B-BF9B-B2B25F81FD47}" sibTransId="{7E5099F9-1100-4761-8228-3C3809A8CB53}"/>
    <dgm:cxn modelId="{3E3B32A8-2BB9-4DA9-8B8D-86C7823C42D5}" srcId="{4036BCE4-13D1-430F-B396-929DE5860BA0}" destId="{37F9647C-6BE6-4594-88C9-5F7861C10F9C}" srcOrd="2" destOrd="0" parTransId="{E7DB1616-1613-4D1C-8858-DF04925F5B5E}" sibTransId="{59855D54-F77D-42A0-9864-11F5FD887791}"/>
    <dgm:cxn modelId="{74F4B4D1-D550-40DA-80C2-538F6E6482EE}" srcId="{7DC2A7C3-72D1-4E34-967B-0C1183DDB20D}" destId="{22C9E06C-8499-4F38-862A-FF9ECAE70975}" srcOrd="1" destOrd="0" parTransId="{7867BDAB-0232-4F77-BB81-EF7EB5FD5784}" sibTransId="{FBE5A751-BE9D-4D1A-BA56-1E4A7A503593}"/>
    <dgm:cxn modelId="{3C7E771C-E532-4FAE-837E-5A2887D47A0F}" type="presOf" srcId="{4036BCE4-13D1-430F-B396-929DE5860BA0}" destId="{9FB34AA4-9F2C-4483-B43B-76E89E59581E}" srcOrd="0" destOrd="0" presId="urn:microsoft.com/office/officeart/2005/8/layout/vList2"/>
    <dgm:cxn modelId="{08F035E5-A1DE-4054-AD6B-E1F48D5AB065}" type="presOf" srcId="{37F9647C-6BE6-4594-88C9-5F7861C10F9C}" destId="{45C51E87-A09E-4F0B-8CD7-F5647848204E}" srcOrd="0" destOrd="2" presId="urn:microsoft.com/office/officeart/2005/8/layout/vList2"/>
    <dgm:cxn modelId="{F7CF3E8D-80ED-42E7-AA03-7A5B73C754C1}" srcId="{7DC2A7C3-72D1-4E34-967B-0C1183DDB20D}" destId="{4036BCE4-13D1-430F-B396-929DE5860BA0}" srcOrd="0" destOrd="0" parTransId="{2FB34266-8258-4C97-BDDE-286076676DE3}" sibTransId="{796EA456-D0FF-4F20-B07A-51BE63639703}"/>
    <dgm:cxn modelId="{87042FF2-2BB1-4A54-B2DE-A1FFF3F9484C}" srcId="{4036BCE4-13D1-430F-B396-929DE5860BA0}" destId="{F93CC45E-A895-43BA-9C14-990E474FC28F}" srcOrd="0" destOrd="0" parTransId="{EC61BFE6-A703-4F00-9506-7B794F433488}" sibTransId="{7EFCFF8C-254D-4E8E-9188-3EAD0C3F7A48}"/>
    <dgm:cxn modelId="{C916300F-1367-4EAD-9BEA-CF9323B8FEDA}" type="presOf" srcId="{6DB9BF9E-C48C-4F54-B7D3-F40E79193E33}" destId="{7DDDC08B-897E-434C-A284-BC93DFAD4614}" srcOrd="0" destOrd="0" presId="urn:microsoft.com/office/officeart/2005/8/layout/vList2"/>
    <dgm:cxn modelId="{72D3757A-FF9C-41FB-801B-E8B9CC53B4B7}" type="presOf" srcId="{F93CC45E-A895-43BA-9C14-990E474FC28F}" destId="{45C51E87-A09E-4F0B-8CD7-F5647848204E}" srcOrd="0" destOrd="0" presId="urn:microsoft.com/office/officeart/2005/8/layout/vList2"/>
    <dgm:cxn modelId="{E0EFD88F-B7BC-4BEF-8516-720EA191BFA1}" srcId="{4036BCE4-13D1-430F-B396-929DE5860BA0}" destId="{8C0318B7-F7B2-4428-8C92-EB5C4ABE1361}" srcOrd="3" destOrd="0" parTransId="{1DAE2905-A3C6-4EEF-A4BA-8E58820A6C7C}" sibTransId="{F528A310-73D6-4633-9D41-1EE8DCDF013A}"/>
    <dgm:cxn modelId="{32C02BE7-BA4E-42CE-B92E-AB9F2E2372FB}" srcId="{4036BCE4-13D1-430F-B396-929DE5860BA0}" destId="{FEF7FA12-5F47-4CA3-BAE7-1CE6567FDF81}" srcOrd="1" destOrd="0" parTransId="{41242CC7-7E4A-440C-93BB-A06E9D84830A}" sibTransId="{1FE352AB-34E6-4186-AECD-8B2311D74D41}"/>
    <dgm:cxn modelId="{DE3CB48F-AC3F-462D-95B2-5F387FE54A47}" type="presParOf" srcId="{6D0A4C5B-DB05-4989-BAD4-0109E2567609}" destId="{9FB34AA4-9F2C-4483-B43B-76E89E59581E}" srcOrd="0" destOrd="0" presId="urn:microsoft.com/office/officeart/2005/8/layout/vList2"/>
    <dgm:cxn modelId="{0490C75E-9957-4E84-9A66-5E713E64F983}" type="presParOf" srcId="{6D0A4C5B-DB05-4989-BAD4-0109E2567609}" destId="{45C51E87-A09E-4F0B-8CD7-F5647848204E}" srcOrd="1" destOrd="0" presId="urn:microsoft.com/office/officeart/2005/8/layout/vList2"/>
    <dgm:cxn modelId="{47C158C4-0504-4CED-9BD1-9CCB6D2BE8F9}" type="presParOf" srcId="{6D0A4C5B-DB05-4989-BAD4-0109E2567609}" destId="{63227229-34A7-4DDD-A434-901D45B97785}" srcOrd="2" destOrd="0" presId="urn:microsoft.com/office/officeart/2005/8/layout/vList2"/>
    <dgm:cxn modelId="{75F133E6-1D76-4FE3-A65E-19587F85F67D}" type="presParOf" srcId="{6D0A4C5B-DB05-4989-BAD4-0109E2567609}" destId="{EAC1F79D-35ED-49AE-9396-80D7EC1794DD}" srcOrd="3" destOrd="0" presId="urn:microsoft.com/office/officeart/2005/8/layout/vList2"/>
    <dgm:cxn modelId="{62F15531-5D14-4FB0-82D9-0AC79A17B838}" type="presParOf" srcId="{6D0A4C5B-DB05-4989-BAD4-0109E2567609}" destId="{7DDDC08B-897E-434C-A284-BC93DFAD461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34AA4-9F2C-4483-B43B-76E89E59581E}">
      <dsp:nvSpPr>
        <dsp:cNvPr id="0" name=""/>
        <dsp:cNvSpPr/>
      </dsp:nvSpPr>
      <dsp:spPr>
        <a:xfrm>
          <a:off x="0" y="20182"/>
          <a:ext cx="76200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700" kern="1200" smtClean="0"/>
            <a:t>What is provenance?</a:t>
          </a:r>
          <a:endParaRPr lang="en-GB" sz="3700" kern="1200"/>
        </a:p>
      </dsp:txBody>
      <dsp:txXfrm>
        <a:off x="43321" y="63503"/>
        <a:ext cx="7533358" cy="800803"/>
      </dsp:txXfrm>
    </dsp:sp>
    <dsp:sp modelId="{45C51E87-A09E-4F0B-8CD7-F5647848204E}">
      <dsp:nvSpPr>
        <dsp:cNvPr id="0" name=""/>
        <dsp:cNvSpPr/>
      </dsp:nvSpPr>
      <dsp:spPr>
        <a:xfrm>
          <a:off x="0" y="907627"/>
          <a:ext cx="7620000" cy="1991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935" tIns="46990" rIns="263144" bIns="46990" numCol="1" spcCol="1270" anchor="t" anchorCtr="0">
          <a:noAutofit/>
        </a:bodyPr>
        <a:lstStyle/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900" kern="1200" smtClean="0"/>
            <a:t>Attribution</a:t>
          </a:r>
          <a:endParaRPr lang="en-GB" sz="2900" kern="120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900" kern="1200" smtClean="0"/>
            <a:t>Derivation</a:t>
          </a:r>
          <a:endParaRPr lang="en-GB" sz="2900" kern="120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900" kern="1200" smtClean="0"/>
            <a:t>Activities</a:t>
          </a:r>
          <a:endParaRPr lang="en-GB" sz="2900" kern="1200"/>
        </a:p>
        <a:p>
          <a:pPr marL="285750" lvl="1" indent="-285750" algn="l" defTabSz="12890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900" kern="1200" smtClean="0"/>
            <a:t>PROV model</a:t>
          </a:r>
          <a:endParaRPr lang="en-GB" sz="2900" kern="1200"/>
        </a:p>
      </dsp:txBody>
      <dsp:txXfrm>
        <a:off x="0" y="907627"/>
        <a:ext cx="7620000" cy="1991340"/>
      </dsp:txXfrm>
    </dsp:sp>
    <dsp:sp modelId="{63227229-34A7-4DDD-A434-901D45B97785}">
      <dsp:nvSpPr>
        <dsp:cNvPr id="0" name=""/>
        <dsp:cNvSpPr/>
      </dsp:nvSpPr>
      <dsp:spPr>
        <a:xfrm>
          <a:off x="0" y="2898967"/>
          <a:ext cx="76200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700" kern="1200" dirty="0" smtClean="0"/>
            <a:t>Aggregating and sharing</a:t>
          </a:r>
          <a:endParaRPr lang="en-GB" sz="3700" kern="1200" dirty="0"/>
        </a:p>
      </dsp:txBody>
      <dsp:txXfrm>
        <a:off x="43321" y="2942288"/>
        <a:ext cx="7533358" cy="800803"/>
      </dsp:txXfrm>
    </dsp:sp>
    <dsp:sp modelId="{7DDDC08B-897E-434C-A284-BC93DFAD4614}">
      <dsp:nvSpPr>
        <dsp:cNvPr id="0" name=""/>
        <dsp:cNvSpPr/>
      </dsp:nvSpPr>
      <dsp:spPr>
        <a:xfrm>
          <a:off x="0" y="3892972"/>
          <a:ext cx="76200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700" kern="1200" smtClean="0"/>
            <a:t>Why you want provenance</a:t>
          </a:r>
          <a:endParaRPr lang="en-GB" sz="3700" kern="1200"/>
        </a:p>
      </dsp:txBody>
      <dsp:txXfrm>
        <a:off x="43321" y="3936293"/>
        <a:ext cx="7533358" cy="800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DF459-9CE1-4FE6-B49E-A8857E78F8CB}" type="datetimeFigureOut">
              <a:rPr lang="en-GB" smtClean="0"/>
              <a:t>2013-03-19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9C464-15CA-4287-88CC-7BF3464201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4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9C464-15CA-4287-88CC-7BF34642015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057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Sequencing machines: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illumina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9C464-15CA-4287-88CC-7BF34642015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543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W3C standardisation</a:t>
            </a:r>
            <a:r>
              <a:rPr lang="en-GB" baseline="0" dirty="0" smtClean="0"/>
              <a:t> body 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9C464-15CA-4287-88CC-7BF34642015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27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http://purl.org/wf4ever/model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9C464-15CA-4287-88CC-7BF34642015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534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http://purl.org/wf4ever/model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79C464-15CA-4287-88CC-7BF34642015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53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E7E6D-B279-4607-BD2F-0531B4EDD953}" type="datetime1">
              <a:rPr lang="en-GB" smtClean="0"/>
              <a:t>2013-03-19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What can provenance do for me?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BDDE-74F6-49C6-90EC-6535B757F8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A361-90D9-4092-840D-820C9A90E409}" type="datetime1">
              <a:rPr lang="en-GB" smtClean="0"/>
              <a:t>2013-03-19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What can provenance do for me?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BDDE-74F6-49C6-90EC-6535B757F8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9710-E7D5-4FF7-81FD-35FF994B08E2}" type="datetime1">
              <a:rPr lang="en-GB" smtClean="0"/>
              <a:t>2013-03-19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What can provenance do for me?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BDDE-74F6-49C6-90EC-6535B757F8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0B19-78FF-458E-BDD7-2097CA6C60A5}" type="datetime1">
              <a:rPr lang="en-GB" smtClean="0"/>
              <a:t>2013-03-19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What can provenance do for me?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BDDE-74F6-49C6-90EC-6535B757F8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ECD8-4287-4382-A6EB-3C965CBBB2A4}" type="datetime1">
              <a:rPr lang="en-GB" smtClean="0"/>
              <a:t>2013-03-19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What can provenance do for me?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BDDE-74F6-49C6-90EC-6535B757F8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ABEDB-3D0B-4CDF-9CE5-F31BDAE0B2B3}" type="datetime1">
              <a:rPr lang="en-GB" smtClean="0"/>
              <a:t>2013-03-19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What can provenance do for me?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BDDE-74F6-49C6-90EC-6535B757F8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BE5E1-030F-4CF2-808C-4656F1ED14C3}" type="datetime1">
              <a:rPr lang="en-GB" smtClean="0"/>
              <a:t>2013-03-19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What can provenance do for me?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BDDE-74F6-49C6-90EC-6535B757F8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C29E-FF65-4A52-A968-67AE7D6D32EA}" type="datetime1">
              <a:rPr lang="en-GB" smtClean="0"/>
              <a:t>2013-03-19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What can provenance do for me?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BDDE-74F6-49C6-90EC-6535B757F8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91886-69DA-4D97-A201-6AF6F84D199A}" type="datetime1">
              <a:rPr lang="en-GB" smtClean="0"/>
              <a:t>2013-03-19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What can provenance do for me?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BDDE-74F6-49C6-90EC-6535B757F8B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2DBD-B10C-4AD0-B33E-972AB59230A4}" type="datetime1">
              <a:rPr lang="en-GB" smtClean="0"/>
              <a:t>2013-03-19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What can provenance do for me?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BDDE-74F6-49C6-90EC-6535B757F8B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1695-E28E-4C9F-A5F2-C10C619CFD6A}" type="datetime1">
              <a:rPr lang="en-GB" smtClean="0"/>
              <a:t>2013-03-19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14BDDE-74F6-49C6-90EC-6535B757F8B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What can provenance do for me?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614BDDE-74F6-49C6-90EC-6535B757F8BE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What can provenance do for me?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94037C8-2728-4B37-B285-196669BDE8B7}" type="datetime1">
              <a:rPr lang="en-GB" smtClean="0"/>
              <a:t>2013-03-19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jpe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10" Type="http://schemas.openxmlformats.org/officeDocument/2006/relationships/image" Target="../media/image9.png"/><Relationship Id="rId19" Type="http://schemas.openxmlformats.org/officeDocument/2006/relationships/hyperlink" Target="http://creativecommons.org/licenses/by/3.0/deed.en_GB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www.openannotation.org/spec/co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url.org/wf4ever/mode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f4ever-project.org/" TargetMode="External"/><Relationship Id="rId2" Type="http://schemas.openxmlformats.org/officeDocument/2006/relationships/hyperlink" Target="http://soiland-reyes.com/stian/wor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iland-reyes.com/stian/work/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stephendann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ickr.com/photos/stephendann/3375055368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prov-prim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prov-aq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658" y="1484784"/>
            <a:ext cx="7543800" cy="2593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can provenance do for me?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688" y="4449100"/>
            <a:ext cx="5184576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Stian</a:t>
            </a:r>
            <a:r>
              <a:rPr lang="en-US" dirty="0" smtClean="0"/>
              <a:t> </a:t>
            </a:r>
            <a:r>
              <a:rPr lang="en-US" dirty="0" err="1" smtClean="0"/>
              <a:t>Soiland</a:t>
            </a:r>
            <a:r>
              <a:rPr lang="en-US" dirty="0" smtClean="0"/>
              <a:t>-Reyes</a:t>
            </a:r>
          </a:p>
          <a:p>
            <a:pPr algn="ctr"/>
            <a:r>
              <a:rPr lang="en-US" dirty="0" err="1" smtClean="0"/>
              <a:t>myGrid</a:t>
            </a:r>
            <a:r>
              <a:rPr lang="en-US" dirty="0" smtClean="0"/>
              <a:t>, University of Manchester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946787" y="5405775"/>
            <a:ext cx="552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i="1" dirty="0" smtClean="0"/>
              <a:t>Ocean Sampling Day planning Bremen 2013-03-21</a:t>
            </a:r>
            <a:endParaRPr lang="en-GB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289" y="6035426"/>
            <a:ext cx="507535" cy="673261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91009" y="5966469"/>
            <a:ext cx="710928" cy="375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Microsoft Research Color Logo 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99321" y="6402910"/>
            <a:ext cx="894303" cy="250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0268" y="6445038"/>
            <a:ext cx="802021" cy="2496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1895" y="6361369"/>
            <a:ext cx="834191" cy="3185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2791" y="6145281"/>
            <a:ext cx="778330" cy="5823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5976" y="5954180"/>
            <a:ext cx="663978" cy="408183"/>
          </a:xfrm>
          <a:prstGeom prst="rect">
            <a:avLst/>
          </a:prstGeom>
        </p:spPr>
      </p:pic>
      <p:pic>
        <p:nvPicPr>
          <p:cNvPr id="13" name="Picture 14" descr="ox_rect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3" y="6466121"/>
            <a:ext cx="791098" cy="24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09967" y="5960869"/>
            <a:ext cx="590296" cy="41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 descr="electronics_computer_science_black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35109" y="5841997"/>
            <a:ext cx="928300" cy="3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68026" y="6402910"/>
            <a:ext cx="787963" cy="29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 descr="dLibra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30711" y="6370148"/>
            <a:ext cx="1000242" cy="357501"/>
          </a:xfrm>
          <a:prstGeom prst="rect">
            <a:avLst/>
          </a:prstGeom>
          <a:noFill/>
        </p:spPr>
      </p:pic>
      <p:pic>
        <p:nvPicPr>
          <p:cNvPr id="18" name="Picture 2" descr="http://mirrors.creativecommons.org/presskit/buttons/88x31/png/by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3" y="5085184"/>
            <a:ext cx="1232820" cy="43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stain\Dropbox\logo\manchesterlogo-transparent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81" y="-171399"/>
            <a:ext cx="288644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tain\Dropbox\logo\mygrid_logo_recreated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967" y="109873"/>
            <a:ext cx="2021180" cy="69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tain\Dropbox\logo\wf4ever_transparent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468" y="44623"/>
            <a:ext cx="1843956" cy="76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0" y="5515900"/>
            <a:ext cx="30011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i="1" dirty="0"/>
              <a:t>This work is licensed under a </a:t>
            </a:r>
            <a:endParaRPr lang="en-GB" sz="1000" i="1" dirty="0" smtClean="0"/>
          </a:p>
          <a:p>
            <a:r>
              <a:rPr lang="en-GB" sz="1000" i="1" dirty="0" smtClean="0">
                <a:hlinkClick r:id="rId19"/>
              </a:rPr>
              <a:t>Creative </a:t>
            </a:r>
            <a:r>
              <a:rPr lang="en-GB" sz="1000" i="1" dirty="0">
                <a:hlinkClick r:id="rId19"/>
              </a:rPr>
              <a:t>Commons Attribution 3.0 </a:t>
            </a:r>
            <a:r>
              <a:rPr lang="en-GB" sz="1000" i="1" dirty="0" err="1">
                <a:hlinkClick r:id="rId19"/>
              </a:rPr>
              <a:t>Unported</a:t>
            </a:r>
            <a:r>
              <a:rPr lang="en-GB" sz="1000" i="1" dirty="0">
                <a:hlinkClick r:id="rId19"/>
              </a:rPr>
              <a:t> </a:t>
            </a:r>
            <a:r>
              <a:rPr lang="en-GB" sz="1000" i="1" dirty="0" smtClean="0">
                <a:hlinkClick r:id="rId19"/>
              </a:rPr>
              <a:t>License</a:t>
            </a:r>
            <a:endParaRPr lang="en-GB" sz="1000" i="1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1520" y="5919814"/>
            <a:ext cx="778330" cy="386444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59118" y="5895790"/>
            <a:ext cx="1208626" cy="41353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</p:spPr>
      </p:pic>
      <p:pic>
        <p:nvPicPr>
          <p:cNvPr id="9" name="Picture 2" descr="https://www.biodiversitycatalogue.org/images/biovel_logo.png?1352975050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32" y="109873"/>
            <a:ext cx="796370" cy="105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File:Flag of Europe.sv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844824"/>
            <a:ext cx="733926" cy="48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tain\Downloads\FP7-gen-RGB.jp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30" y="875131"/>
            <a:ext cx="1095728" cy="89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90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Let’s talk about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69160"/>
            <a:ext cx="7620000" cy="153164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</a:t>
            </a:r>
            <a:r>
              <a:rPr lang="en-GB" b="1" dirty="0" smtClean="0"/>
              <a:t>body</a:t>
            </a:r>
            <a:r>
              <a:rPr lang="en-GB" dirty="0" smtClean="0"/>
              <a:t> is </a:t>
            </a:r>
            <a:r>
              <a:rPr lang="en-GB" i="1" dirty="0" smtClean="0"/>
              <a:t>somewhat about</a:t>
            </a:r>
            <a:r>
              <a:rPr lang="en-GB" dirty="0" smtClean="0"/>
              <a:t> or related to the </a:t>
            </a:r>
            <a:r>
              <a:rPr lang="en-GB" b="1" dirty="0" smtClean="0"/>
              <a:t>target</a:t>
            </a:r>
          </a:p>
          <a:p>
            <a:r>
              <a:rPr lang="en-GB" dirty="0" smtClean="0"/>
              <a:t>Provenance: Who said that? When? Why?</a:t>
            </a:r>
          </a:p>
          <a:p>
            <a:r>
              <a:rPr lang="en-GB" dirty="0" smtClean="0"/>
              <a:t>E.g. </a:t>
            </a:r>
            <a:r>
              <a:rPr lang="en-GB" dirty="0"/>
              <a:t>describing, </a:t>
            </a:r>
            <a:r>
              <a:rPr lang="en-GB" dirty="0" smtClean="0"/>
              <a:t>commenting, highlighting, bookmarking, tagging</a:t>
            </a:r>
            <a:r>
              <a:rPr lang="en-GB" dirty="0"/>
              <a:t>, </a:t>
            </a:r>
            <a:r>
              <a:rPr lang="en-GB" dirty="0" smtClean="0"/>
              <a:t>classifying</a:t>
            </a:r>
            <a:r>
              <a:rPr lang="en-GB" dirty="0"/>
              <a:t>, </a:t>
            </a:r>
            <a:r>
              <a:rPr lang="en-GB" dirty="0" smtClean="0"/>
              <a:t>identifying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95936" y="6395446"/>
            <a:ext cx="4160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  <a:hlinkClick r:id="rId2"/>
              </a:rPr>
              <a:t>http</a:t>
            </a:r>
            <a:r>
              <a:rPr lang="en-GB" sz="1400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  <a:hlinkClick r:id="rId2"/>
              </a:rPr>
              <a:t>://www.openannotation.org/spec/core</a:t>
            </a:r>
            <a:r>
              <a:rPr lang="en-GB" sz="14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  <a:hlinkClick r:id="rId2"/>
              </a:rPr>
              <a:t>/</a:t>
            </a:r>
            <a:endParaRPr lang="en-GB" sz="1400" dirty="0" smtClean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403648" y="1268760"/>
            <a:ext cx="5502968" cy="3600400"/>
            <a:chOff x="1403648" y="1268760"/>
            <a:chExt cx="5502968" cy="3600400"/>
          </a:xfrm>
        </p:grpSpPr>
        <p:pic>
          <p:nvPicPr>
            <p:cNvPr id="4098" name="Picture 2" descr="http://www.openannotation.org/spec/core/images/anno_model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700808"/>
              <a:ext cx="5502968" cy="2645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403648" y="4407495"/>
              <a:ext cx="4572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GB" sz="800" dirty="0">
                  <a:solidFill>
                    <a:schemeClr val="accent1"/>
                  </a:solidFill>
                </a:rPr>
                <a:t>Copyright © 2012-2013 the Contributors to the Open Annotation Core Data Model Specification, published by the Open Annotation Community Group under the W3C Community Contributor License Agreement (CLA).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403648" y="1268760"/>
              <a:ext cx="30132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b="1" dirty="0"/>
                <a:t>Open Annotation Data Model</a:t>
              </a:r>
            </a:p>
          </p:txBody>
        </p:sp>
      </p:grpSp>
      <p:pic>
        <p:nvPicPr>
          <p:cNvPr id="4099" name="Picture 3" descr="C:\Users\stain\Dropbox\logo\w3c_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685" y="1182054"/>
            <a:ext cx="902475" cy="45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BDDE-74F6-49C6-90EC-6535B757F8BE}" type="slidenum">
              <a:rPr lang="en-GB" smtClean="0"/>
              <a:t>10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What can provenance do for me?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09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Gathering everything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Research Objects </a:t>
            </a:r>
            <a:r>
              <a:rPr lang="en-GB" dirty="0" smtClean="0"/>
              <a:t>(RO)</a:t>
            </a:r>
            <a:r>
              <a:rPr lang="en-GB" b="1" dirty="0" smtClean="0"/>
              <a:t> </a:t>
            </a:r>
            <a:r>
              <a:rPr lang="en-GB" dirty="0" smtClean="0"/>
              <a:t>aggregate related resources, their provenance and annotations</a:t>
            </a:r>
          </a:p>
          <a:p>
            <a:r>
              <a:rPr lang="en-GB" dirty="0" smtClean="0"/>
              <a:t>Conveys “everything you need to know” about a study/experiment/analysis/dataset/workflow</a:t>
            </a:r>
          </a:p>
          <a:p>
            <a:r>
              <a:rPr lang="en-GB" dirty="0" smtClean="0"/>
              <a:t>Shareable, evolvable, contributable, citable</a:t>
            </a:r>
          </a:p>
          <a:p>
            <a:r>
              <a:rPr lang="en-GB" dirty="0" smtClean="0"/>
              <a:t>ROs have their own provenance and lifecycles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2314173" y="6381328"/>
            <a:ext cx="726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Paper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00787" y="6381328"/>
            <a:ext cx="2124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Reference literature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10565" y="6074597"/>
            <a:ext cx="852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Results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851" y="4700724"/>
            <a:ext cx="105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Raw data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4752" y="5257137"/>
            <a:ext cx="1095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Workflow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1338" y="5734590"/>
            <a:ext cx="1451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Analysis tools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2659" y="4180438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Hypothesis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220667" y="4365104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770614" y="4885390"/>
            <a:ext cx="14581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</p:cNvCxnSpPr>
          <p:nvPr/>
        </p:nvCxnSpPr>
        <p:spPr>
          <a:xfrm flipH="1">
            <a:off x="1674365" y="5049180"/>
            <a:ext cx="1554414" cy="3926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872826" y="5257137"/>
            <a:ext cx="1355953" cy="662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462850" y="5517232"/>
            <a:ext cx="765929" cy="742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845814" y="5626469"/>
            <a:ext cx="454973" cy="754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16811" y="5733256"/>
            <a:ext cx="0" cy="710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16200000" flipH="1">
            <a:off x="904607" y="5033091"/>
            <a:ext cx="360042" cy="320212"/>
          </a:xfrm>
          <a:prstGeom prst="curvedConnector3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6200000" flipH="1">
            <a:off x="796482" y="5495984"/>
            <a:ext cx="360042" cy="320212"/>
          </a:xfrm>
          <a:prstGeom prst="curvedConnector3">
            <a:avLst>
              <a:gd name="adj1" fmla="val 72880"/>
            </a:avLst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>
            <a:off x="1356571" y="5517232"/>
            <a:ext cx="676361" cy="673254"/>
          </a:xfrm>
          <a:prstGeom prst="curvedConnector3">
            <a:avLst>
              <a:gd name="adj1" fmla="val 65511"/>
            </a:avLst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>
            <a:off x="1945083" y="6367239"/>
            <a:ext cx="506489" cy="198755"/>
          </a:xfrm>
          <a:prstGeom prst="curvedConnector3">
            <a:avLst>
              <a:gd name="adj1" fmla="val 24209"/>
            </a:avLst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flipV="1">
            <a:off x="2940747" y="6565994"/>
            <a:ext cx="504056" cy="51683"/>
          </a:xfrm>
          <a:prstGeom prst="curvedConnector3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0800000" flipV="1">
            <a:off x="956846" y="4365105"/>
            <a:ext cx="183701" cy="432047"/>
          </a:xfrm>
          <a:prstGeom prst="curvedConnector2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12" idx="1"/>
          </p:cNvCxnSpPr>
          <p:nvPr/>
        </p:nvCxnSpPr>
        <p:spPr>
          <a:xfrm rot="10800000" flipV="1">
            <a:off x="636493" y="4365104"/>
            <a:ext cx="426166" cy="1008114"/>
          </a:xfrm>
          <a:prstGeom prst="curvedConnector2">
            <a:avLst/>
          </a:prstGeom>
          <a:ln>
            <a:prstDash val="sysDot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403158" y="5147900"/>
            <a:ext cx="1329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Annotations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793706" y="4118287"/>
            <a:ext cx="1285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Provenance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5" name="Picture 4" descr="C:\Users\stain\Dropbox\logo\wf4ever_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760" y="55712"/>
            <a:ext cx="2243146" cy="92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5465575" y="6165304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  <a:hlinkClick r:id="rId4"/>
              </a:rPr>
              <a:t>http</a:t>
            </a:r>
            <a:r>
              <a:rPr lang="en-GB" sz="14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  <a:hlinkClick r:id="rId4"/>
              </a:rPr>
              <a:t>://purl.org/wf4ever/model</a:t>
            </a:r>
            <a:endParaRPr lang="en-GB" sz="1400" dirty="0" smtClean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170565" y="4999691"/>
            <a:ext cx="922047" cy="253916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>
            <a:spAutoFit/>
          </a:bodyPr>
          <a:lstStyle/>
          <a:p>
            <a:r>
              <a:rPr lang="en-GB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aggregates</a:t>
            </a:r>
            <a:endParaRPr lang="en-GB" sz="1050" dirty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Straight Arrow Connector 67"/>
          <p:cNvCxnSpPr>
            <a:stCxn id="5" idx="4"/>
            <a:endCxn id="63" idx="1"/>
          </p:cNvCxnSpPr>
          <p:nvPr/>
        </p:nvCxnSpPr>
        <p:spPr>
          <a:xfrm>
            <a:off x="4452915" y="5049180"/>
            <a:ext cx="950243" cy="283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4452915" y="4427711"/>
            <a:ext cx="585906" cy="2441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Magnetic Disk 4"/>
          <p:cNvSpPr/>
          <p:nvPr/>
        </p:nvSpPr>
        <p:spPr>
          <a:xfrm>
            <a:off x="3228779" y="4365104"/>
            <a:ext cx="1224136" cy="136815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Research</a:t>
            </a:r>
          </a:p>
          <a:p>
            <a:pPr algn="ctr"/>
            <a:r>
              <a:rPr lang="en-GB" dirty="0" smtClean="0"/>
              <a:t>Object</a:t>
            </a:r>
            <a:endParaRPr lang="en-GB" dirty="0"/>
          </a:p>
        </p:txBody>
      </p:sp>
      <p:cxnSp>
        <p:nvCxnSpPr>
          <p:cNvPr id="78" name="Curved Connector 77"/>
          <p:cNvCxnSpPr/>
          <p:nvPr/>
        </p:nvCxnSpPr>
        <p:spPr>
          <a:xfrm flipV="1">
            <a:off x="3840847" y="5476069"/>
            <a:ext cx="1595535" cy="527829"/>
          </a:xfrm>
          <a:prstGeom prst="curvedConnector3">
            <a:avLst/>
          </a:prstGeom>
          <a:ln>
            <a:prstDash val="dash"/>
            <a:headEnd type="triangle" w="lg" len="med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3" name="Slide Number Placeholder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BDDE-74F6-49C6-90EC-6535B757F8BE}" type="slidenum">
              <a:rPr lang="en-GB" smtClean="0"/>
              <a:t>11</a:t>
            </a:fld>
            <a:endParaRPr lang="en-GB"/>
          </a:p>
        </p:txBody>
      </p:sp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What can provenance do for me?</a:t>
            </a:r>
            <a:endParaRPr lang="en-GB"/>
          </a:p>
        </p:txBody>
      </p:sp>
      <p:sp>
        <p:nvSpPr>
          <p:cNvPr id="91" name="Freeform 90"/>
          <p:cNvSpPr/>
          <p:nvPr/>
        </p:nvSpPr>
        <p:spPr>
          <a:xfrm>
            <a:off x="2550802" y="3974080"/>
            <a:ext cx="2398055" cy="328873"/>
          </a:xfrm>
          <a:custGeom>
            <a:avLst/>
            <a:gdLst>
              <a:gd name="connsiteX0" fmla="*/ 2603240 w 2603240"/>
              <a:gd name="connsiteY0" fmla="*/ 374005 h 374005"/>
              <a:gd name="connsiteX1" fmla="*/ 821093 w 2603240"/>
              <a:gd name="connsiteY1" fmla="*/ 781 h 374005"/>
              <a:gd name="connsiteX2" fmla="*/ 0 w 2603240"/>
              <a:gd name="connsiteY2" fmla="*/ 271369 h 374005"/>
              <a:gd name="connsiteX0" fmla="*/ 2491273 w 2491273"/>
              <a:gd name="connsiteY0" fmla="*/ 373432 h 373432"/>
              <a:gd name="connsiteX1" fmla="*/ 709126 w 2491273"/>
              <a:gd name="connsiteY1" fmla="*/ 208 h 373432"/>
              <a:gd name="connsiteX2" fmla="*/ 0 w 2491273"/>
              <a:gd name="connsiteY2" fmla="*/ 317449 h 373432"/>
              <a:gd name="connsiteX0" fmla="*/ 2491273 w 2491273"/>
              <a:gd name="connsiteY0" fmla="*/ 373986 h 373986"/>
              <a:gd name="connsiteX1" fmla="*/ 709126 w 2491273"/>
              <a:gd name="connsiteY1" fmla="*/ 762 h 373986"/>
              <a:gd name="connsiteX2" fmla="*/ 0 w 2491273"/>
              <a:gd name="connsiteY2" fmla="*/ 318003 h 37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1273" h="373986">
                <a:moveTo>
                  <a:pt x="2491273" y="373986"/>
                </a:moveTo>
                <a:cubicBezTo>
                  <a:pt x="1817136" y="195927"/>
                  <a:pt x="1124338" y="10092"/>
                  <a:pt x="709126" y="762"/>
                </a:cubicBezTo>
                <a:cubicBezTo>
                  <a:pt x="293914" y="-8568"/>
                  <a:pt x="331237" y="66077"/>
                  <a:pt x="0" y="318003"/>
                </a:cubicBezTo>
              </a:path>
            </a:pathLst>
          </a:custGeom>
          <a:ln>
            <a:prstDash val="dash"/>
            <a:headEnd type="none" w="med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12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63" grpId="0"/>
      <p:bldP spid="64" grpId="0"/>
      <p:bldP spid="67" grpId="0" animBg="1"/>
      <p:bldP spid="9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Research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486" y="1295585"/>
            <a:ext cx="2810760" cy="2224329"/>
          </a:xfrm>
        </p:spPr>
        <p:txBody>
          <a:bodyPr/>
          <a:lstStyle/>
          <a:p>
            <a:endParaRPr lang="en-GB" dirty="0" smtClean="0"/>
          </a:p>
        </p:txBody>
      </p:sp>
      <p:pic>
        <p:nvPicPr>
          <p:cNvPr id="65" name="Picture 4" descr="C:\Users\stain\Dropbox\logo\wf4ever_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760" y="55712"/>
            <a:ext cx="2243146" cy="92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Slide Number Placeholder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BDDE-74F6-49C6-90EC-6535B757F8BE}" type="slidenum">
              <a:rPr lang="en-GB" smtClean="0"/>
              <a:t>12</a:t>
            </a:fld>
            <a:endParaRPr lang="en-GB"/>
          </a:p>
        </p:txBody>
      </p:sp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What can provenance do for me?</a:t>
            </a:r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3216833" y="1268760"/>
            <a:ext cx="5100336" cy="2251154"/>
            <a:chOff x="421338" y="3974080"/>
            <a:chExt cx="6317750" cy="2788489"/>
          </a:xfrm>
        </p:grpSpPr>
        <p:sp>
          <p:nvSpPr>
            <p:cNvPr id="6" name="Rectangle 5"/>
            <p:cNvSpPr/>
            <p:nvPr/>
          </p:nvSpPr>
          <p:spPr>
            <a:xfrm>
              <a:off x="2314172" y="6381328"/>
              <a:ext cx="752157" cy="3812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smtClean="0">
                  <a:solidFill>
                    <a:schemeClr val="accent6">
                      <a:lumMod val="75000"/>
                    </a:schemeClr>
                  </a:solidFill>
                </a:rPr>
                <a:t>Paper</a:t>
              </a:r>
              <a:endParaRPr lang="en-GB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300788" y="6381328"/>
              <a:ext cx="2029233" cy="3812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smtClean="0">
                  <a:solidFill>
                    <a:schemeClr val="accent6">
                      <a:lumMod val="75000"/>
                    </a:schemeClr>
                  </a:solidFill>
                </a:rPr>
                <a:t>Reference literature</a:t>
              </a:r>
              <a:endParaRPr lang="en-GB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10565" y="6074598"/>
              <a:ext cx="876140" cy="3812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smtClean="0">
                  <a:solidFill>
                    <a:schemeClr val="accent6">
                      <a:lumMod val="75000"/>
                    </a:schemeClr>
                  </a:solidFill>
                </a:rPr>
                <a:t>Results</a:t>
              </a:r>
              <a:endParaRPr lang="en-GB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18851" y="4700725"/>
              <a:ext cx="1066362" cy="3812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smtClean="0">
                  <a:solidFill>
                    <a:schemeClr val="accent6">
                      <a:lumMod val="75000"/>
                    </a:schemeClr>
                  </a:solidFill>
                </a:rPr>
                <a:t>Raw data</a:t>
              </a:r>
              <a:endParaRPr lang="en-GB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4752" y="5257137"/>
              <a:ext cx="1108060" cy="3812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smtClean="0">
                  <a:solidFill>
                    <a:schemeClr val="accent6">
                      <a:lumMod val="75000"/>
                    </a:schemeClr>
                  </a:solidFill>
                </a:rPr>
                <a:t>Workflow</a:t>
              </a:r>
              <a:endParaRPr lang="en-GB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1338" y="5734590"/>
              <a:ext cx="1455625" cy="3812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smtClean="0">
                  <a:solidFill>
                    <a:schemeClr val="accent6">
                      <a:lumMod val="75000"/>
                    </a:schemeClr>
                  </a:solidFill>
                </a:rPr>
                <a:t>Analysis tools</a:t>
              </a:r>
              <a:endParaRPr lang="en-GB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62659" y="4180438"/>
              <a:ext cx="1233472" cy="3812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smtClean="0">
                  <a:solidFill>
                    <a:schemeClr val="accent6">
                      <a:lumMod val="75000"/>
                    </a:schemeClr>
                  </a:solidFill>
                </a:rPr>
                <a:t>Hypothesis</a:t>
              </a:r>
              <a:endParaRPr lang="en-GB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2220667" y="4365104"/>
              <a:ext cx="1008112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1770614" y="4885390"/>
              <a:ext cx="145816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2"/>
            </p:cNvCxnSpPr>
            <p:nvPr/>
          </p:nvCxnSpPr>
          <p:spPr>
            <a:xfrm flipH="1">
              <a:off x="1674365" y="5049180"/>
              <a:ext cx="1554414" cy="3926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1872826" y="5257137"/>
              <a:ext cx="1355953" cy="6621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2462850" y="5517232"/>
              <a:ext cx="765929" cy="7420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2845814" y="5626469"/>
              <a:ext cx="454973" cy="75485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516811" y="5733256"/>
              <a:ext cx="0" cy="7106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/>
            <p:nvPr/>
          </p:nvCxnSpPr>
          <p:spPr>
            <a:xfrm rot="16200000" flipH="1">
              <a:off x="904607" y="5033091"/>
              <a:ext cx="360042" cy="320212"/>
            </a:xfrm>
            <a:prstGeom prst="curvedConnector3">
              <a:avLst/>
            </a:prstGeom>
            <a:ln>
              <a:prstDash val="sysDot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/>
            <p:nvPr/>
          </p:nvCxnSpPr>
          <p:spPr>
            <a:xfrm rot="16200000" flipH="1">
              <a:off x="796482" y="5495984"/>
              <a:ext cx="360042" cy="320212"/>
            </a:xfrm>
            <a:prstGeom prst="curvedConnector3">
              <a:avLst>
                <a:gd name="adj1" fmla="val 72880"/>
              </a:avLst>
            </a:prstGeom>
            <a:ln>
              <a:prstDash val="sysDot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/>
            <p:nvPr/>
          </p:nvCxnSpPr>
          <p:spPr>
            <a:xfrm>
              <a:off x="1356571" y="5517232"/>
              <a:ext cx="676361" cy="673254"/>
            </a:xfrm>
            <a:prstGeom prst="curvedConnector3">
              <a:avLst>
                <a:gd name="adj1" fmla="val 65511"/>
              </a:avLst>
            </a:prstGeom>
            <a:ln>
              <a:prstDash val="sysDot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/>
            <p:nvPr/>
          </p:nvCxnSpPr>
          <p:spPr>
            <a:xfrm>
              <a:off x="1945083" y="6367239"/>
              <a:ext cx="506489" cy="198755"/>
            </a:xfrm>
            <a:prstGeom prst="curvedConnector3">
              <a:avLst>
                <a:gd name="adj1" fmla="val 24209"/>
              </a:avLst>
            </a:prstGeom>
            <a:ln>
              <a:prstDash val="sysDot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/>
            <p:nvPr/>
          </p:nvCxnSpPr>
          <p:spPr>
            <a:xfrm flipV="1">
              <a:off x="2940747" y="6565994"/>
              <a:ext cx="504056" cy="51683"/>
            </a:xfrm>
            <a:prstGeom prst="curvedConnector3">
              <a:avLst/>
            </a:prstGeom>
            <a:ln>
              <a:prstDash val="sysDot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/>
            <p:nvPr/>
          </p:nvCxnSpPr>
          <p:spPr>
            <a:xfrm rot="10800000" flipV="1">
              <a:off x="956846" y="4365105"/>
              <a:ext cx="183701" cy="432047"/>
            </a:xfrm>
            <a:prstGeom prst="curvedConnector2">
              <a:avLst/>
            </a:prstGeom>
            <a:ln>
              <a:prstDash val="sysDot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Curved Connector 55"/>
            <p:cNvCxnSpPr>
              <a:stCxn id="12" idx="1"/>
            </p:cNvCxnSpPr>
            <p:nvPr/>
          </p:nvCxnSpPr>
          <p:spPr>
            <a:xfrm rot="10800000" flipV="1">
              <a:off x="636494" y="4371059"/>
              <a:ext cx="426165" cy="1002160"/>
            </a:xfrm>
            <a:prstGeom prst="curvedConnector2">
              <a:avLst/>
            </a:prstGeom>
            <a:ln>
              <a:prstDash val="sysDot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5403158" y="5147900"/>
              <a:ext cx="1335930" cy="3812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smtClean="0">
                  <a:solidFill>
                    <a:schemeClr val="accent6">
                      <a:lumMod val="75000"/>
                    </a:schemeClr>
                  </a:solidFill>
                </a:rPr>
                <a:t>Annotations</a:t>
              </a:r>
              <a:endParaRPr lang="en-GB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93706" y="4118287"/>
              <a:ext cx="1290340" cy="3812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smtClean="0">
                  <a:solidFill>
                    <a:schemeClr val="accent6">
                      <a:lumMod val="75000"/>
                    </a:schemeClr>
                  </a:solidFill>
                </a:rPr>
                <a:t>Provenance</a:t>
              </a:r>
              <a:endParaRPr lang="en-GB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170564" y="4999691"/>
              <a:ext cx="1022996" cy="28593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</p:spPr>
          <p:txBody>
            <a:bodyPr wrap="none">
              <a:spAutoFit/>
            </a:bodyPr>
            <a:lstStyle/>
            <a:p>
              <a:r>
                <a:rPr lang="en-GB" sz="900" dirty="0" smtClean="0">
                  <a:solidFill>
                    <a:schemeClr val="accent6"/>
                  </a:solidFill>
                  <a:latin typeface="Consolas" pitchFamily="49" charset="0"/>
                  <a:cs typeface="Consolas" pitchFamily="49" charset="0"/>
                </a:rPr>
                <a:t>aggregates</a:t>
              </a:r>
              <a:endParaRPr lang="en-GB" sz="90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Straight Arrow Connector 67"/>
            <p:cNvCxnSpPr>
              <a:stCxn id="5" idx="4"/>
              <a:endCxn id="63" idx="1"/>
            </p:cNvCxnSpPr>
            <p:nvPr/>
          </p:nvCxnSpPr>
          <p:spPr>
            <a:xfrm>
              <a:off x="4452914" y="5049180"/>
              <a:ext cx="950243" cy="2893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4452915" y="4427711"/>
              <a:ext cx="585906" cy="2441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lowchart: Magnetic Disk 4"/>
            <p:cNvSpPr/>
            <p:nvPr/>
          </p:nvSpPr>
          <p:spPr>
            <a:xfrm>
              <a:off x="3228779" y="4365104"/>
              <a:ext cx="1224136" cy="1368152"/>
            </a:xfrm>
            <a:prstGeom prst="flowChartMagneticDisk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smtClean="0"/>
                <a:t>Research</a:t>
              </a:r>
            </a:p>
            <a:p>
              <a:pPr algn="ctr"/>
              <a:r>
                <a:rPr lang="en-GB" sz="1400" dirty="0" smtClean="0"/>
                <a:t>Object</a:t>
              </a:r>
              <a:endParaRPr lang="en-GB" sz="1400" dirty="0"/>
            </a:p>
          </p:txBody>
        </p:sp>
        <p:cxnSp>
          <p:nvCxnSpPr>
            <p:cNvPr id="78" name="Curved Connector 77"/>
            <p:cNvCxnSpPr/>
            <p:nvPr/>
          </p:nvCxnSpPr>
          <p:spPr>
            <a:xfrm flipV="1">
              <a:off x="3840847" y="5476069"/>
              <a:ext cx="1595535" cy="527829"/>
            </a:xfrm>
            <a:prstGeom prst="curvedConnector3">
              <a:avLst/>
            </a:prstGeom>
            <a:ln>
              <a:prstDash val="dash"/>
              <a:headEnd type="triangle" w="lg" len="med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1" name="Freeform 90"/>
            <p:cNvSpPr/>
            <p:nvPr/>
          </p:nvSpPr>
          <p:spPr>
            <a:xfrm>
              <a:off x="2550802" y="3974080"/>
              <a:ext cx="2398055" cy="328873"/>
            </a:xfrm>
            <a:custGeom>
              <a:avLst/>
              <a:gdLst>
                <a:gd name="connsiteX0" fmla="*/ 2603240 w 2603240"/>
                <a:gd name="connsiteY0" fmla="*/ 374005 h 374005"/>
                <a:gd name="connsiteX1" fmla="*/ 821093 w 2603240"/>
                <a:gd name="connsiteY1" fmla="*/ 781 h 374005"/>
                <a:gd name="connsiteX2" fmla="*/ 0 w 2603240"/>
                <a:gd name="connsiteY2" fmla="*/ 271369 h 374005"/>
                <a:gd name="connsiteX0" fmla="*/ 2491273 w 2491273"/>
                <a:gd name="connsiteY0" fmla="*/ 373432 h 373432"/>
                <a:gd name="connsiteX1" fmla="*/ 709126 w 2491273"/>
                <a:gd name="connsiteY1" fmla="*/ 208 h 373432"/>
                <a:gd name="connsiteX2" fmla="*/ 0 w 2491273"/>
                <a:gd name="connsiteY2" fmla="*/ 317449 h 373432"/>
                <a:gd name="connsiteX0" fmla="*/ 2491273 w 2491273"/>
                <a:gd name="connsiteY0" fmla="*/ 373986 h 373986"/>
                <a:gd name="connsiteX1" fmla="*/ 709126 w 2491273"/>
                <a:gd name="connsiteY1" fmla="*/ 762 h 373986"/>
                <a:gd name="connsiteX2" fmla="*/ 0 w 2491273"/>
                <a:gd name="connsiteY2" fmla="*/ 318003 h 37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91273" h="373986">
                  <a:moveTo>
                    <a:pt x="2491273" y="373986"/>
                  </a:moveTo>
                  <a:cubicBezTo>
                    <a:pt x="1817136" y="195927"/>
                    <a:pt x="1124338" y="10092"/>
                    <a:pt x="709126" y="762"/>
                  </a:cubicBezTo>
                  <a:cubicBezTo>
                    <a:pt x="293914" y="-8568"/>
                    <a:pt x="331237" y="66077"/>
                    <a:pt x="0" y="318003"/>
                  </a:cubicBezTo>
                </a:path>
              </a:pathLst>
            </a:custGeom>
            <a:ln>
              <a:prstDash val="dash"/>
              <a:headEnd type="none" w="med" len="med"/>
              <a:tailEnd type="triangle" w="lg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</p:grpSp>
      <p:sp>
        <p:nvSpPr>
          <p:cNvPr id="38" name="Content Placeholder 2"/>
          <p:cNvSpPr txBox="1">
            <a:spLocks/>
          </p:cNvSpPr>
          <p:nvPr/>
        </p:nvSpPr>
        <p:spPr>
          <a:xfrm>
            <a:off x="452682" y="3519914"/>
            <a:ext cx="7647710" cy="307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GB" i="1" dirty="0" smtClean="0"/>
              <a:t>Why do I need them?</a:t>
            </a:r>
            <a:endParaRPr lang="en-GB" dirty="0"/>
          </a:p>
          <a:p>
            <a:pPr marL="628650" indent="-514350">
              <a:buFont typeface="+mj-lt"/>
              <a:buAutoNum type="romanLcPeriod"/>
            </a:pPr>
            <a:r>
              <a:rPr lang="en-GB" dirty="0" smtClean="0"/>
              <a:t>To </a:t>
            </a:r>
            <a:r>
              <a:rPr lang="en-GB" b="1" dirty="0" smtClean="0"/>
              <a:t>share</a:t>
            </a:r>
            <a:r>
              <a:rPr lang="en-GB" dirty="0" smtClean="0"/>
              <a:t> your research materials </a:t>
            </a:r>
            <a:r>
              <a:rPr lang="en-GB" i="1" dirty="0" smtClean="0"/>
              <a:t>(RO as a social object)</a:t>
            </a:r>
          </a:p>
          <a:p>
            <a:pPr marL="628650" indent="-514350">
              <a:buFont typeface="+mj-lt"/>
              <a:buAutoNum type="romanLcPeriod"/>
            </a:pPr>
            <a:r>
              <a:rPr lang="en-GB" dirty="0" smtClean="0"/>
              <a:t>To facilitate </a:t>
            </a:r>
            <a:r>
              <a:rPr lang="en-GB" b="1" dirty="0" smtClean="0"/>
              <a:t>reproducibility</a:t>
            </a:r>
            <a:r>
              <a:rPr lang="en-GB" dirty="0" smtClean="0"/>
              <a:t> and </a:t>
            </a:r>
            <a:r>
              <a:rPr lang="en-GB" b="1" dirty="0" smtClean="0"/>
              <a:t>reuse</a:t>
            </a:r>
            <a:r>
              <a:rPr lang="en-GB" dirty="0" smtClean="0"/>
              <a:t> of methods</a:t>
            </a:r>
          </a:p>
          <a:p>
            <a:pPr marL="628650" indent="-514350">
              <a:buFont typeface="+mj-lt"/>
              <a:buAutoNum type="romanLcPeriod"/>
            </a:pPr>
            <a:r>
              <a:rPr lang="en-GB" dirty="0" smtClean="0"/>
              <a:t>To be </a:t>
            </a:r>
            <a:r>
              <a:rPr lang="en-GB" b="1" dirty="0" smtClean="0"/>
              <a:t>recognized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b="1" dirty="0" smtClean="0"/>
              <a:t>cited</a:t>
            </a:r>
            <a:r>
              <a:rPr lang="en-GB" dirty="0" smtClean="0"/>
              <a:t> </a:t>
            </a:r>
            <a:r>
              <a:rPr lang="en-GB" i="1" dirty="0" smtClean="0"/>
              <a:t>(even for constituent resources)</a:t>
            </a:r>
          </a:p>
          <a:p>
            <a:pPr marL="628650" indent="-514350">
              <a:buFont typeface="+mj-lt"/>
              <a:buAutoNum type="romanLcPeriod"/>
            </a:pPr>
            <a:r>
              <a:rPr lang="en-GB" dirty="0" smtClean="0"/>
              <a:t>To </a:t>
            </a:r>
            <a:r>
              <a:rPr lang="en-GB" b="1" dirty="0" smtClean="0"/>
              <a:t>preserve</a:t>
            </a:r>
            <a:r>
              <a:rPr lang="en-GB" dirty="0" smtClean="0"/>
              <a:t> results and </a:t>
            </a:r>
            <a:r>
              <a:rPr lang="en-GB" b="1" dirty="0" smtClean="0"/>
              <a:t>prevent</a:t>
            </a:r>
            <a:r>
              <a:rPr lang="en-GB" dirty="0" smtClean="0"/>
              <a:t> </a:t>
            </a:r>
            <a:r>
              <a:rPr lang="en-GB" b="1" dirty="0" smtClean="0"/>
              <a:t>decay </a:t>
            </a:r>
            <a:r>
              <a:rPr lang="en-GB" i="1" dirty="0" smtClean="0"/>
              <a:t>(curation of workflow definition; </a:t>
            </a:r>
            <a:r>
              <a:rPr lang="en-GB" i="1" dirty="0"/>
              <a:t>using provenance for partial </a:t>
            </a:r>
            <a:r>
              <a:rPr lang="en-GB" i="1" dirty="0" smtClean="0"/>
              <a:t>rerun)</a:t>
            </a:r>
            <a:endParaRPr lang="en-GB" dirty="0" smtClean="0"/>
          </a:p>
          <a:p>
            <a:pPr marL="628650" indent="-514350">
              <a:buFont typeface="+mj-lt"/>
              <a:buAutoNum type="romanLcPeriod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5061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280920" cy="1143000"/>
          </a:xfrm>
        </p:spPr>
        <p:txBody>
          <a:bodyPr/>
          <a:lstStyle/>
          <a:p>
            <a:r>
              <a:rPr lang="en-GB" dirty="0" err="1" smtClean="0"/>
              <a:t>myExperiment</a:t>
            </a:r>
            <a:r>
              <a:rPr lang="en-GB" dirty="0" smtClean="0"/>
              <a:t> Research Objects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What can provenance do for me?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BDDE-74F6-49C6-90EC-6535B757F8BE}" type="slidenum">
              <a:rPr lang="en-GB" smtClean="0"/>
              <a:t>13</a:t>
            </a:fld>
            <a:endParaRPr lang="en-GB"/>
          </a:p>
        </p:txBody>
      </p:sp>
      <p:pic>
        <p:nvPicPr>
          <p:cNvPr id="9218" name="Picture 2" descr="C:\Users\stain\Dropbox\shared\Wf4Ever\Presentations\screenshots\myexperiment-p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196752"/>
            <a:ext cx="9601200" cy="3221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08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1.66667E-6 -0.973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97315 L 1.66667E-6 -2.0231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you want provenance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8650" indent="-514350">
              <a:buFont typeface="+mj-lt"/>
              <a:buAutoNum type="romanLcPeriod"/>
            </a:pPr>
            <a:r>
              <a:rPr lang="en-GB" dirty="0" smtClean="0"/>
              <a:t>To </a:t>
            </a:r>
            <a:r>
              <a:rPr lang="en-GB" b="1" dirty="0" smtClean="0"/>
              <a:t>acknowledge</a:t>
            </a:r>
            <a:r>
              <a:rPr lang="en-GB" dirty="0" smtClean="0"/>
              <a:t> sources you have based your work on</a:t>
            </a:r>
          </a:p>
          <a:p>
            <a:pPr marL="628650" indent="-514350">
              <a:buFont typeface="+mj-lt"/>
              <a:buAutoNum type="romanLcPeriod"/>
            </a:pPr>
            <a:r>
              <a:rPr lang="en-GB" dirty="0" smtClean="0"/>
              <a:t>Receive </a:t>
            </a:r>
            <a:r>
              <a:rPr lang="en-GB" b="1" dirty="0" smtClean="0"/>
              <a:t>credit</a:t>
            </a:r>
            <a:r>
              <a:rPr lang="en-GB" dirty="0" smtClean="0"/>
              <a:t> when others uses your work</a:t>
            </a:r>
          </a:p>
          <a:p>
            <a:pPr marL="628650" indent="-514350">
              <a:buFont typeface="+mj-lt"/>
              <a:buAutoNum type="romanLcPeriod"/>
            </a:pPr>
            <a:r>
              <a:rPr lang="en-GB" dirty="0" smtClean="0"/>
              <a:t>Build </a:t>
            </a:r>
            <a:r>
              <a:rPr lang="en-GB" b="1" dirty="0" smtClean="0"/>
              <a:t>trust</a:t>
            </a:r>
            <a:r>
              <a:rPr lang="en-GB" i="1" dirty="0" smtClean="0"/>
              <a:t> (who did it?)</a:t>
            </a:r>
            <a:r>
              <a:rPr lang="en-GB" dirty="0" smtClean="0"/>
              <a:t> and </a:t>
            </a:r>
            <a:r>
              <a:rPr lang="en-GB" b="1" dirty="0" smtClean="0"/>
              <a:t>verify </a:t>
            </a:r>
            <a:r>
              <a:rPr lang="en-GB" dirty="0" smtClean="0"/>
              <a:t>consistency </a:t>
            </a:r>
            <a:r>
              <a:rPr lang="en-GB" i="1" dirty="0" smtClean="0"/>
              <a:t>(was it done correctly?)</a:t>
            </a:r>
          </a:p>
          <a:p>
            <a:pPr marL="628650" indent="-514350">
              <a:buFont typeface="+mj-lt"/>
              <a:buAutoNum type="romanLcPeriod"/>
            </a:pPr>
            <a:r>
              <a:rPr lang="en-GB" dirty="0" smtClean="0"/>
              <a:t>To</a:t>
            </a:r>
            <a:r>
              <a:rPr lang="en-GB" b="1" dirty="0" smtClean="0"/>
              <a:t> audit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dirty="0" smtClean="0"/>
              <a:t>defend </a:t>
            </a:r>
            <a:r>
              <a:rPr lang="en-GB" dirty="0"/>
              <a:t>for peer </a:t>
            </a:r>
            <a:r>
              <a:rPr lang="en-GB" dirty="0" smtClean="0"/>
              <a:t>review</a:t>
            </a:r>
            <a:endParaRPr lang="en-GB" b="1" dirty="0" smtClean="0"/>
          </a:p>
          <a:p>
            <a:pPr marL="628650" indent="-514350">
              <a:buFont typeface="+mj-lt"/>
              <a:buAutoNum type="romanLcPeriod"/>
            </a:pPr>
            <a:r>
              <a:rPr lang="en-GB" dirty="0" smtClean="0"/>
              <a:t>Keep track of resources that change over time (</a:t>
            </a:r>
            <a:r>
              <a:rPr lang="en-GB" b="1" dirty="0" smtClean="0"/>
              <a:t>versioning</a:t>
            </a:r>
            <a:r>
              <a:rPr lang="en-GB" dirty="0" smtClean="0"/>
              <a:t>)</a:t>
            </a:r>
          </a:p>
          <a:p>
            <a:pPr marL="628650" indent="-514350">
              <a:buFont typeface="+mj-lt"/>
              <a:buAutoNum type="romanLcPeriod"/>
            </a:pPr>
            <a:r>
              <a:rPr lang="en-GB" dirty="0" smtClean="0"/>
              <a:t>Investigate and </a:t>
            </a:r>
            <a:r>
              <a:rPr lang="en-GB" b="1" dirty="0" smtClean="0"/>
              <a:t>compare</a:t>
            </a:r>
            <a:r>
              <a:rPr lang="en-GB" dirty="0" smtClean="0"/>
              <a:t> data</a:t>
            </a:r>
            <a:r>
              <a:rPr lang="en-GB" i="1" dirty="0" smtClean="0"/>
              <a:t> (where did that strange value come from?)</a:t>
            </a:r>
          </a:p>
          <a:p>
            <a:pPr marL="628650" indent="-514350">
              <a:buFont typeface="+mj-lt"/>
              <a:buAutoNum type="romanLcPeriod"/>
            </a:pPr>
            <a:r>
              <a:rPr lang="en-GB" dirty="0" smtClean="0"/>
              <a:t>Gather everything you need for that </a:t>
            </a:r>
            <a:r>
              <a:rPr lang="en-GB" b="1" dirty="0" smtClean="0"/>
              <a:t>Methods section</a:t>
            </a:r>
          </a:p>
          <a:p>
            <a:pPr marL="628650" indent="-514350">
              <a:buFont typeface="+mj-lt"/>
              <a:buAutoNum type="romanLcPeriod"/>
            </a:pPr>
            <a:r>
              <a:rPr lang="en-GB" dirty="0" smtClean="0"/>
              <a:t>Facilitate </a:t>
            </a:r>
            <a:r>
              <a:rPr lang="en-GB" b="1" dirty="0" smtClean="0"/>
              <a:t>reproducibility</a:t>
            </a:r>
            <a:r>
              <a:rPr lang="en-GB" dirty="0" smtClean="0"/>
              <a:t> by </a:t>
            </a:r>
            <a:r>
              <a:rPr lang="en-GB" dirty="0"/>
              <a:t>tracking activities and their </a:t>
            </a:r>
            <a:r>
              <a:rPr lang="en-GB" dirty="0" smtClean="0"/>
              <a:t>outcomes</a:t>
            </a:r>
          </a:p>
          <a:p>
            <a:pPr marL="628650" indent="-514350">
              <a:buFont typeface="+mj-lt"/>
              <a:buAutoNum type="romanLcPeriod"/>
            </a:pPr>
            <a:r>
              <a:rPr lang="en-GB" dirty="0" smtClean="0"/>
              <a:t>To </a:t>
            </a:r>
            <a:r>
              <a:rPr lang="en-GB" b="1" dirty="0" smtClean="0"/>
              <a:t>prevent</a:t>
            </a:r>
            <a:r>
              <a:rPr lang="en-GB" dirty="0" smtClean="0"/>
              <a:t> </a:t>
            </a:r>
            <a:r>
              <a:rPr lang="en-GB" b="1" dirty="0" smtClean="0"/>
              <a:t>decay</a:t>
            </a:r>
            <a:r>
              <a:rPr lang="en-GB" dirty="0" smtClean="0"/>
              <a:t> by aggregating related resources and their descriptions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BDDE-74F6-49C6-90EC-6535B757F8BE}" type="slidenum">
              <a:rPr lang="en-GB" smtClean="0"/>
              <a:t>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What can provenance do for me?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42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2852936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sz="3200" dirty="0" smtClean="0">
                <a:solidFill>
                  <a:schemeClr val="accent4">
                    <a:lumMod val="50000"/>
                  </a:schemeClr>
                </a:solidFill>
              </a:rPr>
              <a:t>Questions?</a:t>
            </a:r>
            <a:br>
              <a:rPr lang="en-GB" sz="32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GB" sz="32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GB" sz="32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GB" sz="2000" dirty="0" smtClean="0">
                <a:solidFill>
                  <a:schemeClr val="accent4">
                    <a:lumMod val="50000"/>
                  </a:schemeClr>
                </a:solidFill>
              </a:rPr>
              <a:t>Twitter: </a:t>
            </a:r>
            <a:r>
              <a:rPr lang="en-GB" sz="20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GB" sz="20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soilandreyes</a:t>
            </a:r>
            <a:r>
              <a:rPr lang="en-GB" sz="20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0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0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20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2000" dirty="0" smtClean="0">
                <a:solidFill>
                  <a:schemeClr val="accent4">
                    <a:lumMod val="50000"/>
                  </a:schemeClr>
                </a:solidFill>
              </a:rPr>
              <a:t>Skype: </a:t>
            </a:r>
            <a:r>
              <a:rPr lang="en-GB" sz="2000" dirty="0" err="1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soiland</a:t>
            </a:r>
            <a:r>
              <a:rPr lang="en-GB" sz="20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GB" sz="20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GB" sz="3200" dirty="0" smtClean="0">
                <a:solidFill>
                  <a:schemeClr val="accent4">
                    <a:lumMod val="50000"/>
                  </a:schemeClr>
                </a:solidFill>
              </a:rPr>
              <a:t/>
            </a:r>
            <a:br>
              <a:rPr lang="en-GB" sz="3200" dirty="0" smtClean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GB" sz="1800" dirty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  <a:hlinkClick r:id="rId2"/>
              </a:rPr>
              <a:t>http://soiland-reyes.com/stian/work</a:t>
            </a:r>
            <a:r>
              <a:rPr lang="en-GB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  <a:hlinkClick r:id="rId2"/>
              </a:rPr>
              <a:t>/</a:t>
            </a:r>
            <a:r>
              <a:rPr lang="en-GB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800" dirty="0" smtClean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endParaRPr lang="en-GB" sz="1800" dirty="0">
              <a:solidFill>
                <a:schemeClr val="accent4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GB" sz="1800" dirty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  <a:hlinkClick r:id="rId3"/>
              </a:rPr>
              <a:t>http://www.wf4ever-project.org/</a:t>
            </a:r>
            <a:endParaRPr lang="en-GB" sz="1800" dirty="0">
              <a:solidFill>
                <a:schemeClr val="accent4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GB" sz="1800" dirty="0">
              <a:solidFill>
                <a:schemeClr val="accent4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n-GB" sz="3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What can provenance do for me?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BDDE-74F6-49C6-90EC-6535B757F8B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00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Provenance of </a:t>
            </a:r>
            <a:r>
              <a:rPr lang="en-US" sz="4000" dirty="0" err="1" smtClean="0"/>
              <a:t>Stian</a:t>
            </a:r>
            <a:r>
              <a:rPr lang="en-US" sz="4000" dirty="0" smtClean="0"/>
              <a:t> </a:t>
            </a:r>
            <a:r>
              <a:rPr lang="en-US" sz="4000" dirty="0" err="1" smtClean="0"/>
              <a:t>Soiland</a:t>
            </a:r>
            <a:r>
              <a:rPr lang="en-US" sz="4000" dirty="0" smtClean="0"/>
              <a:t>-Reyes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 smtClean="0"/>
              <a:t>Developer/researcher in </a:t>
            </a:r>
            <a:r>
              <a:rPr lang="en-US" b="1" dirty="0" err="1" smtClean="0"/>
              <a:t>myGrid</a:t>
            </a:r>
            <a:r>
              <a:rPr lang="en-US" dirty="0" smtClean="0"/>
              <a:t> team, School of Computer Science, University of Manchester since 2006</a:t>
            </a:r>
          </a:p>
          <a:p>
            <a:r>
              <a:rPr lang="en-US" dirty="0" smtClean="0"/>
              <a:t>Involved with:</a:t>
            </a:r>
          </a:p>
          <a:p>
            <a:pPr lvl="1"/>
            <a:r>
              <a:rPr lang="en-US" b="1" dirty="0" err="1" smtClean="0"/>
              <a:t>Taverna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i="1" dirty="0" smtClean="0"/>
              <a:t>Scientific workflow system</a:t>
            </a:r>
          </a:p>
          <a:p>
            <a:pPr lvl="1"/>
            <a:r>
              <a:rPr lang="en-US" b="1" dirty="0" err="1" smtClean="0"/>
              <a:t>myExperiment</a:t>
            </a:r>
            <a:r>
              <a:rPr lang="en-US" dirty="0" smtClean="0"/>
              <a:t> – </a:t>
            </a:r>
            <a:r>
              <a:rPr lang="en-US" i="1" dirty="0" smtClean="0"/>
              <a:t>sharing workflows and </a:t>
            </a:r>
            <a:r>
              <a:rPr lang="en-US" i="1" dirty="0" err="1" smtClean="0"/>
              <a:t>artefacts</a:t>
            </a:r>
            <a:endParaRPr lang="en-US" dirty="0" smtClean="0"/>
          </a:p>
          <a:p>
            <a:pPr lvl="1"/>
            <a:r>
              <a:rPr lang="en-US" b="1" dirty="0" smtClean="0"/>
              <a:t>Wf4Ever</a:t>
            </a:r>
            <a:r>
              <a:rPr lang="en-US" dirty="0" smtClean="0"/>
              <a:t> - </a:t>
            </a:r>
            <a:r>
              <a:rPr lang="en-US" i="1" dirty="0" smtClean="0"/>
              <a:t>digital preservation (of workflows and workflow runs)</a:t>
            </a:r>
          </a:p>
          <a:p>
            <a:pPr lvl="1"/>
            <a:r>
              <a:rPr lang="en-US" b="1" dirty="0" smtClean="0"/>
              <a:t>W3C Provenance WG </a:t>
            </a:r>
            <a:r>
              <a:rPr lang="en-US" dirty="0" smtClean="0"/>
              <a:t>– </a:t>
            </a:r>
            <a:r>
              <a:rPr lang="en-US" i="1" dirty="0" smtClean="0"/>
              <a:t>standards for describing provenance</a:t>
            </a:r>
          </a:p>
          <a:p>
            <a:pPr lvl="1"/>
            <a:r>
              <a:rPr lang="en-US" b="1" dirty="0" smtClean="0"/>
              <a:t>Open Annotation </a:t>
            </a:r>
            <a:r>
              <a:rPr lang="en-US" dirty="0" smtClean="0"/>
              <a:t>– </a:t>
            </a:r>
            <a:r>
              <a:rPr lang="en-US" i="1" dirty="0" smtClean="0"/>
              <a:t>standard for tracking who said what about something</a:t>
            </a:r>
          </a:p>
          <a:p>
            <a:pPr lvl="1"/>
            <a:endParaRPr lang="en-GB" dirty="0"/>
          </a:p>
        </p:txBody>
      </p:sp>
      <p:pic>
        <p:nvPicPr>
          <p:cNvPr id="1026" name="Picture 2" descr="C:\Users\stain\Dropbox\logo\taverna-2-256x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45224"/>
            <a:ext cx="1085379" cy="108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stain\Dropbox\logo\wf4ever_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938" y="5657732"/>
            <a:ext cx="1698972" cy="70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3C SW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779258"/>
            <a:ext cx="229552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tain\Dropbox\logo\MyExperiment_logo_5016x960_tra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65" y="5827240"/>
            <a:ext cx="2082973" cy="39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BDDE-74F6-49C6-90EC-6535B757F8BE}" type="slidenum">
              <a:rPr lang="en-GB" smtClean="0"/>
              <a:t>2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What can provenance do for me?</a:t>
            </a:r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823307" y="6453336"/>
            <a:ext cx="55211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accent4">
                    <a:lumMod val="50000"/>
                  </a:schemeClr>
                </a:solidFill>
                <a:latin typeface="Consolas" pitchFamily="49" charset="0"/>
                <a:cs typeface="Consolas" pitchFamily="49" charset="0"/>
                <a:hlinkClick r:id="rId6"/>
              </a:rPr>
              <a:t>http://soiland-reyes.com/stian/work/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0776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432351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What can provenance do for me?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BDDE-74F6-49C6-90EC-6535B757F8B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544" y="43026"/>
            <a:ext cx="10010373" cy="684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32167" y="980728"/>
            <a:ext cx="6088543" cy="3443380"/>
          </a:xfrm>
          <a:prstGeom prst="rect">
            <a:avLst/>
          </a:prstGeom>
          <a:solidFill>
            <a:srgbClr val="99CCFF">
              <a:alpha val="30196"/>
            </a:srgb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468" y="252361"/>
            <a:ext cx="8229600" cy="576064"/>
          </a:xfrm>
          <a:solidFill>
            <a:srgbClr val="F8F8F8">
              <a:alpha val="61176"/>
            </a:srgb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b="1" dirty="0" smtClean="0"/>
              <a:t>What is provenance?</a:t>
            </a:r>
            <a:endParaRPr lang="en-GB" b="1" dirty="0"/>
          </a:p>
        </p:txBody>
      </p:sp>
      <p:sp>
        <p:nvSpPr>
          <p:cNvPr id="4" name="Rectangle 3"/>
          <p:cNvSpPr/>
          <p:nvPr/>
        </p:nvSpPr>
        <p:spPr>
          <a:xfrm>
            <a:off x="32167" y="6282993"/>
            <a:ext cx="4104456" cy="56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050" b="1" dirty="0" smtClean="0"/>
              <a:t>By </a:t>
            </a:r>
            <a:r>
              <a:rPr lang="en-GB" sz="1050" b="1" dirty="0" smtClean="0">
                <a:hlinkClick r:id="rId3"/>
              </a:rPr>
              <a:t>Dr Stephen </a:t>
            </a:r>
            <a:r>
              <a:rPr lang="en-GB" sz="1050" b="1" dirty="0" err="1" smtClean="0">
                <a:hlinkClick r:id="rId3"/>
              </a:rPr>
              <a:t>Dann</a:t>
            </a:r>
            <a:r>
              <a:rPr lang="en-GB" sz="1050" b="1" dirty="0" smtClean="0"/>
              <a:t> </a:t>
            </a:r>
            <a:br>
              <a:rPr lang="en-GB" sz="1050" b="1" dirty="0" smtClean="0"/>
            </a:br>
            <a:r>
              <a:rPr lang="en-GB" sz="1050" b="1" dirty="0" smtClean="0"/>
              <a:t>licensed under Creative Commons </a:t>
            </a:r>
            <a:r>
              <a:rPr lang="en-GB" sz="1050" b="1" dirty="0" smtClean="0">
                <a:effectLst/>
              </a:rPr>
              <a:t>Attribution-</a:t>
            </a:r>
            <a:r>
              <a:rPr lang="en-GB" sz="1050" b="1" dirty="0" err="1" smtClean="0">
                <a:effectLst/>
              </a:rPr>
              <a:t>ShareAlike</a:t>
            </a:r>
            <a:r>
              <a:rPr lang="en-GB" sz="1050" b="1" dirty="0" smtClean="0">
                <a:effectLst/>
              </a:rPr>
              <a:t> 2.0 Generic</a:t>
            </a:r>
            <a:r>
              <a:rPr lang="en-GB" sz="1050" b="1" dirty="0" smtClean="0"/>
              <a:t> </a:t>
            </a:r>
            <a:r>
              <a:rPr lang="en-GB" sz="1050" dirty="0" smtClean="0">
                <a:latin typeface="Consolas" pitchFamily="49" charset="0"/>
                <a:cs typeface="Consolas" pitchFamily="49" charset="0"/>
                <a:hlinkClick r:id="rId4"/>
              </a:rPr>
              <a:t/>
            </a:r>
            <a:br>
              <a:rPr lang="en-GB" sz="1050" dirty="0" smtClean="0">
                <a:latin typeface="Consolas" pitchFamily="49" charset="0"/>
                <a:cs typeface="Consolas" pitchFamily="49" charset="0"/>
                <a:hlinkClick r:id="rId4"/>
              </a:rPr>
            </a:br>
            <a:r>
              <a:rPr lang="en-GB" sz="1000" dirty="0" smtClean="0">
                <a:latin typeface="Consolas" pitchFamily="49" charset="0"/>
                <a:cs typeface="Consolas" pitchFamily="49" charset="0"/>
                <a:hlinkClick r:id="rId4"/>
              </a:rPr>
              <a:t>http://www.flickr.com/photos/stephendann/3375055368/</a:t>
            </a:r>
            <a:endParaRPr 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40352" y="332656"/>
            <a:ext cx="1255472" cy="646331"/>
          </a:xfrm>
          <a:prstGeom prst="rect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52000"/>
                </a:schemeClr>
              </a:gs>
              <a:gs pos="35000">
                <a:schemeClr val="accent6">
                  <a:tint val="37000"/>
                  <a:satMod val="300000"/>
                  <a:alpha val="78000"/>
                </a:schemeClr>
              </a:gs>
              <a:gs pos="100000">
                <a:schemeClr val="accent6">
                  <a:tint val="15000"/>
                  <a:satMod val="350000"/>
                  <a:lumMod val="49000"/>
                  <a:lumOff val="51000"/>
                  <a:alpha val="72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Attribution</a:t>
            </a:r>
            <a:br>
              <a:rPr lang="en-US" b="1" dirty="0" smtClean="0"/>
            </a:br>
            <a:r>
              <a:rPr lang="en-US" i="1" dirty="0" smtClean="0"/>
              <a:t>who did it?</a:t>
            </a:r>
            <a:endParaRPr lang="en-GB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03155" y="3777777"/>
            <a:ext cx="1953227" cy="646331"/>
          </a:xfrm>
          <a:prstGeom prst="rect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52000"/>
                </a:schemeClr>
              </a:gs>
              <a:gs pos="35000">
                <a:schemeClr val="accent6">
                  <a:tint val="37000"/>
                  <a:satMod val="300000"/>
                  <a:alpha val="78000"/>
                </a:schemeClr>
              </a:gs>
              <a:gs pos="100000">
                <a:schemeClr val="accent6">
                  <a:tint val="15000"/>
                  <a:satMod val="350000"/>
                  <a:lumMod val="49000"/>
                  <a:lumOff val="51000"/>
                  <a:alpha val="72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Derivation</a:t>
            </a:r>
            <a:br>
              <a:rPr lang="en-US" b="1" dirty="0" smtClean="0"/>
            </a:br>
            <a:r>
              <a:rPr lang="en-US" i="1" dirty="0" smtClean="0"/>
              <a:t>how did it change?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779912" y="1336830"/>
            <a:ext cx="2046138" cy="646331"/>
          </a:xfrm>
          <a:prstGeom prst="rect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52000"/>
                </a:schemeClr>
              </a:gs>
              <a:gs pos="35000">
                <a:schemeClr val="accent6">
                  <a:tint val="37000"/>
                  <a:satMod val="300000"/>
                  <a:alpha val="78000"/>
                </a:schemeClr>
              </a:gs>
              <a:gs pos="100000">
                <a:schemeClr val="accent6">
                  <a:tint val="15000"/>
                  <a:satMod val="350000"/>
                  <a:lumMod val="49000"/>
                  <a:lumOff val="51000"/>
                  <a:alpha val="72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Activity</a:t>
            </a:r>
            <a:br>
              <a:rPr lang="en-US" b="1" dirty="0" smtClean="0"/>
            </a:br>
            <a:r>
              <a:rPr lang="en-US" i="1" dirty="0" smtClean="0"/>
              <a:t>what happens to it?</a:t>
            </a:r>
            <a:endParaRPr lang="en-US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584975" y="5720069"/>
            <a:ext cx="1289264" cy="646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Licensing</a:t>
            </a:r>
            <a:br>
              <a:rPr lang="en-US" b="1" dirty="0" smtClean="0"/>
            </a:br>
            <a:r>
              <a:rPr lang="en-US" i="1" dirty="0" smtClean="0"/>
              <a:t>can I use it?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640041" y="4762418"/>
            <a:ext cx="1174104" cy="646331"/>
          </a:xfrm>
          <a:prstGeom prst="rect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52000"/>
                </a:schemeClr>
              </a:gs>
              <a:gs pos="35000">
                <a:schemeClr val="accent6">
                  <a:tint val="37000"/>
                  <a:satMod val="300000"/>
                  <a:alpha val="78000"/>
                </a:schemeClr>
              </a:gs>
              <a:gs pos="100000">
                <a:schemeClr val="accent6">
                  <a:tint val="15000"/>
                  <a:satMod val="350000"/>
                  <a:lumMod val="49000"/>
                  <a:lumOff val="51000"/>
                  <a:alpha val="72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Attributes</a:t>
            </a:r>
            <a:br>
              <a:rPr lang="en-US" b="1" dirty="0" smtClean="0"/>
            </a:br>
            <a:r>
              <a:rPr lang="en-US" i="1" dirty="0" smtClean="0"/>
              <a:t>what is it?</a:t>
            </a:r>
            <a:endParaRPr lang="en-US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95936" y="3464133"/>
            <a:ext cx="684706" cy="3231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680642" y="1987099"/>
            <a:ext cx="323407" cy="8050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403648" y="2708920"/>
            <a:ext cx="1152129" cy="10688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>
            <a:off x="1907704" y="2492896"/>
            <a:ext cx="1440161" cy="7504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0" y="3718773"/>
            <a:ext cx="1757212" cy="646331"/>
          </a:xfrm>
          <a:prstGeom prst="rect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52000"/>
                </a:schemeClr>
              </a:gs>
              <a:gs pos="35000">
                <a:schemeClr val="accent6">
                  <a:tint val="37000"/>
                  <a:satMod val="300000"/>
                  <a:alpha val="78000"/>
                </a:schemeClr>
              </a:gs>
              <a:gs pos="100000">
                <a:schemeClr val="accent6">
                  <a:tint val="15000"/>
                  <a:satMod val="350000"/>
                  <a:lumMod val="49000"/>
                  <a:lumOff val="51000"/>
                  <a:alpha val="72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Origin</a:t>
            </a:r>
            <a:br>
              <a:rPr lang="en-US" b="1" dirty="0" smtClean="0"/>
            </a:br>
            <a:r>
              <a:rPr lang="en-US" i="1" dirty="0" smtClean="0"/>
              <a:t>where is it from?</a:t>
            </a:r>
            <a:endParaRPr lang="en-GB" b="1" dirty="0"/>
          </a:p>
        </p:txBody>
      </p:sp>
      <p:cxnSp>
        <p:nvCxnSpPr>
          <p:cNvPr id="39" name="Straight Arrow Connector 38"/>
          <p:cNvCxnSpPr>
            <a:stCxn id="10" idx="3"/>
          </p:cNvCxnSpPr>
          <p:nvPr/>
        </p:nvCxnSpPr>
        <p:spPr>
          <a:xfrm>
            <a:off x="5874239" y="6043235"/>
            <a:ext cx="492942" cy="914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2"/>
          </p:cNvCxnSpPr>
          <p:nvPr/>
        </p:nvCxnSpPr>
        <p:spPr>
          <a:xfrm flipH="1">
            <a:off x="7640041" y="5408749"/>
            <a:ext cx="587052" cy="1621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83492" y="4873340"/>
            <a:ext cx="2858475" cy="64633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Annotations</a:t>
            </a:r>
            <a:br>
              <a:rPr lang="en-US" b="1" dirty="0" smtClean="0"/>
            </a:br>
            <a:r>
              <a:rPr lang="en-US" i="1" dirty="0" smtClean="0"/>
              <a:t>what do others say about it?</a:t>
            </a:r>
            <a:endParaRPr lang="en-US" dirty="0" smtClean="0"/>
          </a:p>
        </p:txBody>
      </p:sp>
      <p:cxnSp>
        <p:nvCxnSpPr>
          <p:cNvPr id="60" name="Straight Arrow Connector 59"/>
          <p:cNvCxnSpPr>
            <a:stCxn id="58" idx="2"/>
          </p:cNvCxnSpPr>
          <p:nvPr/>
        </p:nvCxnSpPr>
        <p:spPr>
          <a:xfrm flipH="1">
            <a:off x="1547664" y="5519671"/>
            <a:ext cx="1065066" cy="2855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4041967" y="4873340"/>
            <a:ext cx="2325214" cy="1803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261120" y="1772961"/>
            <a:ext cx="5651346" cy="1855032"/>
          </a:xfrm>
          <a:custGeom>
            <a:avLst/>
            <a:gdLst>
              <a:gd name="connsiteX0" fmla="*/ 822329 w 5651346"/>
              <a:gd name="connsiteY0" fmla="*/ 48979 h 1878908"/>
              <a:gd name="connsiteX1" fmla="*/ 61609 w 5651346"/>
              <a:gd name="connsiteY1" fmla="*/ 356340 h 1878908"/>
              <a:gd name="connsiteX2" fmla="*/ 253710 w 5651346"/>
              <a:gd name="connsiteY2" fmla="*/ 1309160 h 1878908"/>
              <a:gd name="connsiteX3" fmla="*/ 1898093 w 5651346"/>
              <a:gd name="connsiteY3" fmla="*/ 1785570 h 1878908"/>
              <a:gd name="connsiteX4" fmla="*/ 4733502 w 5651346"/>
              <a:gd name="connsiteY4" fmla="*/ 1747150 h 1878908"/>
              <a:gd name="connsiteX5" fmla="*/ 5640218 w 5651346"/>
              <a:gd name="connsiteY5" fmla="*/ 448549 h 1878908"/>
              <a:gd name="connsiteX6" fmla="*/ 4249408 w 5651346"/>
              <a:gd name="connsiteY6" fmla="*/ 87399 h 1878908"/>
              <a:gd name="connsiteX7" fmla="*/ 1122006 w 5651346"/>
              <a:gd name="connsiteY7" fmla="*/ 2875 h 1878908"/>
              <a:gd name="connsiteX8" fmla="*/ 822329 w 5651346"/>
              <a:gd name="connsiteY8" fmla="*/ 48979 h 1878908"/>
              <a:gd name="connsiteX0" fmla="*/ 822329 w 5651346"/>
              <a:gd name="connsiteY0" fmla="*/ 25103 h 1855032"/>
              <a:gd name="connsiteX1" fmla="*/ 61609 w 5651346"/>
              <a:gd name="connsiteY1" fmla="*/ 332464 h 1855032"/>
              <a:gd name="connsiteX2" fmla="*/ 253710 w 5651346"/>
              <a:gd name="connsiteY2" fmla="*/ 1285284 h 1855032"/>
              <a:gd name="connsiteX3" fmla="*/ 1898093 w 5651346"/>
              <a:gd name="connsiteY3" fmla="*/ 1761694 h 1855032"/>
              <a:gd name="connsiteX4" fmla="*/ 4733502 w 5651346"/>
              <a:gd name="connsiteY4" fmla="*/ 1723274 h 1855032"/>
              <a:gd name="connsiteX5" fmla="*/ 5640218 w 5651346"/>
              <a:gd name="connsiteY5" fmla="*/ 424673 h 1855032"/>
              <a:gd name="connsiteX6" fmla="*/ 4249408 w 5651346"/>
              <a:gd name="connsiteY6" fmla="*/ 63523 h 1855032"/>
              <a:gd name="connsiteX7" fmla="*/ 822329 w 5651346"/>
              <a:gd name="connsiteY7" fmla="*/ 25103 h 185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346" h="1855032">
                <a:moveTo>
                  <a:pt x="822329" y="25103"/>
                </a:moveTo>
                <a:cubicBezTo>
                  <a:pt x="124363" y="69926"/>
                  <a:pt x="156379" y="122434"/>
                  <a:pt x="61609" y="332464"/>
                </a:cubicBezTo>
                <a:cubicBezTo>
                  <a:pt x="-33161" y="542494"/>
                  <a:pt x="-52371" y="1047079"/>
                  <a:pt x="253710" y="1285284"/>
                </a:cubicBezTo>
                <a:cubicBezTo>
                  <a:pt x="559791" y="1523489"/>
                  <a:pt x="1151461" y="1688696"/>
                  <a:pt x="1898093" y="1761694"/>
                </a:cubicBezTo>
                <a:cubicBezTo>
                  <a:pt x="2644725" y="1834692"/>
                  <a:pt x="4109815" y="1946111"/>
                  <a:pt x="4733502" y="1723274"/>
                </a:cubicBezTo>
                <a:cubicBezTo>
                  <a:pt x="5357189" y="1500437"/>
                  <a:pt x="5720900" y="701298"/>
                  <a:pt x="5640218" y="424673"/>
                </a:cubicBezTo>
                <a:cubicBezTo>
                  <a:pt x="5559536" y="148048"/>
                  <a:pt x="5002443" y="137802"/>
                  <a:pt x="4249408" y="63523"/>
                </a:cubicBezTo>
                <a:cubicBezTo>
                  <a:pt x="3446427" y="-3072"/>
                  <a:pt x="1520295" y="-19720"/>
                  <a:pt x="822329" y="25103"/>
                </a:cubicBezTo>
                <a:close/>
              </a:path>
            </a:pathLst>
          </a:custGeom>
          <a:solidFill>
            <a:srgbClr val="99FFCC">
              <a:alpha val="30196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188932" y="1234497"/>
            <a:ext cx="3437544" cy="6463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Abstraction levels</a:t>
            </a:r>
            <a:br>
              <a:rPr lang="en-US" b="1" dirty="0" smtClean="0"/>
            </a:br>
            <a:r>
              <a:rPr lang="en-US" i="1" dirty="0" smtClean="0"/>
              <a:t>shallots, sign, photo or </a:t>
            </a:r>
            <a:r>
              <a:rPr lang="en-US" i="1" dirty="0" err="1" smtClean="0"/>
              <a:t>flickr</a:t>
            </a:r>
            <a:r>
              <a:rPr lang="en-US" i="1" dirty="0" smtClean="0"/>
              <a:t> page?</a:t>
            </a:r>
            <a:endParaRPr lang="en-GB" i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092280" y="775855"/>
            <a:ext cx="734333" cy="2048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7812361" y="1628800"/>
            <a:ext cx="288031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2" idx="0"/>
          </p:cNvCxnSpPr>
          <p:nvPr/>
        </p:nvCxnSpPr>
        <p:spPr>
          <a:xfrm flipH="1" flipV="1">
            <a:off x="7045328" y="1772816"/>
            <a:ext cx="262976" cy="2750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BDDE-74F6-49C6-90EC-6535B757F8BE}" type="slidenum">
              <a:rPr lang="en-GB" smtClean="0"/>
              <a:t>4</a:t>
            </a:fld>
            <a:endParaRPr lang="en-GB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045328" y="4100942"/>
            <a:ext cx="64283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08412" y="3978481"/>
            <a:ext cx="1837362" cy="646331"/>
          </a:xfrm>
          <a:prstGeom prst="rect">
            <a:avLst/>
          </a:prstGeom>
          <a:solidFill>
            <a:srgbClr val="E8E4C1">
              <a:alpha val="69804"/>
            </a:srgb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Aggregation</a:t>
            </a:r>
            <a:br>
              <a:rPr lang="en-US" b="1" dirty="0" smtClean="0"/>
            </a:br>
            <a:r>
              <a:rPr lang="en-US" i="1" dirty="0" smtClean="0"/>
              <a:t>what is it part of?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309472" y="2047859"/>
            <a:ext cx="1997663" cy="923330"/>
          </a:xfrm>
          <a:prstGeom prst="rect">
            <a:avLst/>
          </a:prstGeom>
          <a:gradFill>
            <a:gsLst>
              <a:gs pos="0">
                <a:schemeClr val="accent6">
                  <a:tint val="50000"/>
                  <a:satMod val="300000"/>
                  <a:alpha val="52000"/>
                </a:schemeClr>
              </a:gs>
              <a:gs pos="35000">
                <a:schemeClr val="accent6">
                  <a:tint val="37000"/>
                  <a:satMod val="300000"/>
                  <a:alpha val="78000"/>
                </a:schemeClr>
              </a:gs>
              <a:gs pos="100000">
                <a:schemeClr val="accent6">
                  <a:tint val="15000"/>
                  <a:satMod val="350000"/>
                  <a:lumMod val="49000"/>
                  <a:lumOff val="51000"/>
                  <a:alpha val="72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Date and tool</a:t>
            </a:r>
            <a:br>
              <a:rPr lang="en-US" b="1" dirty="0" smtClean="0"/>
            </a:br>
            <a:r>
              <a:rPr lang="en-US" i="1" dirty="0" smtClean="0"/>
              <a:t>when was it made?</a:t>
            </a:r>
          </a:p>
          <a:p>
            <a:r>
              <a:rPr lang="en-US" i="1" dirty="0" smtClean="0"/>
              <a:t>using what?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396536" cy="6885239"/>
          </a:xfrm>
          <a:prstGeom prst="rect">
            <a:avLst/>
          </a:prstGeom>
          <a:solidFill>
            <a:srgbClr val="FFCCFF">
              <a:alpha val="20000"/>
            </a:srgb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7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7" grpId="0" animBg="1"/>
      <p:bldP spid="8" grpId="0" animBg="1"/>
      <p:bldP spid="9" grpId="0" animBg="1"/>
      <p:bldP spid="10" grpId="0" animBg="1"/>
      <p:bldP spid="11" grpId="0" animBg="1"/>
      <p:bldP spid="5" grpId="0" animBg="1"/>
      <p:bldP spid="58" grpId="0" animBg="1"/>
      <p:bldP spid="13" grpId="0" animBg="1"/>
      <p:bldP spid="13" grpId="1" animBg="1"/>
      <p:bldP spid="29" grpId="0" animBg="1"/>
      <p:bldP spid="29" grpId="1" animBg="1"/>
      <p:bldP spid="35" grpId="0" animBg="1"/>
      <p:bldP spid="12" grpId="0" animBg="1"/>
      <p:bldP spid="17" grpId="0" animBg="1"/>
      <p:bldP spid="1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Who collected this sample? </a:t>
            </a:r>
            <a:r>
              <a:rPr lang="en-GB" dirty="0"/>
              <a:t>Who </a:t>
            </a:r>
            <a:r>
              <a:rPr lang="en-GB" dirty="0" smtClean="0"/>
              <a:t>helped?</a:t>
            </a:r>
          </a:p>
          <a:p>
            <a:r>
              <a:rPr lang="en-GB" dirty="0" smtClean="0"/>
              <a:t>Which lab performed the sequencing?</a:t>
            </a:r>
          </a:p>
          <a:p>
            <a:r>
              <a:rPr lang="en-GB" dirty="0"/>
              <a:t>Who did the </a:t>
            </a:r>
            <a:r>
              <a:rPr lang="en-GB" dirty="0" smtClean="0"/>
              <a:t>data analysis?</a:t>
            </a:r>
          </a:p>
          <a:p>
            <a:r>
              <a:rPr lang="en-GB" dirty="0" smtClean="0"/>
              <a:t>Who curated the results?</a:t>
            </a:r>
          </a:p>
          <a:p>
            <a:r>
              <a:rPr lang="en-GB" dirty="0" smtClean="0"/>
              <a:t>Who produced the raw data this analysis is based on?</a:t>
            </a:r>
          </a:p>
          <a:p>
            <a:r>
              <a:rPr lang="en-GB" dirty="0" smtClean="0"/>
              <a:t>Who wrote the </a:t>
            </a:r>
            <a:r>
              <a:rPr lang="en-GB" dirty="0"/>
              <a:t>analysis</a:t>
            </a:r>
            <a:r>
              <a:rPr lang="en-GB" dirty="0" smtClean="0"/>
              <a:t> workflow?</a:t>
            </a:r>
          </a:p>
          <a:p>
            <a:endParaRPr lang="en-GB" dirty="0" smtClean="0"/>
          </a:p>
          <a:p>
            <a:pPr marL="114300" indent="0">
              <a:buNone/>
            </a:pPr>
            <a:r>
              <a:rPr lang="en-GB" i="1" dirty="0" smtClean="0"/>
              <a:t>Why do I need this?</a:t>
            </a:r>
          </a:p>
          <a:p>
            <a:pPr marL="628650" indent="-514350">
              <a:buFont typeface="+mj-lt"/>
              <a:buAutoNum type="romanLcPeriod"/>
            </a:pPr>
            <a:r>
              <a:rPr lang="en-GB" dirty="0" smtClean="0"/>
              <a:t>To be </a:t>
            </a:r>
            <a:r>
              <a:rPr lang="en-GB" b="1" dirty="0" smtClean="0"/>
              <a:t>recognized</a:t>
            </a:r>
            <a:r>
              <a:rPr lang="en-GB" dirty="0" smtClean="0"/>
              <a:t> for my work</a:t>
            </a:r>
          </a:p>
          <a:p>
            <a:pPr marL="628650" indent="-514350">
              <a:buFont typeface="+mj-lt"/>
              <a:buAutoNum type="romanLcPeriod"/>
            </a:pPr>
            <a:r>
              <a:rPr lang="en-GB" dirty="0" smtClean="0"/>
              <a:t>Who </a:t>
            </a:r>
            <a:r>
              <a:rPr lang="en-GB" dirty="0"/>
              <a:t>should I </a:t>
            </a:r>
            <a:r>
              <a:rPr lang="en-GB" dirty="0" smtClean="0"/>
              <a:t>give </a:t>
            </a:r>
            <a:r>
              <a:rPr lang="en-GB" b="1" dirty="0" smtClean="0"/>
              <a:t>credits</a:t>
            </a:r>
            <a:r>
              <a:rPr lang="en-GB" dirty="0" smtClean="0"/>
              <a:t> to?</a:t>
            </a:r>
          </a:p>
          <a:p>
            <a:pPr marL="628650" indent="-514350">
              <a:buFont typeface="+mj-lt"/>
              <a:buAutoNum type="romanLcPeriod"/>
            </a:pPr>
            <a:r>
              <a:rPr lang="en-GB" dirty="0" smtClean="0"/>
              <a:t>Who should I </a:t>
            </a:r>
            <a:r>
              <a:rPr lang="en-GB" b="1" dirty="0" smtClean="0"/>
              <a:t>complain</a:t>
            </a:r>
            <a:r>
              <a:rPr lang="en-GB" dirty="0" smtClean="0"/>
              <a:t> to?</a:t>
            </a:r>
          </a:p>
          <a:p>
            <a:pPr marL="628650" indent="-514350">
              <a:buFont typeface="+mj-lt"/>
              <a:buAutoNum type="romanLcPeriod"/>
            </a:pPr>
            <a:r>
              <a:rPr lang="en-GB" dirty="0" smtClean="0"/>
              <a:t>Can I </a:t>
            </a:r>
            <a:r>
              <a:rPr lang="en-GB" b="1" dirty="0" smtClean="0"/>
              <a:t>trust</a:t>
            </a:r>
            <a:r>
              <a:rPr lang="en-GB" dirty="0" smtClean="0"/>
              <a:t> them?</a:t>
            </a:r>
          </a:p>
          <a:p>
            <a:pPr marL="628650" indent="-514350">
              <a:buFont typeface="+mj-lt"/>
              <a:buAutoNum type="romanLcPeriod"/>
            </a:pPr>
            <a:r>
              <a:rPr lang="en-GB" dirty="0"/>
              <a:t>Who should I make </a:t>
            </a:r>
            <a:r>
              <a:rPr lang="en-GB" b="1" dirty="0"/>
              <a:t>friends</a:t>
            </a:r>
            <a:r>
              <a:rPr lang="en-GB" dirty="0"/>
              <a:t> with</a:t>
            </a:r>
            <a:r>
              <a:rPr lang="en-GB" dirty="0" smtClean="0"/>
              <a:t>?</a:t>
            </a:r>
            <a:endParaRPr lang="en-GB" dirty="0"/>
          </a:p>
          <a:p>
            <a:pPr marL="114300" indent="0">
              <a:buNone/>
            </a:pP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5090820" y="4721769"/>
            <a:ext cx="1659429" cy="1869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prov:wasAttributedTo</a:t>
            </a:r>
            <a:endParaRPr lang="en-GB" sz="1050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05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prov:actedOnBehalfOf</a:t>
            </a:r>
            <a:r>
              <a:rPr lang="en-GB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05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dct:creator</a:t>
            </a:r>
            <a:r>
              <a:rPr lang="en-GB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05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dct:publisher</a:t>
            </a:r>
            <a:r>
              <a:rPr lang="en-GB" sz="105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05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05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pav:authoredBy</a:t>
            </a:r>
            <a:r>
              <a:rPr lang="en-GB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05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pav:contributedBy</a:t>
            </a:r>
            <a:r>
              <a:rPr lang="en-GB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05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pav:curatedBy</a:t>
            </a:r>
            <a:r>
              <a:rPr lang="en-GB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05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pav:createdBy</a:t>
            </a:r>
            <a:r>
              <a:rPr lang="en-GB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05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pav:importedBy</a:t>
            </a:r>
            <a:r>
              <a:rPr lang="en-GB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GB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05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pav:providedBy</a:t>
            </a:r>
            <a:endParaRPr lang="en-GB" sz="1050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GB" sz="1050" dirty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87647" y="4352437"/>
            <a:ext cx="68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Roles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03777" y="4721769"/>
            <a:ext cx="141264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Person</a:t>
            </a:r>
            <a:br>
              <a:rPr lang="en-GB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Organization</a:t>
            </a:r>
            <a:br>
              <a:rPr lang="en-GB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</a:br>
            <a:r>
              <a:rPr lang="en-GB" sz="1050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SoftwareAgent</a:t>
            </a:r>
            <a:endParaRPr lang="en-GB" sz="1050" dirty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00603" y="4351487"/>
            <a:ext cx="1297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Agent types</a:t>
            </a:r>
            <a:endParaRPr lang="en-GB" dirty="0">
              <a:solidFill>
                <a:schemeClr val="tx2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113148" y="2190554"/>
            <a:ext cx="2190766" cy="2556367"/>
            <a:chOff x="3275856" y="1480745"/>
            <a:chExt cx="2190766" cy="2556367"/>
          </a:xfrm>
        </p:grpSpPr>
        <p:sp>
          <p:nvSpPr>
            <p:cNvPr id="10" name="Regular Pentagon 9"/>
            <p:cNvSpPr/>
            <p:nvPr/>
          </p:nvSpPr>
          <p:spPr>
            <a:xfrm>
              <a:off x="3275856" y="1940290"/>
              <a:ext cx="771347" cy="745288"/>
            </a:xfrm>
            <a:custGeom>
              <a:avLst/>
              <a:gdLst>
                <a:gd name="connsiteX0" fmla="*/ 1 w 864096"/>
                <a:gd name="connsiteY0" fmla="*/ 302550 h 792088"/>
                <a:gd name="connsiteX1" fmla="*/ 432048 w 864096"/>
                <a:gd name="connsiteY1" fmla="*/ 0 h 792088"/>
                <a:gd name="connsiteX2" fmla="*/ 864095 w 864096"/>
                <a:gd name="connsiteY2" fmla="*/ 302550 h 792088"/>
                <a:gd name="connsiteX3" fmla="*/ 699068 w 864096"/>
                <a:gd name="connsiteY3" fmla="*/ 792086 h 792088"/>
                <a:gd name="connsiteX4" fmla="*/ 165028 w 864096"/>
                <a:gd name="connsiteY4" fmla="*/ 792086 h 792088"/>
                <a:gd name="connsiteX5" fmla="*/ 1 w 864096"/>
                <a:gd name="connsiteY5" fmla="*/ 302550 h 792088"/>
                <a:gd name="connsiteX0" fmla="*/ 0 w 699337"/>
                <a:gd name="connsiteY0" fmla="*/ 286074 h 792086"/>
                <a:gd name="connsiteX1" fmla="*/ 267290 w 699337"/>
                <a:gd name="connsiteY1" fmla="*/ 0 h 792086"/>
                <a:gd name="connsiteX2" fmla="*/ 699337 w 699337"/>
                <a:gd name="connsiteY2" fmla="*/ 302550 h 792086"/>
                <a:gd name="connsiteX3" fmla="*/ 534310 w 699337"/>
                <a:gd name="connsiteY3" fmla="*/ 792086 h 792086"/>
                <a:gd name="connsiteX4" fmla="*/ 270 w 699337"/>
                <a:gd name="connsiteY4" fmla="*/ 792086 h 792086"/>
                <a:gd name="connsiteX5" fmla="*/ 0 w 699337"/>
                <a:gd name="connsiteY5" fmla="*/ 286074 h 792086"/>
                <a:gd name="connsiteX0" fmla="*/ 0 w 534581"/>
                <a:gd name="connsiteY0" fmla="*/ 286074 h 792086"/>
                <a:gd name="connsiteX1" fmla="*/ 267290 w 534581"/>
                <a:gd name="connsiteY1" fmla="*/ 0 h 792086"/>
                <a:gd name="connsiteX2" fmla="*/ 534581 w 534581"/>
                <a:gd name="connsiteY2" fmla="*/ 319026 h 792086"/>
                <a:gd name="connsiteX3" fmla="*/ 534310 w 534581"/>
                <a:gd name="connsiteY3" fmla="*/ 792086 h 792086"/>
                <a:gd name="connsiteX4" fmla="*/ 270 w 534581"/>
                <a:gd name="connsiteY4" fmla="*/ 792086 h 792086"/>
                <a:gd name="connsiteX5" fmla="*/ 0 w 534581"/>
                <a:gd name="connsiteY5" fmla="*/ 286074 h 792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4581" h="792086">
                  <a:moveTo>
                    <a:pt x="0" y="286074"/>
                  </a:moveTo>
                  <a:lnTo>
                    <a:pt x="267290" y="0"/>
                  </a:lnTo>
                  <a:lnTo>
                    <a:pt x="534581" y="319026"/>
                  </a:lnTo>
                  <a:cubicBezTo>
                    <a:pt x="534491" y="476713"/>
                    <a:pt x="534400" y="634399"/>
                    <a:pt x="534310" y="792086"/>
                  </a:cubicBezTo>
                  <a:lnTo>
                    <a:pt x="270" y="792086"/>
                  </a:lnTo>
                  <a:lnTo>
                    <a:pt x="0" y="286074"/>
                  </a:ln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Alice</a:t>
              </a:r>
            </a:p>
          </p:txBody>
        </p:sp>
        <p:sp>
          <p:nvSpPr>
            <p:cNvPr id="12" name="Regular Pentagon 9"/>
            <p:cNvSpPr/>
            <p:nvPr/>
          </p:nvSpPr>
          <p:spPr>
            <a:xfrm>
              <a:off x="4695275" y="1940290"/>
              <a:ext cx="771347" cy="745288"/>
            </a:xfrm>
            <a:custGeom>
              <a:avLst/>
              <a:gdLst>
                <a:gd name="connsiteX0" fmla="*/ 1 w 864096"/>
                <a:gd name="connsiteY0" fmla="*/ 302550 h 792088"/>
                <a:gd name="connsiteX1" fmla="*/ 432048 w 864096"/>
                <a:gd name="connsiteY1" fmla="*/ 0 h 792088"/>
                <a:gd name="connsiteX2" fmla="*/ 864095 w 864096"/>
                <a:gd name="connsiteY2" fmla="*/ 302550 h 792088"/>
                <a:gd name="connsiteX3" fmla="*/ 699068 w 864096"/>
                <a:gd name="connsiteY3" fmla="*/ 792086 h 792088"/>
                <a:gd name="connsiteX4" fmla="*/ 165028 w 864096"/>
                <a:gd name="connsiteY4" fmla="*/ 792086 h 792088"/>
                <a:gd name="connsiteX5" fmla="*/ 1 w 864096"/>
                <a:gd name="connsiteY5" fmla="*/ 302550 h 792088"/>
                <a:gd name="connsiteX0" fmla="*/ 0 w 699337"/>
                <a:gd name="connsiteY0" fmla="*/ 286074 h 792086"/>
                <a:gd name="connsiteX1" fmla="*/ 267290 w 699337"/>
                <a:gd name="connsiteY1" fmla="*/ 0 h 792086"/>
                <a:gd name="connsiteX2" fmla="*/ 699337 w 699337"/>
                <a:gd name="connsiteY2" fmla="*/ 302550 h 792086"/>
                <a:gd name="connsiteX3" fmla="*/ 534310 w 699337"/>
                <a:gd name="connsiteY3" fmla="*/ 792086 h 792086"/>
                <a:gd name="connsiteX4" fmla="*/ 270 w 699337"/>
                <a:gd name="connsiteY4" fmla="*/ 792086 h 792086"/>
                <a:gd name="connsiteX5" fmla="*/ 0 w 699337"/>
                <a:gd name="connsiteY5" fmla="*/ 286074 h 792086"/>
                <a:gd name="connsiteX0" fmla="*/ 0 w 534581"/>
                <a:gd name="connsiteY0" fmla="*/ 286074 h 792086"/>
                <a:gd name="connsiteX1" fmla="*/ 267290 w 534581"/>
                <a:gd name="connsiteY1" fmla="*/ 0 h 792086"/>
                <a:gd name="connsiteX2" fmla="*/ 534581 w 534581"/>
                <a:gd name="connsiteY2" fmla="*/ 319026 h 792086"/>
                <a:gd name="connsiteX3" fmla="*/ 534310 w 534581"/>
                <a:gd name="connsiteY3" fmla="*/ 792086 h 792086"/>
                <a:gd name="connsiteX4" fmla="*/ 270 w 534581"/>
                <a:gd name="connsiteY4" fmla="*/ 792086 h 792086"/>
                <a:gd name="connsiteX5" fmla="*/ 0 w 534581"/>
                <a:gd name="connsiteY5" fmla="*/ 286074 h 792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4581" h="792086">
                  <a:moveTo>
                    <a:pt x="0" y="286074"/>
                  </a:moveTo>
                  <a:lnTo>
                    <a:pt x="267290" y="0"/>
                  </a:lnTo>
                  <a:lnTo>
                    <a:pt x="534581" y="319026"/>
                  </a:lnTo>
                  <a:cubicBezTo>
                    <a:pt x="534491" y="476713"/>
                    <a:pt x="534400" y="634399"/>
                    <a:pt x="534310" y="792086"/>
                  </a:cubicBezTo>
                  <a:lnTo>
                    <a:pt x="270" y="792086"/>
                  </a:lnTo>
                  <a:lnTo>
                    <a:pt x="0" y="286074"/>
                  </a:ln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The lab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581533" y="2697656"/>
              <a:ext cx="782594" cy="815546"/>
            </a:xfrm>
            <a:custGeom>
              <a:avLst/>
              <a:gdLst>
                <a:gd name="connsiteX0" fmla="*/ 782594 w 782594"/>
                <a:gd name="connsiteY0" fmla="*/ 815546 h 815546"/>
                <a:gd name="connsiteX1" fmla="*/ 123567 w 782594"/>
                <a:gd name="connsiteY1" fmla="*/ 560173 h 815546"/>
                <a:gd name="connsiteX2" fmla="*/ 0 w 782594"/>
                <a:gd name="connsiteY2" fmla="*/ 0 h 81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2594" h="815546">
                  <a:moveTo>
                    <a:pt x="782594" y="815546"/>
                  </a:moveTo>
                  <a:cubicBezTo>
                    <a:pt x="518296" y="755821"/>
                    <a:pt x="253999" y="696097"/>
                    <a:pt x="123567" y="560173"/>
                  </a:cubicBezTo>
                  <a:cubicBezTo>
                    <a:pt x="-6865" y="424249"/>
                    <a:pt x="19221" y="97481"/>
                    <a:pt x="0" y="0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reeform 14"/>
            <p:cNvSpPr/>
            <p:nvPr/>
          </p:nvSpPr>
          <p:spPr>
            <a:xfrm flipH="1">
              <a:off x="4623267" y="2685578"/>
              <a:ext cx="564421" cy="815546"/>
            </a:xfrm>
            <a:custGeom>
              <a:avLst/>
              <a:gdLst>
                <a:gd name="connsiteX0" fmla="*/ 782594 w 782594"/>
                <a:gd name="connsiteY0" fmla="*/ 815546 h 815546"/>
                <a:gd name="connsiteX1" fmla="*/ 123567 w 782594"/>
                <a:gd name="connsiteY1" fmla="*/ 560173 h 815546"/>
                <a:gd name="connsiteX2" fmla="*/ 0 w 782594"/>
                <a:gd name="connsiteY2" fmla="*/ 0 h 81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2594" h="815546">
                  <a:moveTo>
                    <a:pt x="782594" y="815546"/>
                  </a:moveTo>
                  <a:cubicBezTo>
                    <a:pt x="518296" y="755821"/>
                    <a:pt x="253999" y="696097"/>
                    <a:pt x="123567" y="560173"/>
                  </a:cubicBezTo>
                  <a:cubicBezTo>
                    <a:pt x="-6865" y="424249"/>
                    <a:pt x="19221" y="97481"/>
                    <a:pt x="0" y="0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lowchart: Terminator 4"/>
            <p:cNvSpPr/>
            <p:nvPr/>
          </p:nvSpPr>
          <p:spPr>
            <a:xfrm>
              <a:off x="3938692" y="3505361"/>
              <a:ext cx="1152128" cy="531751"/>
            </a:xfrm>
            <a:prstGeom prst="flowChartTerminator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Data</a:t>
              </a:r>
              <a:endParaRPr lang="en-GB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51992" y="3072040"/>
              <a:ext cx="133882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050" dirty="0" smtClean="0">
                  <a:solidFill>
                    <a:schemeClr val="accent6"/>
                  </a:solidFill>
                  <a:latin typeface="Consolas" pitchFamily="49" charset="0"/>
                  <a:cs typeface="Consolas" pitchFamily="49" charset="0"/>
                </a:rPr>
                <a:t>wasAttributedTo</a:t>
              </a:r>
              <a:endParaRPr lang="en-GB" sz="105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00082" y="1480745"/>
              <a:ext cx="129073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050" dirty="0" smtClean="0">
                  <a:solidFill>
                    <a:schemeClr val="accent6"/>
                  </a:solidFill>
                  <a:latin typeface="Consolas" pitchFamily="49" charset="0"/>
                  <a:cs typeface="Consolas" pitchFamily="49" charset="0"/>
                </a:rPr>
                <a:t>actedOnBehalfOf</a:t>
              </a:r>
              <a:endParaRPr lang="en-GB" sz="105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8088387">
              <a:off x="3973849" y="1656268"/>
              <a:ext cx="782594" cy="815546"/>
            </a:xfrm>
            <a:custGeom>
              <a:avLst/>
              <a:gdLst>
                <a:gd name="connsiteX0" fmla="*/ 782594 w 782594"/>
                <a:gd name="connsiteY0" fmla="*/ 815546 h 815546"/>
                <a:gd name="connsiteX1" fmla="*/ 123567 w 782594"/>
                <a:gd name="connsiteY1" fmla="*/ 560173 h 815546"/>
                <a:gd name="connsiteX2" fmla="*/ 0 w 782594"/>
                <a:gd name="connsiteY2" fmla="*/ 0 h 81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2594" h="815546">
                  <a:moveTo>
                    <a:pt x="782594" y="815546"/>
                  </a:moveTo>
                  <a:cubicBezTo>
                    <a:pt x="518296" y="755821"/>
                    <a:pt x="253999" y="696097"/>
                    <a:pt x="123567" y="560173"/>
                  </a:cubicBezTo>
                  <a:cubicBezTo>
                    <a:pt x="-6865" y="424249"/>
                    <a:pt x="19221" y="97481"/>
                    <a:pt x="0" y="0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BDDE-74F6-49C6-90EC-6535B757F8BE}" type="slidenum">
              <a:rPr lang="en-GB" smtClean="0"/>
              <a:t>5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What can provenance do for me?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70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83 0.06296 L 0.46198 -0.2787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82" y="-17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Derivation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52736"/>
            <a:ext cx="6876526" cy="4800600"/>
          </a:xfrm>
        </p:spPr>
        <p:txBody>
          <a:bodyPr>
            <a:normAutofit/>
          </a:bodyPr>
          <a:lstStyle/>
          <a:p>
            <a:r>
              <a:rPr lang="en-GB" sz="2000" dirty="0"/>
              <a:t>Which </a:t>
            </a:r>
            <a:r>
              <a:rPr lang="en-GB" sz="2000" dirty="0" smtClean="0"/>
              <a:t>sample was this metagenome sequenced from?</a:t>
            </a:r>
          </a:p>
          <a:p>
            <a:r>
              <a:rPr lang="en-GB" sz="2000" dirty="0" smtClean="0"/>
              <a:t>Which meta-genomes was this sequence extracted from? </a:t>
            </a:r>
          </a:p>
          <a:p>
            <a:r>
              <a:rPr lang="en-GB" sz="2000" dirty="0" smtClean="0"/>
              <a:t>Which sequence was the basis for the results?</a:t>
            </a:r>
          </a:p>
          <a:p>
            <a:r>
              <a:rPr lang="en-GB" sz="2000" dirty="0" smtClean="0"/>
              <a:t>What is the previous revision of the new results?</a:t>
            </a:r>
          </a:p>
          <a:p>
            <a:endParaRPr lang="en-GB" sz="2000" dirty="0"/>
          </a:p>
          <a:p>
            <a:pPr marL="114300" indent="0">
              <a:buNone/>
            </a:pPr>
            <a:r>
              <a:rPr lang="en-GB" sz="2000" i="1" dirty="0" smtClean="0"/>
              <a:t>Why do I need this?</a:t>
            </a:r>
          </a:p>
          <a:p>
            <a:pPr marL="628650" indent="-514350">
              <a:buFont typeface="+mj-lt"/>
              <a:buAutoNum type="romanLcPeriod"/>
            </a:pPr>
            <a:r>
              <a:rPr lang="en-GB" sz="2000" dirty="0" smtClean="0"/>
              <a:t>To </a:t>
            </a:r>
            <a:r>
              <a:rPr lang="en-GB" sz="2000" b="1" dirty="0" smtClean="0"/>
              <a:t>verify</a:t>
            </a:r>
            <a:r>
              <a:rPr lang="en-GB" sz="2000" dirty="0" smtClean="0"/>
              <a:t> consistency (did I use</a:t>
            </a:r>
            <a:br>
              <a:rPr lang="en-GB" sz="2000" dirty="0" smtClean="0"/>
            </a:br>
            <a:r>
              <a:rPr lang="en-GB" sz="2000" dirty="0" smtClean="0"/>
              <a:t>the correct sequence?)</a:t>
            </a:r>
          </a:p>
          <a:p>
            <a:pPr marL="628650" indent="-514350">
              <a:buFont typeface="+mj-lt"/>
              <a:buAutoNum type="romanLcPeriod"/>
            </a:pPr>
            <a:r>
              <a:rPr lang="en-GB" sz="2000" dirty="0" smtClean="0"/>
              <a:t>To find the latest </a:t>
            </a:r>
            <a:r>
              <a:rPr lang="en-GB" sz="2000" b="1" dirty="0" smtClean="0"/>
              <a:t>revision</a:t>
            </a:r>
            <a:endParaRPr lang="en-GB" sz="2000" b="1" dirty="0"/>
          </a:p>
          <a:p>
            <a:pPr marL="628650" indent="-514350">
              <a:buFont typeface="+mj-lt"/>
              <a:buAutoNum type="romanLcPeriod"/>
            </a:pPr>
            <a:r>
              <a:rPr lang="en-GB" sz="2000" dirty="0" smtClean="0"/>
              <a:t>To </a:t>
            </a:r>
            <a:r>
              <a:rPr lang="en-GB" sz="2000" b="1" dirty="0" smtClean="0"/>
              <a:t>backtrack</a:t>
            </a:r>
            <a:r>
              <a:rPr lang="en-GB" sz="2000" dirty="0" smtClean="0"/>
              <a:t> where a diversion</a:t>
            </a:r>
            <a:br>
              <a:rPr lang="en-GB" sz="2000" dirty="0" smtClean="0"/>
            </a:br>
            <a:r>
              <a:rPr lang="en-GB" sz="2000" dirty="0" smtClean="0"/>
              <a:t>appeared after a change</a:t>
            </a:r>
          </a:p>
          <a:p>
            <a:pPr marL="628650" indent="-514350">
              <a:buFont typeface="+mj-lt"/>
              <a:buAutoNum type="romanLcPeriod"/>
            </a:pPr>
            <a:r>
              <a:rPr lang="en-GB" sz="2000" dirty="0" smtClean="0"/>
              <a:t>To </a:t>
            </a:r>
            <a:r>
              <a:rPr lang="en-GB" sz="2000" b="1" dirty="0" smtClean="0"/>
              <a:t>credit</a:t>
            </a:r>
            <a:r>
              <a:rPr lang="en-GB" sz="2000" dirty="0" smtClean="0"/>
              <a:t> work I depend on</a:t>
            </a:r>
          </a:p>
          <a:p>
            <a:pPr marL="628650" indent="-514350">
              <a:buFont typeface="+mj-lt"/>
              <a:buAutoNum type="romanLcPeriod"/>
            </a:pPr>
            <a:r>
              <a:rPr lang="en-GB" sz="2000" b="1" dirty="0" smtClean="0"/>
              <a:t>Auditing</a:t>
            </a:r>
            <a:r>
              <a:rPr lang="en-GB" sz="2000" dirty="0" smtClean="0"/>
              <a:t> and defence for peer review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5443232" y="2587487"/>
            <a:ext cx="1217000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GB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wasDerivedFrom</a:t>
            </a:r>
            <a:endParaRPr lang="en-GB" sz="1050" dirty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67854" y="4435419"/>
            <a:ext cx="1143262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GB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wasQuotedFrom</a:t>
            </a:r>
            <a:endParaRPr lang="en-GB" sz="1050" dirty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Freeform 8"/>
          <p:cNvSpPr/>
          <p:nvPr/>
        </p:nvSpPr>
        <p:spPr>
          <a:xfrm flipH="1">
            <a:off x="5431310" y="3960751"/>
            <a:ext cx="102215" cy="964759"/>
          </a:xfrm>
          <a:custGeom>
            <a:avLst/>
            <a:gdLst>
              <a:gd name="connsiteX0" fmla="*/ 782594 w 782594"/>
              <a:gd name="connsiteY0" fmla="*/ 815546 h 815546"/>
              <a:gd name="connsiteX1" fmla="*/ 123567 w 782594"/>
              <a:gd name="connsiteY1" fmla="*/ 560173 h 815546"/>
              <a:gd name="connsiteX2" fmla="*/ 0 w 782594"/>
              <a:gd name="connsiteY2" fmla="*/ 0 h 8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594" h="815546">
                <a:moveTo>
                  <a:pt x="782594" y="815546"/>
                </a:moveTo>
                <a:cubicBezTo>
                  <a:pt x="518296" y="755821"/>
                  <a:pt x="253999" y="696097"/>
                  <a:pt x="123567" y="560173"/>
                </a:cubicBezTo>
                <a:cubicBezTo>
                  <a:pt x="-6865" y="424249"/>
                  <a:pt x="19221" y="97481"/>
                  <a:pt x="0" y="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Terminator 9"/>
          <p:cNvSpPr/>
          <p:nvPr/>
        </p:nvSpPr>
        <p:spPr>
          <a:xfrm>
            <a:off x="5004047" y="4781494"/>
            <a:ext cx="1313896" cy="531751"/>
          </a:xfrm>
          <a:prstGeom prst="flowChartTerminato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Sequence</a:t>
            </a:r>
            <a:endParaRPr lang="en-GB" dirty="0"/>
          </a:p>
        </p:txBody>
      </p:sp>
      <p:sp>
        <p:nvSpPr>
          <p:cNvPr id="12" name="Flowchart: Terminator 11"/>
          <p:cNvSpPr/>
          <p:nvPr/>
        </p:nvSpPr>
        <p:spPr>
          <a:xfrm>
            <a:off x="5083726" y="6300936"/>
            <a:ext cx="1152128" cy="531751"/>
          </a:xfrm>
          <a:prstGeom prst="flowChartTerminato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New results</a:t>
            </a:r>
            <a:endParaRPr lang="en-GB" dirty="0"/>
          </a:p>
        </p:txBody>
      </p:sp>
      <p:sp>
        <p:nvSpPr>
          <p:cNvPr id="13" name="Freeform 12"/>
          <p:cNvSpPr/>
          <p:nvPr/>
        </p:nvSpPr>
        <p:spPr>
          <a:xfrm>
            <a:off x="5292080" y="5313245"/>
            <a:ext cx="252528" cy="987691"/>
          </a:xfrm>
          <a:custGeom>
            <a:avLst/>
            <a:gdLst>
              <a:gd name="connsiteX0" fmla="*/ 782594 w 782594"/>
              <a:gd name="connsiteY0" fmla="*/ 815546 h 815546"/>
              <a:gd name="connsiteX1" fmla="*/ 123567 w 782594"/>
              <a:gd name="connsiteY1" fmla="*/ 560173 h 815546"/>
              <a:gd name="connsiteX2" fmla="*/ 0 w 782594"/>
              <a:gd name="connsiteY2" fmla="*/ 0 h 8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594" h="815546">
                <a:moveTo>
                  <a:pt x="782594" y="815546"/>
                </a:moveTo>
                <a:cubicBezTo>
                  <a:pt x="518296" y="755821"/>
                  <a:pt x="253999" y="696097"/>
                  <a:pt x="123567" y="560173"/>
                </a:cubicBezTo>
                <a:cubicBezTo>
                  <a:pt x="-6865" y="424249"/>
                  <a:pt x="19221" y="97481"/>
                  <a:pt x="0" y="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5316128" y="5680132"/>
            <a:ext cx="1217000" cy="253916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none">
            <a:spAutoFit/>
          </a:bodyPr>
          <a:lstStyle/>
          <a:p>
            <a:r>
              <a:rPr lang="en-GB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wasDerivedFrom</a:t>
            </a:r>
            <a:endParaRPr lang="en-GB" sz="1050" dirty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Flowchart: Terminator 21"/>
          <p:cNvSpPr/>
          <p:nvPr/>
        </p:nvSpPr>
        <p:spPr>
          <a:xfrm>
            <a:off x="4768289" y="1772816"/>
            <a:ext cx="1152128" cy="531751"/>
          </a:xfrm>
          <a:prstGeom prst="flowChartTerminato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Sample</a:t>
            </a:r>
            <a:endParaRPr lang="en-GB" dirty="0"/>
          </a:p>
        </p:txBody>
      </p:sp>
      <p:sp>
        <p:nvSpPr>
          <p:cNvPr id="23" name="Freeform 22"/>
          <p:cNvSpPr/>
          <p:nvPr/>
        </p:nvSpPr>
        <p:spPr>
          <a:xfrm>
            <a:off x="5420372" y="2280062"/>
            <a:ext cx="45719" cy="1262413"/>
          </a:xfrm>
          <a:custGeom>
            <a:avLst/>
            <a:gdLst>
              <a:gd name="connsiteX0" fmla="*/ 782594 w 782594"/>
              <a:gd name="connsiteY0" fmla="*/ 815546 h 815546"/>
              <a:gd name="connsiteX1" fmla="*/ 123567 w 782594"/>
              <a:gd name="connsiteY1" fmla="*/ 560173 h 815546"/>
              <a:gd name="connsiteX2" fmla="*/ 0 w 782594"/>
              <a:gd name="connsiteY2" fmla="*/ 0 h 8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594" h="815546">
                <a:moveTo>
                  <a:pt x="782594" y="815546"/>
                </a:moveTo>
                <a:cubicBezTo>
                  <a:pt x="518296" y="755821"/>
                  <a:pt x="253999" y="696097"/>
                  <a:pt x="123567" y="560173"/>
                </a:cubicBezTo>
                <a:cubicBezTo>
                  <a:pt x="-6865" y="424249"/>
                  <a:pt x="19221" y="97481"/>
                  <a:pt x="0" y="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owchart: Terminator 23"/>
          <p:cNvSpPr/>
          <p:nvPr/>
        </p:nvSpPr>
        <p:spPr>
          <a:xfrm>
            <a:off x="5191951" y="3429000"/>
            <a:ext cx="1304530" cy="531751"/>
          </a:xfrm>
          <a:prstGeom prst="flowChartTerminato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Meta -genome</a:t>
            </a:r>
            <a:endParaRPr lang="en-GB" dirty="0"/>
          </a:p>
        </p:txBody>
      </p:sp>
      <p:sp>
        <p:nvSpPr>
          <p:cNvPr id="31" name="Flowchart: Terminator 30"/>
          <p:cNvSpPr/>
          <p:nvPr/>
        </p:nvSpPr>
        <p:spPr>
          <a:xfrm>
            <a:off x="2843808" y="6221127"/>
            <a:ext cx="1152128" cy="531751"/>
          </a:xfrm>
          <a:prstGeom prst="flowChartTerminato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Old results</a:t>
            </a:r>
            <a:endParaRPr lang="en-GB" dirty="0"/>
          </a:p>
        </p:txBody>
      </p:sp>
      <p:sp>
        <p:nvSpPr>
          <p:cNvPr id="32" name="Freeform 31"/>
          <p:cNvSpPr/>
          <p:nvPr/>
        </p:nvSpPr>
        <p:spPr>
          <a:xfrm flipV="1">
            <a:off x="4020824" y="6464846"/>
            <a:ext cx="1077710" cy="101965"/>
          </a:xfrm>
          <a:custGeom>
            <a:avLst/>
            <a:gdLst>
              <a:gd name="connsiteX0" fmla="*/ 782594 w 782594"/>
              <a:gd name="connsiteY0" fmla="*/ 815546 h 815546"/>
              <a:gd name="connsiteX1" fmla="*/ 123567 w 782594"/>
              <a:gd name="connsiteY1" fmla="*/ 560173 h 815546"/>
              <a:gd name="connsiteX2" fmla="*/ 0 w 782594"/>
              <a:gd name="connsiteY2" fmla="*/ 0 h 8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594" h="815546">
                <a:moveTo>
                  <a:pt x="782594" y="815546"/>
                </a:moveTo>
                <a:cubicBezTo>
                  <a:pt x="518296" y="755821"/>
                  <a:pt x="253999" y="696097"/>
                  <a:pt x="123567" y="560173"/>
                </a:cubicBezTo>
                <a:cubicBezTo>
                  <a:pt x="-6865" y="424249"/>
                  <a:pt x="19221" y="97481"/>
                  <a:pt x="0" y="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4048691" y="6094169"/>
            <a:ext cx="114326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wasRevisionOf</a:t>
            </a:r>
            <a:endParaRPr lang="en-GB" sz="1050" dirty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Freeform 33"/>
          <p:cNvSpPr/>
          <p:nvPr/>
        </p:nvSpPr>
        <p:spPr>
          <a:xfrm flipH="1">
            <a:off x="3542136" y="5227920"/>
            <a:ext cx="444924" cy="987691"/>
          </a:xfrm>
          <a:custGeom>
            <a:avLst/>
            <a:gdLst>
              <a:gd name="connsiteX0" fmla="*/ 782594 w 782594"/>
              <a:gd name="connsiteY0" fmla="*/ 815546 h 815546"/>
              <a:gd name="connsiteX1" fmla="*/ 123567 w 782594"/>
              <a:gd name="connsiteY1" fmla="*/ 560173 h 815546"/>
              <a:gd name="connsiteX2" fmla="*/ 0 w 782594"/>
              <a:gd name="connsiteY2" fmla="*/ 0 h 8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594" h="815546">
                <a:moveTo>
                  <a:pt x="782594" y="815546"/>
                </a:moveTo>
                <a:cubicBezTo>
                  <a:pt x="518296" y="755821"/>
                  <a:pt x="253999" y="696097"/>
                  <a:pt x="123567" y="560173"/>
                </a:cubicBezTo>
                <a:cubicBezTo>
                  <a:pt x="-6865" y="424249"/>
                  <a:pt x="19221" y="97481"/>
                  <a:pt x="0" y="0"/>
                </a:cubicBezTo>
              </a:path>
            </a:pathLst>
          </a:custGeom>
          <a:noFill/>
          <a:ln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owchart: Terminator 34"/>
          <p:cNvSpPr/>
          <p:nvPr/>
        </p:nvSpPr>
        <p:spPr>
          <a:xfrm>
            <a:off x="3330112" y="4696169"/>
            <a:ext cx="1313896" cy="531751"/>
          </a:xfrm>
          <a:prstGeom prst="flowChartTerminator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3900368" y="5489708"/>
            <a:ext cx="129073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wasInfluencedBy</a:t>
            </a:r>
            <a:endParaRPr lang="en-GB" sz="1050" dirty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BDDE-74F6-49C6-90EC-6535B757F8BE}" type="slidenum">
              <a:rPr lang="en-GB" smtClean="0"/>
              <a:t>6</a:t>
            </a:fld>
            <a:endParaRPr lang="en-GB"/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What can provenance do for me?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1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6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6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6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6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6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7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7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7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7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8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8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8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8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8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8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0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-0.25 E" pathEditMode="relative" ptsTypes="">
                                      <p:cBhvr>
                                        <p:cTn id="9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1" grpId="0"/>
      <p:bldP spid="11" grpId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/>
      <p:bldP spid="14" grpId="1"/>
      <p:bldP spid="22" grpId="0" animBg="1"/>
      <p:bldP spid="23" grpId="0" animBg="1"/>
      <p:bldP spid="23" grpId="1" animBg="1"/>
      <p:bldP spid="24" grpId="0" animBg="1"/>
      <p:bldP spid="24" grpId="1" animBg="1"/>
      <p:bldP spid="31" grpId="0" animBg="1"/>
      <p:bldP spid="31" grpId="1" animBg="1"/>
      <p:bldP spid="32" grpId="0" animBg="1"/>
      <p:bldP spid="32" grpId="1" animBg="1"/>
      <p:bldP spid="33" grpId="0"/>
      <p:bldP spid="33" grpId="1"/>
      <p:bldP spid="34" grpId="0" animBg="1"/>
      <p:bldP spid="34" grpId="1" animBg="1"/>
      <p:bldP spid="35" grpId="0" animBg="1"/>
      <p:bldP spid="35" grpId="1" animBg="1"/>
      <p:bldP spid="36" grpId="0"/>
      <p:bldP spid="3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09" y="1548332"/>
            <a:ext cx="5158824" cy="48006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What happened? When? Who?</a:t>
            </a:r>
          </a:p>
          <a:p>
            <a:r>
              <a:rPr lang="en-GB" dirty="0" smtClean="0"/>
              <a:t>What was used and generated?</a:t>
            </a:r>
          </a:p>
          <a:p>
            <a:r>
              <a:rPr lang="en-GB" dirty="0" smtClean="0"/>
              <a:t>Why was this workflow started?</a:t>
            </a:r>
          </a:p>
          <a:p>
            <a:r>
              <a:rPr lang="en-GB" dirty="0" smtClean="0"/>
              <a:t>Which workflow ran? Where?</a:t>
            </a:r>
          </a:p>
          <a:p>
            <a:endParaRPr lang="en-GB" dirty="0" smtClean="0"/>
          </a:p>
          <a:p>
            <a:pPr marL="114300" indent="0">
              <a:buNone/>
            </a:pPr>
            <a:r>
              <a:rPr lang="en-GB" i="1" dirty="0" smtClean="0"/>
              <a:t>Why do I need this?</a:t>
            </a:r>
          </a:p>
          <a:p>
            <a:pPr marL="628650" indent="-514350">
              <a:buFont typeface="+mj-lt"/>
              <a:buAutoNum type="romanLcPeriod"/>
            </a:pPr>
            <a:r>
              <a:rPr lang="en-GB" dirty="0" smtClean="0"/>
              <a:t>To see which </a:t>
            </a:r>
            <a:r>
              <a:rPr lang="en-GB" b="1" dirty="0" smtClean="0"/>
              <a:t>analysis</a:t>
            </a:r>
            <a:r>
              <a:rPr lang="en-GB" dirty="0" smtClean="0"/>
              <a:t> was performed</a:t>
            </a:r>
          </a:p>
          <a:p>
            <a:pPr marL="628650" indent="-514350">
              <a:buFont typeface="+mj-lt"/>
              <a:buAutoNum type="romanLcPeriod"/>
            </a:pPr>
            <a:r>
              <a:rPr lang="en-GB" dirty="0" smtClean="0"/>
              <a:t>To find out </a:t>
            </a:r>
            <a:r>
              <a:rPr lang="en-GB" b="1" dirty="0" smtClean="0"/>
              <a:t>who</a:t>
            </a:r>
            <a:r>
              <a:rPr lang="en-GB" dirty="0" smtClean="0"/>
              <a:t> did </a:t>
            </a:r>
            <a:r>
              <a:rPr lang="en-GB" b="1" dirty="0" smtClean="0"/>
              <a:t>what</a:t>
            </a:r>
          </a:p>
          <a:p>
            <a:pPr marL="628650" indent="-514350">
              <a:buFont typeface="+mj-lt"/>
              <a:buAutoNum type="romanLcPeriod"/>
            </a:pPr>
            <a:r>
              <a:rPr lang="en-GB" dirty="0" smtClean="0"/>
              <a:t>What was the metagenome </a:t>
            </a:r>
            <a:br>
              <a:rPr lang="en-GB" dirty="0" smtClean="0"/>
            </a:br>
            <a:r>
              <a:rPr lang="en-GB" b="1" dirty="0" smtClean="0"/>
              <a:t>used</a:t>
            </a:r>
            <a:r>
              <a:rPr lang="en-GB" dirty="0" smtClean="0"/>
              <a:t> for?</a:t>
            </a:r>
          </a:p>
          <a:p>
            <a:pPr marL="628650" indent="-514350">
              <a:buFont typeface="+mj-lt"/>
              <a:buAutoNum type="romanLcPeriod"/>
            </a:pPr>
            <a:r>
              <a:rPr lang="en-GB" dirty="0" smtClean="0"/>
              <a:t>To </a:t>
            </a:r>
            <a:r>
              <a:rPr lang="en-GB" b="1" dirty="0" smtClean="0"/>
              <a:t>understand</a:t>
            </a:r>
            <a:r>
              <a:rPr lang="en-GB" dirty="0" smtClean="0"/>
              <a:t> the whole process</a:t>
            </a:r>
            <a:br>
              <a:rPr lang="en-GB" dirty="0" smtClean="0"/>
            </a:br>
            <a:r>
              <a:rPr lang="en-GB" i="1" dirty="0" smtClean="0"/>
              <a:t>“make me a Methods section”</a:t>
            </a:r>
          </a:p>
          <a:p>
            <a:pPr marL="628650" indent="-514350">
              <a:buFont typeface="+mj-lt"/>
              <a:buAutoNum type="romanLcPeriod"/>
            </a:pPr>
            <a:r>
              <a:rPr lang="en-GB" dirty="0" smtClean="0"/>
              <a:t>To track down </a:t>
            </a:r>
            <a:r>
              <a:rPr lang="en-GB" b="1" dirty="0" smtClean="0"/>
              <a:t>inconsistencies</a:t>
            </a:r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5065685" y="1307278"/>
            <a:ext cx="4796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used</a:t>
            </a:r>
            <a:endParaRPr lang="en-GB" sz="1050" dirty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886964" y="935147"/>
            <a:ext cx="658339" cy="837670"/>
          </a:xfrm>
          <a:custGeom>
            <a:avLst/>
            <a:gdLst>
              <a:gd name="connsiteX0" fmla="*/ 782594 w 782594"/>
              <a:gd name="connsiteY0" fmla="*/ 815546 h 815546"/>
              <a:gd name="connsiteX1" fmla="*/ 123567 w 782594"/>
              <a:gd name="connsiteY1" fmla="*/ 560173 h 815546"/>
              <a:gd name="connsiteX2" fmla="*/ 0 w 782594"/>
              <a:gd name="connsiteY2" fmla="*/ 0 h 8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594" h="815546">
                <a:moveTo>
                  <a:pt x="782594" y="815546"/>
                </a:moveTo>
                <a:cubicBezTo>
                  <a:pt x="518296" y="755821"/>
                  <a:pt x="253999" y="696097"/>
                  <a:pt x="123567" y="560173"/>
                </a:cubicBezTo>
                <a:cubicBezTo>
                  <a:pt x="-6865" y="424249"/>
                  <a:pt x="19221" y="97481"/>
                  <a:pt x="0" y="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971612" y="2435565"/>
            <a:ext cx="121700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wasGeneratedBy</a:t>
            </a:r>
            <a:endParaRPr lang="en-GB" sz="1050" dirty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Freeform 16"/>
          <p:cNvSpPr/>
          <p:nvPr/>
        </p:nvSpPr>
        <p:spPr>
          <a:xfrm flipH="1">
            <a:off x="5803080" y="2224018"/>
            <a:ext cx="491279" cy="628917"/>
          </a:xfrm>
          <a:custGeom>
            <a:avLst/>
            <a:gdLst>
              <a:gd name="connsiteX0" fmla="*/ 782594 w 782594"/>
              <a:gd name="connsiteY0" fmla="*/ 815546 h 815546"/>
              <a:gd name="connsiteX1" fmla="*/ 123567 w 782594"/>
              <a:gd name="connsiteY1" fmla="*/ 560173 h 815546"/>
              <a:gd name="connsiteX2" fmla="*/ 0 w 782594"/>
              <a:gd name="connsiteY2" fmla="*/ 0 h 8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594" h="815546">
                <a:moveTo>
                  <a:pt x="782594" y="815546"/>
                </a:moveTo>
                <a:cubicBezTo>
                  <a:pt x="518296" y="755821"/>
                  <a:pt x="253999" y="696097"/>
                  <a:pt x="123567" y="560173"/>
                </a:cubicBezTo>
                <a:cubicBezTo>
                  <a:pt x="-6865" y="424249"/>
                  <a:pt x="19221" y="97481"/>
                  <a:pt x="0" y="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 23"/>
          <p:cNvSpPr/>
          <p:nvPr/>
        </p:nvSpPr>
        <p:spPr>
          <a:xfrm flipH="1">
            <a:off x="7158405" y="1772817"/>
            <a:ext cx="804961" cy="216023"/>
          </a:xfrm>
          <a:custGeom>
            <a:avLst/>
            <a:gdLst>
              <a:gd name="connsiteX0" fmla="*/ 782594 w 782594"/>
              <a:gd name="connsiteY0" fmla="*/ 815546 h 815546"/>
              <a:gd name="connsiteX1" fmla="*/ 123567 w 782594"/>
              <a:gd name="connsiteY1" fmla="*/ 560173 h 815546"/>
              <a:gd name="connsiteX2" fmla="*/ 0 w 782594"/>
              <a:gd name="connsiteY2" fmla="*/ 0 h 8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594" h="815546">
                <a:moveTo>
                  <a:pt x="782594" y="815546"/>
                </a:moveTo>
                <a:cubicBezTo>
                  <a:pt x="518296" y="755821"/>
                  <a:pt x="253999" y="696097"/>
                  <a:pt x="123567" y="560173"/>
                </a:cubicBezTo>
                <a:cubicBezTo>
                  <a:pt x="-6865" y="424249"/>
                  <a:pt x="19221" y="97481"/>
                  <a:pt x="0" y="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7354869" y="1913919"/>
            <a:ext cx="10695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wasStartedAt</a:t>
            </a:r>
            <a:endParaRPr lang="en-GB" sz="1050" dirty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06065" y="1553226"/>
            <a:ext cx="10695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"2012-06-21"</a:t>
            </a:r>
            <a:endParaRPr lang="en-GB" sz="1050" dirty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lowchart: Terminator 3"/>
          <p:cNvSpPr/>
          <p:nvPr/>
        </p:nvSpPr>
        <p:spPr>
          <a:xfrm>
            <a:off x="4181141" y="2704990"/>
            <a:ext cx="1645813" cy="531751"/>
          </a:xfrm>
          <a:prstGeom prst="flowChartTerminato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Metagenome</a:t>
            </a:r>
            <a:endParaRPr lang="en-GB" dirty="0"/>
          </a:p>
        </p:txBody>
      </p:sp>
      <p:sp>
        <p:nvSpPr>
          <p:cNvPr id="15" name="Flowchart: Terminator 14"/>
          <p:cNvSpPr/>
          <p:nvPr/>
        </p:nvSpPr>
        <p:spPr>
          <a:xfrm>
            <a:off x="3419872" y="404664"/>
            <a:ext cx="1645813" cy="531751"/>
          </a:xfrm>
          <a:prstGeom prst="flowChartTerminato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Sample</a:t>
            </a:r>
            <a:endParaRPr lang="en-GB" dirty="0"/>
          </a:p>
        </p:txBody>
      </p:sp>
      <p:grpSp>
        <p:nvGrpSpPr>
          <p:cNvPr id="55" name="Group 54"/>
          <p:cNvGrpSpPr/>
          <p:nvPr/>
        </p:nvGrpSpPr>
        <p:grpSpPr>
          <a:xfrm>
            <a:off x="6335112" y="2821623"/>
            <a:ext cx="1934577" cy="1471473"/>
            <a:chOff x="6335112" y="2821623"/>
            <a:chExt cx="1934577" cy="1471473"/>
          </a:xfrm>
        </p:grpSpPr>
        <p:sp>
          <p:nvSpPr>
            <p:cNvPr id="22" name="Rectangle 21"/>
            <p:cNvSpPr/>
            <p:nvPr/>
          </p:nvSpPr>
          <p:spPr>
            <a:xfrm>
              <a:off x="6451417" y="3744225"/>
              <a:ext cx="143821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050" dirty="0" smtClean="0">
                  <a:solidFill>
                    <a:schemeClr val="accent6"/>
                  </a:solidFill>
                  <a:latin typeface="Consolas" pitchFamily="49" charset="0"/>
                  <a:cs typeface="Consolas" pitchFamily="49" charset="0"/>
                </a:rPr>
                <a:t>wasAssociatedWith</a:t>
              </a:r>
              <a:endParaRPr lang="en-GB" sz="105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flipH="1">
              <a:off x="6335112" y="3549220"/>
              <a:ext cx="1646592" cy="743876"/>
            </a:xfrm>
            <a:custGeom>
              <a:avLst/>
              <a:gdLst>
                <a:gd name="connsiteX0" fmla="*/ 782594 w 782594"/>
                <a:gd name="connsiteY0" fmla="*/ 815546 h 815546"/>
                <a:gd name="connsiteX1" fmla="*/ 123567 w 782594"/>
                <a:gd name="connsiteY1" fmla="*/ 560173 h 815546"/>
                <a:gd name="connsiteX2" fmla="*/ 0 w 782594"/>
                <a:gd name="connsiteY2" fmla="*/ 0 h 81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2594" h="815546">
                  <a:moveTo>
                    <a:pt x="782594" y="815546"/>
                  </a:moveTo>
                  <a:cubicBezTo>
                    <a:pt x="518296" y="755821"/>
                    <a:pt x="253999" y="696097"/>
                    <a:pt x="123567" y="560173"/>
                  </a:cubicBezTo>
                  <a:cubicBezTo>
                    <a:pt x="-6865" y="424249"/>
                    <a:pt x="19221" y="97481"/>
                    <a:pt x="0" y="0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gular Pentagon 9"/>
            <p:cNvSpPr/>
            <p:nvPr/>
          </p:nvSpPr>
          <p:spPr>
            <a:xfrm>
              <a:off x="7096820" y="2821623"/>
              <a:ext cx="1172869" cy="745288"/>
            </a:xfrm>
            <a:custGeom>
              <a:avLst/>
              <a:gdLst>
                <a:gd name="connsiteX0" fmla="*/ 1 w 864096"/>
                <a:gd name="connsiteY0" fmla="*/ 302550 h 792088"/>
                <a:gd name="connsiteX1" fmla="*/ 432048 w 864096"/>
                <a:gd name="connsiteY1" fmla="*/ 0 h 792088"/>
                <a:gd name="connsiteX2" fmla="*/ 864095 w 864096"/>
                <a:gd name="connsiteY2" fmla="*/ 302550 h 792088"/>
                <a:gd name="connsiteX3" fmla="*/ 699068 w 864096"/>
                <a:gd name="connsiteY3" fmla="*/ 792086 h 792088"/>
                <a:gd name="connsiteX4" fmla="*/ 165028 w 864096"/>
                <a:gd name="connsiteY4" fmla="*/ 792086 h 792088"/>
                <a:gd name="connsiteX5" fmla="*/ 1 w 864096"/>
                <a:gd name="connsiteY5" fmla="*/ 302550 h 792088"/>
                <a:gd name="connsiteX0" fmla="*/ 0 w 699337"/>
                <a:gd name="connsiteY0" fmla="*/ 286074 h 792086"/>
                <a:gd name="connsiteX1" fmla="*/ 267290 w 699337"/>
                <a:gd name="connsiteY1" fmla="*/ 0 h 792086"/>
                <a:gd name="connsiteX2" fmla="*/ 699337 w 699337"/>
                <a:gd name="connsiteY2" fmla="*/ 302550 h 792086"/>
                <a:gd name="connsiteX3" fmla="*/ 534310 w 699337"/>
                <a:gd name="connsiteY3" fmla="*/ 792086 h 792086"/>
                <a:gd name="connsiteX4" fmla="*/ 270 w 699337"/>
                <a:gd name="connsiteY4" fmla="*/ 792086 h 792086"/>
                <a:gd name="connsiteX5" fmla="*/ 0 w 699337"/>
                <a:gd name="connsiteY5" fmla="*/ 286074 h 792086"/>
                <a:gd name="connsiteX0" fmla="*/ 0 w 534581"/>
                <a:gd name="connsiteY0" fmla="*/ 286074 h 792086"/>
                <a:gd name="connsiteX1" fmla="*/ 267290 w 534581"/>
                <a:gd name="connsiteY1" fmla="*/ 0 h 792086"/>
                <a:gd name="connsiteX2" fmla="*/ 534581 w 534581"/>
                <a:gd name="connsiteY2" fmla="*/ 319026 h 792086"/>
                <a:gd name="connsiteX3" fmla="*/ 534310 w 534581"/>
                <a:gd name="connsiteY3" fmla="*/ 792086 h 792086"/>
                <a:gd name="connsiteX4" fmla="*/ 270 w 534581"/>
                <a:gd name="connsiteY4" fmla="*/ 792086 h 792086"/>
                <a:gd name="connsiteX5" fmla="*/ 0 w 534581"/>
                <a:gd name="connsiteY5" fmla="*/ 286074 h 792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4581" h="792086">
                  <a:moveTo>
                    <a:pt x="0" y="286074"/>
                  </a:moveTo>
                  <a:lnTo>
                    <a:pt x="267290" y="0"/>
                  </a:lnTo>
                  <a:lnTo>
                    <a:pt x="534581" y="319026"/>
                  </a:lnTo>
                  <a:cubicBezTo>
                    <a:pt x="534491" y="476713"/>
                    <a:pt x="534400" y="634399"/>
                    <a:pt x="534310" y="792086"/>
                  </a:cubicBezTo>
                  <a:lnTo>
                    <a:pt x="270" y="792086"/>
                  </a:lnTo>
                  <a:lnTo>
                    <a:pt x="0" y="286074"/>
                  </a:ln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Workflow server</a:t>
              </a:r>
              <a:endParaRPr lang="en-GB" sz="16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053887" y="2232986"/>
            <a:ext cx="2554911" cy="2363718"/>
            <a:chOff x="5053887" y="2232986"/>
            <a:chExt cx="2554911" cy="2363718"/>
          </a:xfrm>
        </p:grpSpPr>
        <p:sp>
          <p:nvSpPr>
            <p:cNvPr id="20" name="Rectangle 19"/>
            <p:cNvSpPr/>
            <p:nvPr/>
          </p:nvSpPr>
          <p:spPr>
            <a:xfrm>
              <a:off x="6465536" y="2451074"/>
              <a:ext cx="114326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050" dirty="0" smtClean="0">
                  <a:solidFill>
                    <a:schemeClr val="accent6"/>
                  </a:solidFill>
                  <a:latin typeface="Consolas" pitchFamily="49" charset="0"/>
                  <a:cs typeface="Consolas" pitchFamily="49" charset="0"/>
                </a:rPr>
                <a:t>wasInformedBy</a:t>
              </a:r>
              <a:endParaRPr lang="en-GB" sz="105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 flipH="1">
              <a:off x="6135210" y="2232986"/>
              <a:ext cx="338267" cy="1715646"/>
            </a:xfrm>
            <a:custGeom>
              <a:avLst/>
              <a:gdLst>
                <a:gd name="connsiteX0" fmla="*/ 782594 w 782594"/>
                <a:gd name="connsiteY0" fmla="*/ 815546 h 815546"/>
                <a:gd name="connsiteX1" fmla="*/ 123567 w 782594"/>
                <a:gd name="connsiteY1" fmla="*/ 560173 h 815546"/>
                <a:gd name="connsiteX2" fmla="*/ 0 w 782594"/>
                <a:gd name="connsiteY2" fmla="*/ 0 h 81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2594" h="815546">
                  <a:moveTo>
                    <a:pt x="782594" y="815546"/>
                  </a:moveTo>
                  <a:cubicBezTo>
                    <a:pt x="518296" y="755821"/>
                    <a:pt x="253999" y="696097"/>
                    <a:pt x="123567" y="560173"/>
                  </a:cubicBezTo>
                  <a:cubicBezTo>
                    <a:pt x="-6865" y="424249"/>
                    <a:pt x="19221" y="97481"/>
                    <a:pt x="0" y="0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65685" y="3362410"/>
              <a:ext cx="106952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050" dirty="0" smtClean="0">
                  <a:solidFill>
                    <a:schemeClr val="accent6"/>
                  </a:solidFill>
                  <a:latin typeface="Consolas" pitchFamily="49" charset="0"/>
                  <a:cs typeface="Consolas" pitchFamily="49" charset="0"/>
                </a:rPr>
                <a:t>wasStartedBy</a:t>
              </a:r>
              <a:endParaRPr lang="en-GB" sz="105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053887" y="3225184"/>
              <a:ext cx="526225" cy="723448"/>
            </a:xfrm>
            <a:custGeom>
              <a:avLst/>
              <a:gdLst>
                <a:gd name="connsiteX0" fmla="*/ 782594 w 782594"/>
                <a:gd name="connsiteY0" fmla="*/ 815546 h 815546"/>
                <a:gd name="connsiteX1" fmla="*/ 123567 w 782594"/>
                <a:gd name="connsiteY1" fmla="*/ 560173 h 815546"/>
                <a:gd name="connsiteX2" fmla="*/ 0 w 782594"/>
                <a:gd name="connsiteY2" fmla="*/ 0 h 81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2594" h="815546">
                  <a:moveTo>
                    <a:pt x="782594" y="815546"/>
                  </a:moveTo>
                  <a:cubicBezTo>
                    <a:pt x="518296" y="755821"/>
                    <a:pt x="253999" y="696097"/>
                    <a:pt x="123567" y="560173"/>
                  </a:cubicBezTo>
                  <a:cubicBezTo>
                    <a:pt x="-6865" y="424249"/>
                    <a:pt x="19221" y="97481"/>
                    <a:pt x="0" y="0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21349" y="3948632"/>
              <a:ext cx="1152128" cy="648072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Workflow run</a:t>
              </a:r>
              <a:endParaRPr lang="en-GB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435115" y="4596704"/>
            <a:ext cx="1753497" cy="1268041"/>
            <a:chOff x="4435115" y="4596704"/>
            <a:chExt cx="1753497" cy="1268041"/>
          </a:xfrm>
        </p:grpSpPr>
        <p:sp>
          <p:nvSpPr>
            <p:cNvPr id="33" name="Rectangle 32"/>
            <p:cNvSpPr/>
            <p:nvPr/>
          </p:nvSpPr>
          <p:spPr>
            <a:xfrm>
              <a:off x="4435115" y="4862852"/>
              <a:ext cx="1365231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sz="1050" dirty="0" smtClean="0">
                  <a:solidFill>
                    <a:schemeClr val="accent6"/>
                  </a:solidFill>
                  <a:latin typeface="Consolas" pitchFamily="49" charset="0"/>
                  <a:cs typeface="Consolas" pitchFamily="49" charset="0"/>
                </a:rPr>
                <a:t>wasGeneratedBy</a:t>
              </a:r>
              <a:endParaRPr lang="en-GB" sz="105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 flipH="1">
              <a:off x="5463025" y="4596704"/>
              <a:ext cx="363927" cy="848520"/>
            </a:xfrm>
            <a:custGeom>
              <a:avLst/>
              <a:gdLst>
                <a:gd name="connsiteX0" fmla="*/ 782594 w 782594"/>
                <a:gd name="connsiteY0" fmla="*/ 815546 h 815546"/>
                <a:gd name="connsiteX1" fmla="*/ 123567 w 782594"/>
                <a:gd name="connsiteY1" fmla="*/ 560173 h 815546"/>
                <a:gd name="connsiteX2" fmla="*/ 0 w 782594"/>
                <a:gd name="connsiteY2" fmla="*/ 0 h 81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2594" h="815546">
                  <a:moveTo>
                    <a:pt x="782594" y="815546"/>
                  </a:moveTo>
                  <a:cubicBezTo>
                    <a:pt x="518296" y="755821"/>
                    <a:pt x="253999" y="696097"/>
                    <a:pt x="123567" y="560173"/>
                  </a:cubicBezTo>
                  <a:cubicBezTo>
                    <a:pt x="-6865" y="424249"/>
                    <a:pt x="19221" y="97481"/>
                    <a:pt x="0" y="0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Flowchart: Terminator 31"/>
            <p:cNvSpPr/>
            <p:nvPr/>
          </p:nvSpPr>
          <p:spPr>
            <a:xfrm>
              <a:off x="4542799" y="5332994"/>
              <a:ext cx="1645813" cy="531751"/>
            </a:xfrm>
            <a:prstGeom prst="flowChartTerminator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Results</a:t>
              </a:r>
              <a:endParaRPr lang="en-GB" dirty="0"/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5483666" y="1575946"/>
            <a:ext cx="1621392" cy="64807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Sequencing</a:t>
            </a:r>
            <a:endParaRPr lang="en-GB" dirty="0"/>
          </a:p>
        </p:txBody>
      </p:sp>
      <p:grpSp>
        <p:nvGrpSpPr>
          <p:cNvPr id="53" name="Group 52"/>
          <p:cNvGrpSpPr/>
          <p:nvPr/>
        </p:nvGrpSpPr>
        <p:grpSpPr>
          <a:xfrm>
            <a:off x="6819631" y="53382"/>
            <a:ext cx="1928833" cy="1503410"/>
            <a:chOff x="6819631" y="53382"/>
            <a:chExt cx="1928833" cy="1503410"/>
          </a:xfrm>
        </p:grpSpPr>
        <p:sp>
          <p:nvSpPr>
            <p:cNvPr id="36" name="Rectangle 35"/>
            <p:cNvSpPr/>
            <p:nvPr/>
          </p:nvSpPr>
          <p:spPr>
            <a:xfrm>
              <a:off x="7310250" y="1121428"/>
              <a:ext cx="1438214" cy="253916"/>
            </a:xfrm>
            <a:prstGeom prst="rect">
              <a:avLst/>
            </a:prstGeom>
            <a:solidFill>
              <a:srgbClr val="FFFFFF">
                <a:alpha val="76863"/>
              </a:srgbClr>
            </a:solidFill>
          </p:spPr>
          <p:txBody>
            <a:bodyPr wrap="none">
              <a:spAutoFit/>
            </a:bodyPr>
            <a:lstStyle/>
            <a:p>
              <a:r>
                <a:rPr lang="en-GB" sz="1050" dirty="0" smtClean="0">
                  <a:solidFill>
                    <a:schemeClr val="accent6"/>
                  </a:solidFill>
                  <a:latin typeface="Consolas" pitchFamily="49" charset="0"/>
                  <a:cs typeface="Consolas" pitchFamily="49" charset="0"/>
                </a:rPr>
                <a:t>wasAssociatedWith</a:t>
              </a:r>
              <a:endParaRPr lang="en-GB" sz="105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Regular Pentagon 9"/>
            <p:cNvSpPr/>
            <p:nvPr/>
          </p:nvSpPr>
          <p:spPr>
            <a:xfrm>
              <a:off x="6819631" y="53382"/>
              <a:ext cx="1172869" cy="745288"/>
            </a:xfrm>
            <a:custGeom>
              <a:avLst/>
              <a:gdLst>
                <a:gd name="connsiteX0" fmla="*/ 1 w 864096"/>
                <a:gd name="connsiteY0" fmla="*/ 302550 h 792088"/>
                <a:gd name="connsiteX1" fmla="*/ 432048 w 864096"/>
                <a:gd name="connsiteY1" fmla="*/ 0 h 792088"/>
                <a:gd name="connsiteX2" fmla="*/ 864095 w 864096"/>
                <a:gd name="connsiteY2" fmla="*/ 302550 h 792088"/>
                <a:gd name="connsiteX3" fmla="*/ 699068 w 864096"/>
                <a:gd name="connsiteY3" fmla="*/ 792086 h 792088"/>
                <a:gd name="connsiteX4" fmla="*/ 165028 w 864096"/>
                <a:gd name="connsiteY4" fmla="*/ 792086 h 792088"/>
                <a:gd name="connsiteX5" fmla="*/ 1 w 864096"/>
                <a:gd name="connsiteY5" fmla="*/ 302550 h 792088"/>
                <a:gd name="connsiteX0" fmla="*/ 0 w 699337"/>
                <a:gd name="connsiteY0" fmla="*/ 286074 h 792086"/>
                <a:gd name="connsiteX1" fmla="*/ 267290 w 699337"/>
                <a:gd name="connsiteY1" fmla="*/ 0 h 792086"/>
                <a:gd name="connsiteX2" fmla="*/ 699337 w 699337"/>
                <a:gd name="connsiteY2" fmla="*/ 302550 h 792086"/>
                <a:gd name="connsiteX3" fmla="*/ 534310 w 699337"/>
                <a:gd name="connsiteY3" fmla="*/ 792086 h 792086"/>
                <a:gd name="connsiteX4" fmla="*/ 270 w 699337"/>
                <a:gd name="connsiteY4" fmla="*/ 792086 h 792086"/>
                <a:gd name="connsiteX5" fmla="*/ 0 w 699337"/>
                <a:gd name="connsiteY5" fmla="*/ 286074 h 792086"/>
                <a:gd name="connsiteX0" fmla="*/ 0 w 534581"/>
                <a:gd name="connsiteY0" fmla="*/ 286074 h 792086"/>
                <a:gd name="connsiteX1" fmla="*/ 267290 w 534581"/>
                <a:gd name="connsiteY1" fmla="*/ 0 h 792086"/>
                <a:gd name="connsiteX2" fmla="*/ 534581 w 534581"/>
                <a:gd name="connsiteY2" fmla="*/ 319026 h 792086"/>
                <a:gd name="connsiteX3" fmla="*/ 534310 w 534581"/>
                <a:gd name="connsiteY3" fmla="*/ 792086 h 792086"/>
                <a:gd name="connsiteX4" fmla="*/ 270 w 534581"/>
                <a:gd name="connsiteY4" fmla="*/ 792086 h 792086"/>
                <a:gd name="connsiteX5" fmla="*/ 0 w 534581"/>
                <a:gd name="connsiteY5" fmla="*/ 286074 h 792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4581" h="792086">
                  <a:moveTo>
                    <a:pt x="0" y="286074"/>
                  </a:moveTo>
                  <a:lnTo>
                    <a:pt x="267290" y="0"/>
                  </a:lnTo>
                  <a:lnTo>
                    <a:pt x="534581" y="319026"/>
                  </a:lnTo>
                  <a:cubicBezTo>
                    <a:pt x="534491" y="476713"/>
                    <a:pt x="534400" y="634399"/>
                    <a:pt x="534310" y="792086"/>
                  </a:cubicBezTo>
                  <a:lnTo>
                    <a:pt x="270" y="792086"/>
                  </a:lnTo>
                  <a:lnTo>
                    <a:pt x="0" y="286074"/>
                  </a:ln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Alice</a:t>
              </a:r>
              <a:endParaRPr lang="en-GB" sz="1600" dirty="0"/>
            </a:p>
          </p:txBody>
        </p:sp>
        <p:sp>
          <p:nvSpPr>
            <p:cNvPr id="37" name="Freeform 36"/>
            <p:cNvSpPr/>
            <p:nvPr/>
          </p:nvSpPr>
          <p:spPr>
            <a:xfrm flipH="1">
              <a:off x="6819631" y="798670"/>
              <a:ext cx="451876" cy="758122"/>
            </a:xfrm>
            <a:custGeom>
              <a:avLst/>
              <a:gdLst>
                <a:gd name="connsiteX0" fmla="*/ 782594 w 782594"/>
                <a:gd name="connsiteY0" fmla="*/ 815546 h 815546"/>
                <a:gd name="connsiteX1" fmla="*/ 123567 w 782594"/>
                <a:gd name="connsiteY1" fmla="*/ 560173 h 815546"/>
                <a:gd name="connsiteX2" fmla="*/ 0 w 782594"/>
                <a:gd name="connsiteY2" fmla="*/ 0 h 81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2594" h="815546">
                  <a:moveTo>
                    <a:pt x="782594" y="815546"/>
                  </a:moveTo>
                  <a:cubicBezTo>
                    <a:pt x="518296" y="755821"/>
                    <a:pt x="253999" y="696097"/>
                    <a:pt x="123567" y="560173"/>
                  </a:cubicBezTo>
                  <a:cubicBezTo>
                    <a:pt x="-6865" y="424249"/>
                    <a:pt x="19221" y="97481"/>
                    <a:pt x="0" y="0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758210" y="4126128"/>
            <a:ext cx="1257185" cy="1738617"/>
            <a:chOff x="6758210" y="4126128"/>
            <a:chExt cx="1257185" cy="1738617"/>
          </a:xfrm>
        </p:grpSpPr>
        <p:sp>
          <p:nvSpPr>
            <p:cNvPr id="29" name="Freeform 28"/>
            <p:cNvSpPr/>
            <p:nvPr/>
          </p:nvSpPr>
          <p:spPr>
            <a:xfrm flipH="1" flipV="1">
              <a:off x="7266650" y="4174974"/>
              <a:ext cx="47912" cy="910210"/>
            </a:xfrm>
            <a:custGeom>
              <a:avLst/>
              <a:gdLst>
                <a:gd name="connsiteX0" fmla="*/ 782594 w 782594"/>
                <a:gd name="connsiteY0" fmla="*/ 815546 h 815546"/>
                <a:gd name="connsiteX1" fmla="*/ 123567 w 782594"/>
                <a:gd name="connsiteY1" fmla="*/ 560173 h 815546"/>
                <a:gd name="connsiteX2" fmla="*/ 0 w 782594"/>
                <a:gd name="connsiteY2" fmla="*/ 0 h 81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2594" h="815546">
                  <a:moveTo>
                    <a:pt x="782594" y="815546"/>
                  </a:moveTo>
                  <a:cubicBezTo>
                    <a:pt x="518296" y="755821"/>
                    <a:pt x="253999" y="696097"/>
                    <a:pt x="123567" y="560173"/>
                  </a:cubicBezTo>
                  <a:cubicBezTo>
                    <a:pt x="-6865" y="424249"/>
                    <a:pt x="19221" y="97481"/>
                    <a:pt x="0" y="0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14562" y="4365104"/>
              <a:ext cx="70083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050" dirty="0" smtClean="0">
                  <a:solidFill>
                    <a:schemeClr val="accent6"/>
                  </a:solidFill>
                  <a:latin typeface="Consolas" pitchFamily="49" charset="0"/>
                  <a:cs typeface="Consolas" pitchFamily="49" charset="0"/>
                </a:rPr>
                <a:t>hadPlan</a:t>
              </a:r>
              <a:endParaRPr lang="en-GB" sz="105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7217804" y="4126128"/>
              <a:ext cx="97693" cy="976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Flowchart: Document 42"/>
            <p:cNvSpPr/>
            <p:nvPr/>
          </p:nvSpPr>
          <p:spPr>
            <a:xfrm>
              <a:off x="6758210" y="5116908"/>
              <a:ext cx="1193317" cy="747837"/>
            </a:xfrm>
            <a:prstGeom prst="flowChartDocumen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Workflow definition</a:t>
              </a:r>
              <a:endParaRPr lang="en-GB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326545" y="116632"/>
            <a:ext cx="1867968" cy="1335043"/>
            <a:chOff x="5326545" y="116632"/>
            <a:chExt cx="1867968" cy="1335043"/>
          </a:xfrm>
        </p:grpSpPr>
        <p:sp>
          <p:nvSpPr>
            <p:cNvPr id="38" name="Freeform 37"/>
            <p:cNvSpPr/>
            <p:nvPr/>
          </p:nvSpPr>
          <p:spPr>
            <a:xfrm>
              <a:off x="5800346" y="670539"/>
              <a:ext cx="1327198" cy="732287"/>
            </a:xfrm>
            <a:custGeom>
              <a:avLst/>
              <a:gdLst>
                <a:gd name="connsiteX0" fmla="*/ 782594 w 782594"/>
                <a:gd name="connsiteY0" fmla="*/ 815546 h 815546"/>
                <a:gd name="connsiteX1" fmla="*/ 123567 w 782594"/>
                <a:gd name="connsiteY1" fmla="*/ 560173 h 815546"/>
                <a:gd name="connsiteX2" fmla="*/ 0 w 782594"/>
                <a:gd name="connsiteY2" fmla="*/ 0 h 81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2594" h="815546">
                  <a:moveTo>
                    <a:pt x="782594" y="815546"/>
                  </a:moveTo>
                  <a:cubicBezTo>
                    <a:pt x="518296" y="755821"/>
                    <a:pt x="253999" y="696097"/>
                    <a:pt x="123567" y="560173"/>
                  </a:cubicBezTo>
                  <a:cubicBezTo>
                    <a:pt x="-6865" y="424249"/>
                    <a:pt x="19221" y="97481"/>
                    <a:pt x="0" y="0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984694" y="944530"/>
              <a:ext cx="70083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050" dirty="0" smtClean="0">
                  <a:solidFill>
                    <a:schemeClr val="accent6"/>
                  </a:solidFill>
                  <a:latin typeface="Consolas" pitchFamily="49" charset="0"/>
                  <a:cs typeface="Consolas" pitchFamily="49" charset="0"/>
                </a:rPr>
                <a:t>hadRole</a:t>
              </a:r>
              <a:endParaRPr lang="en-GB" sz="1050" dirty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7096820" y="1353982"/>
              <a:ext cx="97693" cy="976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Snip Diagonal Corner Rectangle 44"/>
            <p:cNvSpPr/>
            <p:nvPr/>
          </p:nvSpPr>
          <p:spPr>
            <a:xfrm>
              <a:off x="5326545" y="116632"/>
              <a:ext cx="1333687" cy="553907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Lab technician</a:t>
              </a:r>
              <a:endParaRPr lang="en-GB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695199" y="4630079"/>
            <a:ext cx="1645813" cy="1387066"/>
            <a:chOff x="4695199" y="4630079"/>
            <a:chExt cx="1645813" cy="1387066"/>
          </a:xfrm>
        </p:grpSpPr>
        <p:sp>
          <p:nvSpPr>
            <p:cNvPr id="58" name="Freeform 57"/>
            <p:cNvSpPr/>
            <p:nvPr/>
          </p:nvSpPr>
          <p:spPr>
            <a:xfrm flipH="1">
              <a:off x="5615424" y="4630079"/>
              <a:ext cx="369269" cy="967545"/>
            </a:xfrm>
            <a:custGeom>
              <a:avLst/>
              <a:gdLst>
                <a:gd name="connsiteX0" fmla="*/ 782594 w 782594"/>
                <a:gd name="connsiteY0" fmla="*/ 815546 h 815546"/>
                <a:gd name="connsiteX1" fmla="*/ 123567 w 782594"/>
                <a:gd name="connsiteY1" fmla="*/ 560173 h 815546"/>
                <a:gd name="connsiteX2" fmla="*/ 0 w 782594"/>
                <a:gd name="connsiteY2" fmla="*/ 0 h 81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2594" h="815546">
                  <a:moveTo>
                    <a:pt x="782594" y="815546"/>
                  </a:moveTo>
                  <a:cubicBezTo>
                    <a:pt x="518296" y="755821"/>
                    <a:pt x="253999" y="696097"/>
                    <a:pt x="123567" y="560173"/>
                  </a:cubicBezTo>
                  <a:cubicBezTo>
                    <a:pt x="-6865" y="424249"/>
                    <a:pt x="19221" y="97481"/>
                    <a:pt x="0" y="0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Flowchart: Terminator 58"/>
            <p:cNvSpPr/>
            <p:nvPr/>
          </p:nvSpPr>
          <p:spPr>
            <a:xfrm>
              <a:off x="4695199" y="5485394"/>
              <a:ext cx="1645813" cy="531751"/>
            </a:xfrm>
            <a:prstGeom prst="flowChartTerminator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Results</a:t>
              </a:r>
              <a:endParaRPr lang="en-GB" dirty="0"/>
            </a:p>
          </p:txBody>
        </p:sp>
      </p:grp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BDDE-74F6-49C6-90EC-6535B757F8BE}" type="slidenum">
              <a:rPr lang="en-GB" smtClean="0"/>
              <a:t>7</a:t>
            </a:fld>
            <a:endParaRPr lang="en-GB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What can provenance do for me?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79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Core PROV model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860032" y="6309320"/>
            <a:ext cx="3563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  <a:hlinkClick r:id="rId3"/>
              </a:rPr>
              <a:t>http://www.w3.org/TR/prov-primer</a:t>
            </a:r>
            <a:r>
              <a:rPr lang="en-GB" sz="14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  <a:hlinkClick r:id="rId3"/>
              </a:rPr>
              <a:t>/</a:t>
            </a:r>
            <a:r>
              <a:rPr lang="en-GB" sz="14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475656" y="1931514"/>
            <a:ext cx="5334000" cy="3513710"/>
            <a:chOff x="1115616" y="1556792"/>
            <a:chExt cx="5334000" cy="3513710"/>
          </a:xfrm>
        </p:grpSpPr>
        <p:pic>
          <p:nvPicPr>
            <p:cNvPr id="3074" name="Picture 2" descr="http://www.w3.org/TR/prov-primer/images/key-concept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556792"/>
              <a:ext cx="5334000" cy="3295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162488" y="4808892"/>
              <a:ext cx="4820098" cy="26161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1100" dirty="0" smtClean="0">
                  <a:solidFill>
                    <a:schemeClr val="accent6"/>
                  </a:solidFill>
                </a:rPr>
                <a:t>Copyright</a:t>
              </a:r>
              <a:r>
                <a:rPr lang="en-GB" sz="1100" dirty="0">
                  <a:solidFill>
                    <a:schemeClr val="accent6"/>
                  </a:solidFill>
                </a:rPr>
                <a:t> © 2013 W3C® (MIT, ERCIM, Keio, </a:t>
              </a:r>
              <a:r>
                <a:rPr lang="en-GB" sz="1100" dirty="0" err="1">
                  <a:solidFill>
                    <a:schemeClr val="accent6"/>
                  </a:solidFill>
                </a:rPr>
                <a:t>Beihang</a:t>
              </a:r>
              <a:r>
                <a:rPr lang="en-GB" sz="1100" dirty="0">
                  <a:solidFill>
                    <a:schemeClr val="accent6"/>
                  </a:solidFill>
                </a:rPr>
                <a:t>), All Rights Reserved.  </a:t>
              </a:r>
              <a:endParaRPr lang="en-US" sz="11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2" name="Flowchart: Terminator 11"/>
          <p:cNvSpPr/>
          <p:nvPr/>
        </p:nvSpPr>
        <p:spPr>
          <a:xfrm>
            <a:off x="2037873" y="6957392"/>
            <a:ext cx="1152128" cy="531751"/>
          </a:xfrm>
          <a:prstGeom prst="flowChartTerminato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Entity</a:t>
            </a:r>
            <a:endParaRPr lang="en-GB" dirty="0"/>
          </a:p>
        </p:txBody>
      </p:sp>
      <p:sp>
        <p:nvSpPr>
          <p:cNvPr id="13" name="Regular Pentagon 9"/>
          <p:cNvSpPr/>
          <p:nvPr/>
        </p:nvSpPr>
        <p:spPr>
          <a:xfrm>
            <a:off x="776815" y="6957392"/>
            <a:ext cx="771347" cy="745288"/>
          </a:xfrm>
          <a:custGeom>
            <a:avLst/>
            <a:gdLst>
              <a:gd name="connsiteX0" fmla="*/ 1 w 864096"/>
              <a:gd name="connsiteY0" fmla="*/ 302550 h 792088"/>
              <a:gd name="connsiteX1" fmla="*/ 432048 w 864096"/>
              <a:gd name="connsiteY1" fmla="*/ 0 h 792088"/>
              <a:gd name="connsiteX2" fmla="*/ 864095 w 864096"/>
              <a:gd name="connsiteY2" fmla="*/ 302550 h 792088"/>
              <a:gd name="connsiteX3" fmla="*/ 699068 w 864096"/>
              <a:gd name="connsiteY3" fmla="*/ 792086 h 792088"/>
              <a:gd name="connsiteX4" fmla="*/ 165028 w 864096"/>
              <a:gd name="connsiteY4" fmla="*/ 792086 h 792088"/>
              <a:gd name="connsiteX5" fmla="*/ 1 w 864096"/>
              <a:gd name="connsiteY5" fmla="*/ 302550 h 792088"/>
              <a:gd name="connsiteX0" fmla="*/ 0 w 699337"/>
              <a:gd name="connsiteY0" fmla="*/ 286074 h 792086"/>
              <a:gd name="connsiteX1" fmla="*/ 267290 w 699337"/>
              <a:gd name="connsiteY1" fmla="*/ 0 h 792086"/>
              <a:gd name="connsiteX2" fmla="*/ 699337 w 699337"/>
              <a:gd name="connsiteY2" fmla="*/ 302550 h 792086"/>
              <a:gd name="connsiteX3" fmla="*/ 534310 w 699337"/>
              <a:gd name="connsiteY3" fmla="*/ 792086 h 792086"/>
              <a:gd name="connsiteX4" fmla="*/ 270 w 699337"/>
              <a:gd name="connsiteY4" fmla="*/ 792086 h 792086"/>
              <a:gd name="connsiteX5" fmla="*/ 0 w 699337"/>
              <a:gd name="connsiteY5" fmla="*/ 286074 h 792086"/>
              <a:gd name="connsiteX0" fmla="*/ 0 w 534581"/>
              <a:gd name="connsiteY0" fmla="*/ 286074 h 792086"/>
              <a:gd name="connsiteX1" fmla="*/ 267290 w 534581"/>
              <a:gd name="connsiteY1" fmla="*/ 0 h 792086"/>
              <a:gd name="connsiteX2" fmla="*/ 534581 w 534581"/>
              <a:gd name="connsiteY2" fmla="*/ 319026 h 792086"/>
              <a:gd name="connsiteX3" fmla="*/ 534310 w 534581"/>
              <a:gd name="connsiteY3" fmla="*/ 792086 h 792086"/>
              <a:gd name="connsiteX4" fmla="*/ 270 w 534581"/>
              <a:gd name="connsiteY4" fmla="*/ 792086 h 792086"/>
              <a:gd name="connsiteX5" fmla="*/ 0 w 534581"/>
              <a:gd name="connsiteY5" fmla="*/ 286074 h 79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581" h="792086">
                <a:moveTo>
                  <a:pt x="0" y="286074"/>
                </a:moveTo>
                <a:lnTo>
                  <a:pt x="267290" y="0"/>
                </a:lnTo>
                <a:lnTo>
                  <a:pt x="534581" y="319026"/>
                </a:lnTo>
                <a:cubicBezTo>
                  <a:pt x="534491" y="476713"/>
                  <a:pt x="534400" y="634399"/>
                  <a:pt x="534310" y="792086"/>
                </a:cubicBezTo>
                <a:lnTo>
                  <a:pt x="270" y="792086"/>
                </a:lnTo>
                <a:lnTo>
                  <a:pt x="0" y="286074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Agent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>
            <a:off x="3563888" y="7006000"/>
            <a:ext cx="1152128" cy="64807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Activity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076056" y="6957392"/>
            <a:ext cx="121700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wasDerivedFrom</a:t>
            </a:r>
            <a:endParaRPr lang="en-GB" sz="1050" dirty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008415" y="6955271"/>
            <a:ext cx="576063" cy="1124433"/>
          </a:xfrm>
          <a:custGeom>
            <a:avLst/>
            <a:gdLst>
              <a:gd name="connsiteX0" fmla="*/ 782594 w 782594"/>
              <a:gd name="connsiteY0" fmla="*/ 815546 h 815546"/>
              <a:gd name="connsiteX1" fmla="*/ 123567 w 782594"/>
              <a:gd name="connsiteY1" fmla="*/ 560173 h 815546"/>
              <a:gd name="connsiteX2" fmla="*/ 0 w 782594"/>
              <a:gd name="connsiteY2" fmla="*/ 0 h 81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594" h="815546">
                <a:moveTo>
                  <a:pt x="782594" y="815546"/>
                </a:moveTo>
                <a:cubicBezTo>
                  <a:pt x="518296" y="755821"/>
                  <a:pt x="253999" y="696097"/>
                  <a:pt x="123567" y="560173"/>
                </a:cubicBezTo>
                <a:cubicBezTo>
                  <a:pt x="-6865" y="424249"/>
                  <a:pt x="19221" y="97481"/>
                  <a:pt x="0" y="0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5796136" y="620688"/>
            <a:ext cx="2191818" cy="728370"/>
            <a:chOff x="5353707" y="5959002"/>
            <a:chExt cx="2191818" cy="728370"/>
          </a:xfrm>
        </p:grpSpPr>
        <p:sp>
          <p:nvSpPr>
            <p:cNvPr id="7" name="Rectangle 6"/>
            <p:cNvSpPr/>
            <p:nvPr/>
          </p:nvSpPr>
          <p:spPr>
            <a:xfrm>
              <a:off x="5353707" y="6379595"/>
              <a:ext cx="219181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 smtClean="0">
                  <a:solidFill>
                    <a:schemeClr val="accent4">
                      <a:lumMod val="75000"/>
                    </a:schemeClr>
                  </a:solidFill>
                </a:rPr>
                <a:t>Provenance Working Group</a:t>
              </a:r>
              <a:endParaRPr lang="en-GB" sz="14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pic>
          <p:nvPicPr>
            <p:cNvPr id="17" name="Picture 3" descr="C:\Users\stain\Dropbox\logo\w3c_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3050" y="5959002"/>
              <a:ext cx="902475" cy="456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BDDE-74F6-49C6-90EC-6535B757F8BE}" type="slidenum">
              <a:rPr lang="en-GB" smtClean="0"/>
              <a:t>8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What can provenance do for me?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5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620000" cy="1143000"/>
          </a:xfrm>
        </p:spPr>
        <p:txBody>
          <a:bodyPr/>
          <a:lstStyle/>
          <a:p>
            <a:r>
              <a:rPr lang="en-GB" dirty="0" smtClean="0"/>
              <a:t>How to find provenance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780927"/>
            <a:ext cx="7620000" cy="3508647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Tracking provenance data</a:t>
            </a:r>
          </a:p>
          <a:p>
            <a:r>
              <a:rPr lang="en-GB" dirty="0" smtClean="0"/>
              <a:t>Querying provenance </a:t>
            </a:r>
            <a:r>
              <a:rPr lang="en-GB" i="1" dirty="0" smtClean="0"/>
              <a:t>“What was derived from X?”</a:t>
            </a:r>
          </a:p>
          <a:p>
            <a:r>
              <a:rPr lang="en-GB" dirty="0" smtClean="0"/>
              <a:t>Pingback of provenance </a:t>
            </a:r>
            <a:r>
              <a:rPr lang="en-GB" i="1" dirty="0" smtClean="0"/>
              <a:t>“Here’s new provenance data about X”</a:t>
            </a:r>
          </a:p>
          <a:p>
            <a:endParaRPr lang="en-GB" dirty="0" smtClean="0"/>
          </a:p>
          <a:p>
            <a:pPr marL="114300" indent="0">
              <a:buNone/>
            </a:pPr>
            <a:r>
              <a:rPr lang="en-GB" i="1" dirty="0"/>
              <a:t>Why do I need this?</a:t>
            </a:r>
            <a:r>
              <a:rPr lang="en-GB" dirty="0"/>
              <a:t> </a:t>
            </a:r>
          </a:p>
          <a:p>
            <a:pPr marL="628650" indent="-514350">
              <a:buFont typeface="+mj-lt"/>
              <a:buAutoNum type="romanLcPeriod"/>
            </a:pPr>
            <a:r>
              <a:rPr lang="en-GB" dirty="0"/>
              <a:t>To </a:t>
            </a:r>
            <a:r>
              <a:rPr lang="en-GB" b="1" dirty="0"/>
              <a:t>propagate</a:t>
            </a:r>
            <a:r>
              <a:rPr lang="en-GB" dirty="0"/>
              <a:t> provenance </a:t>
            </a:r>
            <a:r>
              <a:rPr lang="en-GB" dirty="0" smtClean="0"/>
              <a:t>data </a:t>
            </a:r>
            <a:r>
              <a:rPr lang="en-GB" i="1" dirty="0" smtClean="0"/>
              <a:t>(e.g. when integrating data)</a:t>
            </a:r>
            <a:endParaRPr lang="en-GB" i="1" dirty="0"/>
          </a:p>
          <a:p>
            <a:pPr marL="628650" indent="-514350">
              <a:buFont typeface="+mj-lt"/>
              <a:buAutoNum type="romanLcPeriod"/>
            </a:pPr>
            <a:r>
              <a:rPr lang="en-GB" dirty="0" smtClean="0"/>
              <a:t>To </a:t>
            </a:r>
            <a:r>
              <a:rPr lang="en-GB" b="1" dirty="0" smtClean="0"/>
              <a:t>include</a:t>
            </a:r>
            <a:r>
              <a:rPr lang="en-GB" dirty="0" smtClean="0"/>
              <a:t> </a:t>
            </a:r>
            <a:r>
              <a:rPr lang="en-GB" dirty="0"/>
              <a:t>external provenance </a:t>
            </a:r>
            <a:r>
              <a:rPr lang="en-GB" i="1" dirty="0"/>
              <a:t>(e.g. for reference </a:t>
            </a:r>
            <a:r>
              <a:rPr lang="en-GB" i="1" dirty="0" smtClean="0"/>
              <a:t>datasets) </a:t>
            </a:r>
            <a:endParaRPr lang="en-GB" i="1" dirty="0"/>
          </a:p>
          <a:p>
            <a:pPr marL="628650" indent="-514350">
              <a:buFont typeface="+mj-lt"/>
              <a:buAutoNum type="romanLcPeriod"/>
            </a:pPr>
            <a:r>
              <a:rPr lang="en-GB" dirty="0" smtClean="0"/>
              <a:t>To avoid </a:t>
            </a:r>
            <a:r>
              <a:rPr lang="en-GB" b="1" dirty="0"/>
              <a:t>black-box</a:t>
            </a:r>
            <a:r>
              <a:rPr lang="en-GB" dirty="0"/>
              <a:t> provenance</a:t>
            </a:r>
            <a:r>
              <a:rPr lang="en-GB" i="1" dirty="0"/>
              <a:t> (e.g. in </a:t>
            </a:r>
            <a:r>
              <a:rPr lang="en-GB" i="1" dirty="0" smtClean="0"/>
              <a:t>workflows)</a:t>
            </a:r>
            <a:endParaRPr lang="en-GB" dirty="0"/>
          </a:p>
          <a:p>
            <a:pPr marL="628650" indent="-514350">
              <a:buFont typeface="+mj-lt"/>
              <a:buAutoNum type="romanLcPeriod"/>
            </a:pPr>
            <a:r>
              <a:rPr lang="en-GB" dirty="0" smtClean="0"/>
              <a:t>To </a:t>
            </a:r>
            <a:r>
              <a:rPr lang="en-GB" b="1" dirty="0" smtClean="0"/>
              <a:t>merge</a:t>
            </a:r>
            <a:r>
              <a:rPr lang="en-GB" dirty="0" smtClean="0"/>
              <a:t> provenance at different abstraction levels</a:t>
            </a:r>
          </a:p>
          <a:p>
            <a:pPr marL="628650" indent="-514350">
              <a:buFont typeface="+mj-lt"/>
              <a:buAutoNum type="romanLcPeriod"/>
            </a:pPr>
            <a:r>
              <a:rPr lang="en-GB" dirty="0" smtClean="0"/>
              <a:t>To </a:t>
            </a:r>
            <a:r>
              <a:rPr lang="en-GB" dirty="0"/>
              <a:t>see </a:t>
            </a:r>
            <a:r>
              <a:rPr lang="en-GB" dirty="0" smtClean="0"/>
              <a:t>what has </a:t>
            </a:r>
            <a:r>
              <a:rPr lang="en-GB" b="1" dirty="0" smtClean="0"/>
              <a:t>used the data </a:t>
            </a:r>
            <a:r>
              <a:rPr lang="en-GB" i="1" dirty="0" smtClean="0"/>
              <a:t>(“</a:t>
            </a:r>
            <a:r>
              <a:rPr lang="en-GB" i="1" dirty="0"/>
              <a:t>Has someone </a:t>
            </a:r>
            <a:r>
              <a:rPr lang="en-GB" i="1" dirty="0" smtClean="0"/>
              <a:t>done </a:t>
            </a:r>
            <a:r>
              <a:rPr lang="en-GB" i="1" dirty="0"/>
              <a:t>the </a:t>
            </a:r>
            <a:r>
              <a:rPr lang="en-GB" i="1" dirty="0" smtClean="0"/>
              <a:t>analysis?”)</a:t>
            </a:r>
            <a:endParaRPr lang="en-GB" dirty="0"/>
          </a:p>
          <a:p>
            <a:pPr marL="628650" indent="-514350">
              <a:buFont typeface="+mj-lt"/>
              <a:buAutoNum type="romanLcPeriod"/>
            </a:pPr>
            <a:endParaRPr lang="en-GB" dirty="0"/>
          </a:p>
        </p:txBody>
      </p:sp>
      <p:sp>
        <p:nvSpPr>
          <p:cNvPr id="5" name="Vertical Scroll 4"/>
          <p:cNvSpPr/>
          <p:nvPr/>
        </p:nvSpPr>
        <p:spPr>
          <a:xfrm>
            <a:off x="6684653" y="1448230"/>
            <a:ext cx="1440160" cy="1284970"/>
          </a:xfrm>
          <a:prstGeom prst="vertic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provenance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5580112" y="1629985"/>
            <a:ext cx="121700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GB" sz="105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as_provenance</a:t>
            </a:r>
            <a:endParaRPr lang="en-GB" sz="105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Curved Connector 8"/>
          <p:cNvCxnSpPr/>
          <p:nvPr/>
        </p:nvCxnSpPr>
        <p:spPr>
          <a:xfrm>
            <a:off x="5028469" y="1756943"/>
            <a:ext cx="1872208" cy="648072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817503" y="6289575"/>
            <a:ext cx="3166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  <a:hlinkClick r:id="rId2"/>
              </a:rPr>
              <a:t>http://</a:t>
            </a:r>
            <a:r>
              <a:rPr lang="en-GB" sz="14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  <a:hlinkClick r:id="rId2"/>
              </a:rPr>
              <a:t>www.w3.org/TR/prov-aq/</a:t>
            </a:r>
            <a:r>
              <a:rPr lang="en-GB" sz="1400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21" name="Flowchart: Magnetic Disk 20"/>
          <p:cNvSpPr/>
          <p:nvPr/>
        </p:nvSpPr>
        <p:spPr>
          <a:xfrm>
            <a:off x="6684653" y="3429000"/>
            <a:ext cx="1296144" cy="1296144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Provenance service</a:t>
            </a:r>
            <a:endParaRPr lang="en-GB" sz="1400" dirty="0"/>
          </a:p>
        </p:txBody>
      </p:sp>
      <p:cxnSp>
        <p:nvCxnSpPr>
          <p:cNvPr id="22" name="Curved Connector 21"/>
          <p:cNvCxnSpPr/>
          <p:nvPr/>
        </p:nvCxnSpPr>
        <p:spPr>
          <a:xfrm>
            <a:off x="4716016" y="2557415"/>
            <a:ext cx="2017954" cy="1231625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726074" y="2932461"/>
            <a:ext cx="14382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50" dirty="0" smtClean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has_query_service</a:t>
            </a:r>
            <a:endParaRPr lang="en-GB" sz="1050" dirty="0">
              <a:solidFill>
                <a:schemeClr val="accent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lowchart: Document 3"/>
          <p:cNvSpPr/>
          <p:nvPr/>
        </p:nvSpPr>
        <p:spPr>
          <a:xfrm>
            <a:off x="3876341" y="1468911"/>
            <a:ext cx="1152128" cy="129614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resource</a:t>
            </a:r>
            <a:endParaRPr lang="en-GB" sz="14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4BDDE-74F6-49C6-90EC-6535B757F8BE}" type="slidenum">
              <a:rPr lang="en-GB" smtClean="0"/>
              <a:t>9</a:t>
            </a:fld>
            <a:endParaRPr lang="en-GB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What can provenance do for me?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69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1793</TotalTime>
  <Words>904</Words>
  <Application>Microsoft Office PowerPoint</Application>
  <PresentationFormat>On-screen Show (4:3)</PresentationFormat>
  <Paragraphs>234</Paragraphs>
  <Slides>15</Slides>
  <Notes>5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What can provenance do for me?</vt:lpstr>
      <vt:lpstr>Provenance of Stian Soiland-Reyes</vt:lpstr>
      <vt:lpstr>Overview</vt:lpstr>
      <vt:lpstr>What is provenance?</vt:lpstr>
      <vt:lpstr>Attribution</vt:lpstr>
      <vt:lpstr>Derivation</vt:lpstr>
      <vt:lpstr>Activities</vt:lpstr>
      <vt:lpstr>Core PROV model</vt:lpstr>
      <vt:lpstr>How to find provenance data</vt:lpstr>
      <vt:lpstr>Let’s talk about it</vt:lpstr>
      <vt:lpstr>Gathering everything</vt:lpstr>
      <vt:lpstr>Research Objects</vt:lpstr>
      <vt:lpstr>myExperiment Research Objects</vt:lpstr>
      <vt:lpstr>Why you want provenance</vt:lpstr>
      <vt:lpstr>Thank you</vt:lpstr>
    </vt:vector>
  </TitlesOfParts>
  <Manager>Stian Soiland-Reyes</Manager>
  <Company>University of Manchester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provenance do for me?</dc:title>
  <dc:subject>Provenance</dc:subject>
  <dc:creator>Stian Soiland-Reyes;Alan R Williams;Norman Morrison</dc:creator>
  <cp:keywords>provenance, preservation, workflow, annotation</cp:keywords>
  <cp:lastModifiedBy>Stian Soiland-Reyes</cp:lastModifiedBy>
  <cp:revision>175</cp:revision>
  <dcterms:created xsi:type="dcterms:W3CDTF">2013-03-18T10:20:37Z</dcterms:created>
  <dcterms:modified xsi:type="dcterms:W3CDTF">2013-03-19T16:51:55Z</dcterms:modified>
  <cp:contentStatus>Final</cp:contentStatus>
</cp:coreProperties>
</file>