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68670" autoAdjust="0"/>
  </p:normalViewPr>
  <p:slideViewPr>
    <p:cSldViewPr snapToGrid="0">
      <p:cViewPr varScale="1">
        <p:scale>
          <a:sx n="49" d="100"/>
          <a:sy n="49" d="100"/>
        </p:scale>
        <p:origin x="2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15462-4F81-47B5-8FBD-5B97AFDF325F}" type="datetimeFigureOut">
              <a:rPr lang="en-CA" smtClean="0"/>
              <a:t>2016-10-04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C689F-74DA-4268-90DD-4EE028FF7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49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* By user I mean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C689F-74DA-4268-90DD-4EE028FF7E0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10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language models in machine translation (2007)</a:t>
            </a:r>
          </a:p>
          <a:p>
            <a:pPr fontAlgn="base"/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</a:t>
            </a:r>
          </a:p>
          <a:p>
            <a:pPr fontAlgn="base"/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Thorsten 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Brants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Ashok C. 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Popat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Peng Xu , Franz J. 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Jeffrey Dean , Google 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C689F-74DA-4268-90DD-4EE028FF7E0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99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6395-B0BF-4197-9318-05C3F9631758}" type="datetimeFigureOut">
              <a:rPr lang="en-CA" smtClean="0"/>
              <a:t>2016-10-04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E79-2AD1-46D5-9AEE-CAA1C778D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49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6395-B0BF-4197-9318-05C3F9631758}" type="datetimeFigureOut">
              <a:rPr lang="en-CA" smtClean="0"/>
              <a:t>2016-10-04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E79-2AD1-46D5-9AEE-CAA1C778D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87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6395-B0BF-4197-9318-05C3F9631758}" type="datetimeFigureOut">
              <a:rPr lang="en-CA" smtClean="0"/>
              <a:t>2016-10-04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E79-2AD1-46D5-9AEE-CAA1C778D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74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6395-B0BF-4197-9318-05C3F9631758}" type="datetimeFigureOut">
              <a:rPr lang="en-CA" smtClean="0"/>
              <a:t>2016-10-04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E79-2AD1-46D5-9AEE-CAA1C778D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5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6395-B0BF-4197-9318-05C3F9631758}" type="datetimeFigureOut">
              <a:rPr lang="en-CA" smtClean="0"/>
              <a:t>2016-10-04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E79-2AD1-46D5-9AEE-CAA1C778D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73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6395-B0BF-4197-9318-05C3F9631758}" type="datetimeFigureOut">
              <a:rPr lang="en-CA" smtClean="0"/>
              <a:t>2016-10-04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E79-2AD1-46D5-9AEE-CAA1C778D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01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6395-B0BF-4197-9318-05C3F9631758}" type="datetimeFigureOut">
              <a:rPr lang="en-CA" smtClean="0"/>
              <a:t>2016-10-04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E79-2AD1-46D5-9AEE-CAA1C778D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115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6395-B0BF-4197-9318-05C3F9631758}" type="datetimeFigureOut">
              <a:rPr lang="en-CA" smtClean="0"/>
              <a:t>2016-10-04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E79-2AD1-46D5-9AEE-CAA1C778D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73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6395-B0BF-4197-9318-05C3F9631758}" type="datetimeFigureOut">
              <a:rPr lang="en-CA" smtClean="0"/>
              <a:t>2016-10-04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E79-2AD1-46D5-9AEE-CAA1C778D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77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6395-B0BF-4197-9318-05C3F9631758}" type="datetimeFigureOut">
              <a:rPr lang="en-CA" smtClean="0"/>
              <a:t>2016-10-04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E79-2AD1-46D5-9AEE-CAA1C778D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81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6395-B0BF-4197-9318-05C3F9631758}" type="datetimeFigureOut">
              <a:rPr lang="en-CA" smtClean="0"/>
              <a:t>2016-10-04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E79-2AD1-46D5-9AEE-CAA1C778D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23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36395-B0BF-4197-9318-05C3F9631758}" type="datetimeFigureOut">
              <a:rPr lang="en-CA" smtClean="0"/>
              <a:t>2016-10-04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CE79-2AD1-46D5-9AEE-CAA1C778D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4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hmorel/text_prediction" TargetMode="External"/><Relationship Id="rId2" Type="http://schemas.openxmlformats.org/officeDocument/2006/relationships/hyperlink" Target="http://www.corpora.heliohos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clweb.org/anthology/D07-1090.pdf" TargetMode="External"/><Relationship Id="rId4" Type="http://schemas.openxmlformats.org/officeDocument/2006/relationships/hyperlink" Target="https://josh-morel.shinyapps.io/text_predic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winternet.org/2015/04/01/us-smartphone-use-in-2015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Text Prediction – My App &amp; Answer to the Coursera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72266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05750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Texting has become a key means of communication – with over 97% of American smartphone owners texting at least once per day (Pew, 2015)</a:t>
            </a:r>
          </a:p>
          <a:p>
            <a:r>
              <a:rPr lang="en-CA" dirty="0"/>
              <a:t>However, except for perhaps those thumb-ninja digital natives, texting is a time consuming activity</a:t>
            </a:r>
          </a:p>
          <a:p>
            <a:r>
              <a:rPr lang="en-CA" dirty="0"/>
              <a:t>Just try thumbing out a properly spelled sentence when you’ve been typing with ten fingers all your life!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609598" y="5395423"/>
            <a:ext cx="9823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[1]A. Smith, "U.S. Smartphone Use in 2015", </a:t>
            </a:r>
            <a:r>
              <a:rPr lang="en-CA" i="1" dirty="0"/>
              <a:t>Pew Research Center: Internet, Science &amp; Tech</a:t>
            </a:r>
            <a:r>
              <a:rPr lang="en-CA" dirty="0"/>
              <a:t>, 2015. [Online]. Available: http://www.pewinternet.org/2015/04/01/us-smartphone-use-in-2015/. [Accessed: 05- Oct- 2016].</a:t>
            </a:r>
          </a:p>
        </p:txBody>
      </p:sp>
    </p:spTree>
    <p:extLst>
      <p:ext uri="{BB962C8B-B14F-4D97-AF65-F5344CB8AC3E}">
        <p14:creationId xmlns:p14="http://schemas.microsoft.com/office/powerpoint/2010/main" val="47023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Natural Language Processing combined with modern computing to the rescue!</a:t>
            </a:r>
          </a:p>
          <a:p>
            <a:r>
              <a:rPr lang="en-CA" dirty="0"/>
              <a:t>Natural Language Processing or NLP for short can solve the inefficient texting problem (among many others!) by lending a predictive hand</a:t>
            </a:r>
          </a:p>
          <a:p>
            <a:r>
              <a:rPr lang="en-CA" dirty="0"/>
              <a:t>Consider you want so share solve love and send a “you’re my best friend” message to your bestie, you start with “you’re my” and…</a:t>
            </a:r>
          </a:p>
          <a:p>
            <a:r>
              <a:rPr lang="en-CA" dirty="0"/>
              <a:t>Instead of typing: b e s t [space] f r </a:t>
            </a:r>
            <a:r>
              <a:rPr lang="en-CA" dirty="0" err="1"/>
              <a:t>i</a:t>
            </a:r>
            <a:r>
              <a:rPr lang="en-CA" dirty="0"/>
              <a:t> e n d</a:t>
            </a:r>
          </a:p>
          <a:p>
            <a:r>
              <a:rPr lang="en-CA" dirty="0"/>
              <a:t>You can just click two buttons because your predictive aid knows those are some very likely words to follow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692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My prototype solution for text prediction consisted of the following components: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English text from blogs, twitter and news data sourced from the </a:t>
            </a:r>
            <a:r>
              <a:rPr lang="en-CA" dirty="0">
                <a:hlinkClick r:id="rId2"/>
              </a:rPr>
              <a:t>HC Corpora</a:t>
            </a:r>
            <a:endParaRPr lang="en-CA" dirty="0"/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A quadrigram language model utilizing the “Stupid Back-off” (truly smart) algorithm as described by </a:t>
            </a:r>
            <a:r>
              <a:rPr lang="en-CA" dirty="0" err="1"/>
              <a:t>Brants</a:t>
            </a:r>
            <a:r>
              <a:rPr lang="en-CA" dirty="0"/>
              <a:t>, et al (2007)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A model building pipeline consisting of a series of </a:t>
            </a:r>
            <a:r>
              <a:rPr lang="en-CA" dirty="0">
                <a:hlinkClick r:id="rId3"/>
              </a:rPr>
              <a:t>Python &amp; Bash scripts</a:t>
            </a:r>
            <a:endParaRPr lang="en-CA" dirty="0"/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An R Shiny app hosted on shiny.io </a:t>
            </a:r>
            <a:r>
              <a:rPr lang="en-CA" dirty="0">
                <a:hlinkClick r:id="rId4"/>
              </a:rPr>
              <a:t>https://josh-morel.shinyapps.io/text_prediction/</a:t>
            </a:r>
            <a:endParaRPr lang="en-CA" dirty="0"/>
          </a:p>
          <a:p>
            <a:pPr marL="971550" lvl="1" indent="-514350">
              <a:buFont typeface="+mj-lt"/>
              <a:buAutoNum type="arabicPeriod"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The primary advantage of this approach is that it can utilize a much higher volume of data than would be possible with what is designed for build entirely in-memory. With the proper improvements, this can be used to distill a vast amount of data into a lean language model to precisely meet the needs of a specific NLP-fueled application.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7570" y="6176963"/>
            <a:ext cx="10582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T. </a:t>
            </a:r>
            <a:r>
              <a:rPr lang="en-CA" dirty="0" err="1"/>
              <a:t>Brants</a:t>
            </a:r>
            <a:r>
              <a:rPr lang="en-CA" dirty="0"/>
              <a:t>, et al. (2007). Large language models in machine translation. [Online] Available: </a:t>
            </a:r>
            <a:r>
              <a:rPr lang="en-CA" dirty="0">
                <a:hlinkClick r:id="rId5"/>
              </a:rPr>
              <a:t>http://www.aclweb.org/anthology/D07-1090.pdf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207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Potential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Due to time constraints as well as the proper venue to gain critical feedback, many potential improvements remain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Primarily, this is a user-friendly module to evaluate the relative effectiveness (from both accuracy &amp; performance perspective) of different inputs &amp; variables used to building and prune the model, such as:</a:t>
            </a:r>
          </a:p>
          <a:p>
            <a:pPr lvl="1"/>
            <a:r>
              <a:rPr lang="en-CA" dirty="0"/>
              <a:t>The maximum order (5-gram, 6-gram, 7-gram?)</a:t>
            </a:r>
          </a:p>
          <a:p>
            <a:pPr lvl="1"/>
            <a:r>
              <a:rPr lang="en-CA" dirty="0"/>
              <a:t>The vocabulary cut-off at which to map a word to the “unknown” token</a:t>
            </a:r>
          </a:p>
          <a:p>
            <a:pPr lvl="1"/>
            <a:r>
              <a:rPr lang="en-CA" dirty="0"/>
              <a:t>Percent of the source data to use (I used 40%, but more is possible)</a:t>
            </a:r>
          </a:p>
          <a:p>
            <a:pPr lvl="1"/>
            <a:r>
              <a:rPr lang="en-CA" dirty="0"/>
              <a:t>Additional or alternate data sources</a:t>
            </a:r>
          </a:p>
          <a:p>
            <a:pPr lvl="1"/>
            <a:r>
              <a:rPr lang="en-CA" dirty="0"/>
              <a:t>Handling of special characters and patterns, for example Twitter </a:t>
            </a:r>
            <a:r>
              <a:rPr lang="en-CA" dirty="0" err="1"/>
              <a:t>emojis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236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 &amp; 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[1]A. Smith, "U.S. Smartphone Use in 2015", </a:t>
            </a:r>
            <a:r>
              <a:rPr lang="en-CA" i="1" dirty="0"/>
              <a:t>Pew Research Center: Internet, Science &amp; Tech</a:t>
            </a:r>
            <a:r>
              <a:rPr lang="en-CA" dirty="0"/>
              <a:t>, 2015. [Online]. Available: </a:t>
            </a:r>
            <a:r>
              <a:rPr lang="en-CA" dirty="0">
                <a:hlinkClick r:id="rId3"/>
              </a:rPr>
              <a:t>http://www.pewinternet.org/2015/04/01/us-smartphone-use-in-2015/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562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575</Words>
  <Application>Microsoft Office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Text Prediction – My App &amp; Answer to the Coursera Capstone Project</vt:lpstr>
      <vt:lpstr>The Problem</vt:lpstr>
      <vt:lpstr>Opportunity</vt:lpstr>
      <vt:lpstr>My Approach</vt:lpstr>
      <vt:lpstr>Potential Improvements</vt:lpstr>
      <vt:lpstr>References &amp;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Josh Morel</dc:creator>
  <cp:lastModifiedBy>Josh Morel</cp:lastModifiedBy>
  <cp:revision>11</cp:revision>
  <dcterms:created xsi:type="dcterms:W3CDTF">2016-10-01T16:42:39Z</dcterms:created>
  <dcterms:modified xsi:type="dcterms:W3CDTF">2016-10-05T00:20:04Z</dcterms:modified>
</cp:coreProperties>
</file>