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5032" autoAdjust="0"/>
  </p:normalViewPr>
  <p:slideViewPr>
    <p:cSldViewPr snapToGrid="0">
      <p:cViewPr varScale="1">
        <p:scale>
          <a:sx n="58" d="100"/>
          <a:sy n="58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24EF-78AD-422D-BAC0-6FD379E01EA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9598C-82BF-4B89-9B0C-D2C664D0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1.   How many breweries are present in each state? -Erin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the missing values in each column. -Josh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the median alcohol content and international bitterness unit for each state. Plot a bar chart to compare. -Erin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state has the maximum alcoholic (ABV) beer? Which state has the most bitter (IBU) beer? -Erin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 on the summary statistics and distribution of the ABV variable. -Josh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3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there an apparent relationship between the bitterness of the beer and its alcoholic content? Draw a scatter plot. 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your best judgment of a relationship and EXPLAIN your answer. -Erin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0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 on the summary statistics and distribution of the ABV variable. -Josh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there an apparent relationship between the bitterness of the beer and its alcoholic content? Draw a scatter plot. 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your best judgment of a relationship and EXPLAIN your answer.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0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89C7-E4A8-4FBB-AD61-1C26487FF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F6581-ADC0-4783-9487-2D78DE579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B7E0-F752-4CC0-8723-2DDB3A44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C67C-4A93-4AB2-8206-9523955B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CA01-4114-4700-A73F-28672F69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B71B-1066-4DC0-A4B1-D341BC0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465E6-C020-421C-B0AE-81880E37B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2F6A-B04B-4E1E-9DCE-CAED29D1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3542-AC74-42B8-AFFA-EAFEE56D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58A0-F243-4307-9122-6CB2EB22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F31C3-493F-4A7E-99D6-DB3908D44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140DE-A32A-4BBC-9FAF-E67FAD254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D561-BEB6-4B44-90D3-B104DE1E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1A71-3D08-496F-A83D-D70A956C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098F-1248-4775-A807-0CB61C6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B5C5-9836-4007-BDA0-3C77B15F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9359-7573-42D8-B2F0-550D14F4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090E-CD34-4E68-BE7A-8E79B696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FB8D-6809-43A1-B9BA-8CB28B28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D5E0-C67F-4BA9-93F9-B880CD2C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3795-9582-4AEA-885C-3E7C46FC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082B-F604-40F1-A87F-0D1ADE2C0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1BE6-D146-4047-992D-B6BA54A6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965A-970E-40D5-8F00-36CDCD58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5D3D-9126-4C5C-9613-84CBDCD2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D70F-4644-44CC-9FFA-74B2C295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EA3C-9E6B-4928-A563-DC73D3418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9592-3902-4FF4-A5CF-EF318260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DA072-376F-4FDA-AB11-FD7D5384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78B2F-C646-4425-9226-B2E86C2F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EEF02-02F3-4287-9D79-B7091C4A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2139-83CB-4013-9151-89A9C87A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AA380-F096-46EC-A43B-1BD564D8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278C1-EB37-497E-A440-63658D877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A8F3F-D1FC-41AE-9FE5-AB7C3B995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DE7D4-D319-4CD2-B381-CD3DC1AB1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07903-C39A-4939-9540-A96DCF73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140C5-C676-4CFD-BCF0-297FEDA1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830E5-C31D-436F-8DFD-A309FF15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2145-7171-4979-8AD3-345B9EBD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2A9A2-2B86-47F1-8EB5-FCE75C55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9CEA3-EDC6-40EA-9558-4ED85FA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3D2E0-90ED-4F21-8D06-E282318F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0D8F0-B693-4650-B3EC-BB67D94A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6BC19-6EC2-4BDF-81DC-2074399D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A7214-9B30-4F61-9FE3-6D8A4747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E856-E6D4-44A1-A405-9CF22F10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BDF2-A86D-4BB4-84A3-BF8FF969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3E8E-0C0B-4C9E-955F-5948FE27F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9450-96D6-4BDC-B9BD-5314061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4B1EE-C3F8-49C1-A1F8-CB208C81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F3882-0A4C-47BA-9DEC-4C4D1661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1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95EF-D03A-4E1A-A4E5-30CCB069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F44F4-BF7E-4E42-B426-E28C4AD89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FEB0-E1E6-4B7C-B8C3-7CFA1AA4A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AAE98-DCB9-4E2D-8E2C-7B7EC723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B3927-D902-4FA6-A5B2-3ED951D9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3A5E1-2F72-4081-BD8A-7B643F32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7ECF8-9A03-4B12-B355-AAE83B80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2E51-95A5-450A-8AEF-D646F87A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4C10-62DB-4396-980B-B95B6E365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9919-3BD7-4400-8756-2D0FE719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AA2B-78BF-4169-8260-4453C879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ottle, indoor, vessel, alcohol&#10;&#10;Description automatically generated">
            <a:extLst>
              <a:ext uri="{FF2B5EF4-FFF2-40B4-BE49-F238E27FC236}">
                <a16:creationId xmlns:a16="http://schemas.microsoft.com/office/drawing/2014/main" id="{0C51A0EC-16FA-4573-8B72-270909057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8" b="12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4B47D-B674-4EE1-B8F2-5DCBFD35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Case Study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F94CA-05CB-4681-B132-5B3053D83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29374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Josh Mitchell</a:t>
            </a:r>
          </a:p>
          <a:p>
            <a:r>
              <a:rPr lang="en-US" dirty="0">
                <a:solidFill>
                  <a:srgbClr val="FFFFFF"/>
                </a:solidFill>
              </a:rPr>
              <a:t>&amp;</a:t>
            </a:r>
          </a:p>
          <a:p>
            <a:r>
              <a:rPr lang="en-US" dirty="0">
                <a:solidFill>
                  <a:srgbClr val="FFFFFF"/>
                </a:solidFill>
              </a:rPr>
              <a:t>Erin McClure-Price</a:t>
            </a:r>
          </a:p>
        </p:txBody>
      </p:sp>
    </p:spTree>
    <p:extLst>
      <p:ext uri="{BB962C8B-B14F-4D97-AF65-F5344CB8AC3E}">
        <p14:creationId xmlns:p14="http://schemas.microsoft.com/office/powerpoint/2010/main" val="18389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C5B5-862F-40CB-A603-47B1CB5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E0B7B5-30EE-4C6A-A4F1-65C3CF56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Colorado has more breweries than any other state (47)</a:t>
            </a:r>
          </a:p>
          <a:p>
            <a:r>
              <a:rPr lang="en-US" dirty="0"/>
              <a:t>A simply scatterplot of IBU vs ABV showed positive correlation, inferring that alcohol increases as bitterness increases (or vice versa)</a:t>
            </a:r>
          </a:p>
          <a:p>
            <a:r>
              <a:rPr lang="en-US" dirty="0"/>
              <a:t>IPA style beers were higher in both IBU and ABV (THIS IS A GUESS)</a:t>
            </a:r>
          </a:p>
          <a:p>
            <a:r>
              <a:rPr lang="en-US" dirty="0"/>
              <a:t>Median IBU content were significantly lower in a handful of states</a:t>
            </a:r>
          </a:p>
          <a:p>
            <a:r>
              <a:rPr lang="en-US" dirty="0"/>
              <a:t>ABV content did not vary greatly, with exceptions occurring for significantly lower ABV content in both Arkansas and Utah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5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59EA20B-C3C3-45FA-80E8-CB7408F1B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3" r="-3" b="-3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3E692-10E9-43AE-B18B-92980DA1FD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9" r="1" b="6195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BE404EF-2DFD-47AD-B2DA-9333C4C8AB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294" b="1"/>
          <a:stretch/>
        </p:blipFill>
        <p:spPr>
          <a:xfrm>
            <a:off x="7279913" y="0"/>
            <a:ext cx="3809132" cy="3139531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36A1CAC3-A129-43F8-8881-63D3E31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B5CCE41C-FBFB-44B8-BE25-7F555613C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C538D-939F-4DA2-AC62-203AB8E26E07}"/>
              </a:ext>
            </a:extLst>
          </p:cNvPr>
          <p:cNvSpPr txBox="1"/>
          <p:nvPr/>
        </p:nvSpPr>
        <p:spPr>
          <a:xfrm>
            <a:off x="-169334" y="2436618"/>
            <a:ext cx="5768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Breweries per State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A38F8CD-1269-4FA4-8EE8-B6A89433216B}"/>
              </a:ext>
            </a:extLst>
          </p:cNvPr>
          <p:cNvSpPr txBox="1">
            <a:spLocks/>
          </p:cNvSpPr>
          <p:nvPr/>
        </p:nvSpPr>
        <p:spPr>
          <a:xfrm>
            <a:off x="120998" y="4336927"/>
            <a:ext cx="4759190" cy="20794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Brief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Min : 1.00  </a:t>
            </a:r>
          </a:p>
          <a:p>
            <a:r>
              <a:rPr lang="en-US" dirty="0">
                <a:solidFill>
                  <a:schemeClr val="bg1"/>
                </a:solidFill>
              </a:rPr>
              <a:t>Max : 47.00</a:t>
            </a:r>
          </a:p>
          <a:p>
            <a:r>
              <a:rPr lang="en-US" dirty="0">
                <a:solidFill>
                  <a:schemeClr val="bg1"/>
                </a:solidFill>
              </a:rPr>
              <a:t>Mean : 10.94  </a:t>
            </a:r>
          </a:p>
          <a:p>
            <a:r>
              <a:rPr lang="en-US" dirty="0">
                <a:solidFill>
                  <a:schemeClr val="bg1"/>
                </a:solidFill>
              </a:rPr>
              <a:t>SD : 10.61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4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A328-3F97-4FE5-A700-1F6B63C4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4" y="182567"/>
            <a:ext cx="576210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Addressing Missing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529F2-5947-4D11-B4E3-EC359DBB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815" y="2575042"/>
            <a:ext cx="6313150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Total Missing Data Points: 2,410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Total of Missing Data for IBU: 959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Total of Missing Data for ABV: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Minimize impact on calculations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200" dirty="0"/>
              <a:t>Approximately 40% of data has some form of missing entries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Replace missing values with ‘0’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A picture containing bottle, indoor, vessel, alcohol&#10;&#10;Description automatically generated">
            <a:extLst>
              <a:ext uri="{FF2B5EF4-FFF2-40B4-BE49-F238E27FC236}">
                <a16:creationId xmlns:a16="http://schemas.microsoft.com/office/drawing/2014/main" id="{F2D545F3-085D-4888-ABE9-E0D47A1CE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r="1995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136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63ECD-4E49-4CFE-BD02-59AD493E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/>
              <a:t>Median Abu &amp; IBU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3FCA12-1ACA-41F2-BC44-7CA6053FBF3A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Insufficient data available for South Dakota</a:t>
            </a:r>
          </a:p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Highest IBU: Oregon</a:t>
            </a:r>
          </a:p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Highest ABV: Colorado</a:t>
            </a:r>
          </a:p>
        </p:txBody>
      </p:sp>
      <p:pic>
        <p:nvPicPr>
          <p:cNvPr id="29" name="Picture 28" descr="A glass of beer&#10;&#10;Description automatically generated with medium confidence">
            <a:extLst>
              <a:ext uri="{FF2B5EF4-FFF2-40B4-BE49-F238E27FC236}">
                <a16:creationId xmlns:a16="http://schemas.microsoft.com/office/drawing/2014/main" id="{52699AC0-BB36-497C-8811-B6B48D90A3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8"/>
          <a:stretch/>
        </p:blipFill>
        <p:spPr>
          <a:xfrm>
            <a:off x="557784" y="2817923"/>
            <a:ext cx="3584448" cy="32163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B9F0279-3A08-4DC0-A96D-D9F7F619D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599" y="3182617"/>
            <a:ext cx="3789816" cy="23591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A405E9B-B796-4FB2-A862-41B0EBE5A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415" y="3222942"/>
            <a:ext cx="3864726" cy="23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729A-727A-42AB-8789-B6EF83BC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11" y="629266"/>
            <a:ext cx="369751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ABV 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EA442F-AF90-423B-B152-9D8D1A2B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5513" y="2438400"/>
            <a:ext cx="369751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rgbClr val="323560"/>
              </a:buClr>
              <a:buFont typeface="Arial" panose="020B0604020202020204" pitchFamily="34" charset="0"/>
              <a:buChar char="•"/>
            </a:pPr>
            <a:r>
              <a:rPr lang="en-US" sz="1800"/>
              <a:t>Min.   : 0.00100  </a:t>
            </a:r>
          </a:p>
          <a:p>
            <a:pPr indent="-228600">
              <a:buClr>
                <a:srgbClr val="323560"/>
              </a:buClr>
              <a:buFont typeface="Arial" panose="020B0604020202020204" pitchFamily="34" charset="0"/>
              <a:buChar char="•"/>
            </a:pPr>
            <a:r>
              <a:rPr lang="en-US" sz="1800"/>
              <a:t>Mean  : 0.05977  </a:t>
            </a:r>
          </a:p>
          <a:p>
            <a:pPr indent="-228600">
              <a:buClr>
                <a:srgbClr val="323560"/>
              </a:buClr>
              <a:buFont typeface="Arial" panose="020B0604020202020204" pitchFamily="34" charset="0"/>
              <a:buChar char="•"/>
            </a:pPr>
            <a:r>
              <a:rPr lang="en-US" sz="1800"/>
              <a:t>Max     : 0.12800</a:t>
            </a:r>
          </a:p>
          <a:p>
            <a:pPr indent="-228600">
              <a:buClr>
                <a:srgbClr val="323560"/>
              </a:buClr>
              <a:buFont typeface="Arial" panose="020B0604020202020204" pitchFamily="34" charset="0"/>
              <a:buChar char="•"/>
            </a:pPr>
            <a:r>
              <a:rPr lang="en-US" sz="1800"/>
              <a:t>Standard Dev. : 0.01354173</a:t>
            </a:r>
          </a:p>
          <a:p>
            <a:pPr indent="-228600">
              <a:buClr>
                <a:srgbClr val="323560"/>
              </a:buClr>
              <a:buFont typeface="Arial" panose="020B0604020202020204" pitchFamily="34" charset="0"/>
              <a:buChar char="•"/>
            </a:pPr>
            <a:r>
              <a:rPr lang="en-US" sz="1800"/>
              <a:t>Variance : 0.0001833786</a:t>
            </a:r>
          </a:p>
          <a:p>
            <a:pPr indent="-228600">
              <a:buClr>
                <a:srgbClr val="323560"/>
              </a:buClr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45BEE692-38FF-45D5-BACD-3ED0107AB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2246" y="0"/>
            <a:ext cx="7559754" cy="6858000"/>
          </a:xfrm>
          <a:prstGeom prst="rect">
            <a:avLst/>
          </a:prstGeom>
          <a:solidFill>
            <a:srgbClr val="323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FFC0ABB7-3FF2-48CA-AF41-7C90BA14B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2995" y="484632"/>
            <a:ext cx="670914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67DDFA7-3D17-4223-BA1E-6CFDA3E3E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" r="-3" b="12947"/>
          <a:stretch/>
        </p:blipFill>
        <p:spPr>
          <a:xfrm>
            <a:off x="5414728" y="827678"/>
            <a:ext cx="3603723" cy="199678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D00403A-8919-4423-B4AB-644725E0A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9" r="14714"/>
          <a:stretch/>
        </p:blipFill>
        <p:spPr>
          <a:xfrm>
            <a:off x="5414729" y="2989903"/>
            <a:ext cx="3603723" cy="2922096"/>
          </a:xfrm>
          <a:prstGeom prst="rect">
            <a:avLst/>
          </a:prstGeom>
        </p:spPr>
      </p:pic>
      <p:pic>
        <p:nvPicPr>
          <p:cNvPr id="11" name="Picture 10" descr="Two glasses of beer&#10;&#10;Description automatically generated with medium confidence">
            <a:extLst>
              <a:ext uri="{FF2B5EF4-FFF2-40B4-BE49-F238E27FC236}">
                <a16:creationId xmlns:a16="http://schemas.microsoft.com/office/drawing/2014/main" id="{2476361D-C184-4BC8-988D-9600AB9D6D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r="55155"/>
          <a:stretch/>
        </p:blipFill>
        <p:spPr>
          <a:xfrm>
            <a:off x="9173937" y="827678"/>
            <a:ext cx="2315724" cy="50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7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1512-1A58-4200-BF90-111E65AA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ABV &amp; IBU Relationship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E7D90-5DD6-4EFE-B673-CA94545C6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Min : 0.00100 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Mean : 0.05977 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Max : 0.12800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Standard Deviation : 0.01354173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Variance : 0.0001833786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FE1FB6F-1B95-4226-9875-DD0ED5F7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561384"/>
            <a:ext cx="6019331" cy="37319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46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EE9C-0823-42C7-B7C1-9021D2D5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BD674-B436-42E3-A7C7-7E0A9DF855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F0579-6FBD-47EB-84EC-C7DB61B41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2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1512-1A58-4200-BF90-111E65AA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3EA1E-1316-49D0-8AE3-DA010D0AD7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E7D90-5DD6-4EFE-B673-CA94545C6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400</Words>
  <Application>Microsoft Office PowerPoint</Application>
  <PresentationFormat>Widescreen</PresentationFormat>
  <Paragraphs>55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Case Study 01</vt:lpstr>
      <vt:lpstr>General Overview</vt:lpstr>
      <vt:lpstr>PowerPoint Presentation</vt:lpstr>
      <vt:lpstr>Addressing Missing Data</vt:lpstr>
      <vt:lpstr>Median Abu &amp; IBU</vt:lpstr>
      <vt:lpstr>ABV Summary</vt:lpstr>
      <vt:lpstr>ABV &amp; IBU Relationship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</dc:creator>
  <cp:lastModifiedBy>Mcclure-Price, Erin</cp:lastModifiedBy>
  <cp:revision>4</cp:revision>
  <dcterms:created xsi:type="dcterms:W3CDTF">2021-10-08T20:19:49Z</dcterms:created>
  <dcterms:modified xsi:type="dcterms:W3CDTF">2021-10-10T22:31:52Z</dcterms:modified>
</cp:coreProperties>
</file>