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5" r:id="rId4"/>
  </p:sldMasterIdLst>
  <p:notesMasterIdLst>
    <p:notesMasterId r:id="rId16"/>
  </p:notesMasterIdLst>
  <p:sldIdLst>
    <p:sldId id="256" r:id="rId5"/>
    <p:sldId id="258" r:id="rId6"/>
    <p:sldId id="259" r:id="rId7"/>
    <p:sldId id="260" r:id="rId8"/>
    <p:sldId id="261" r:id="rId9"/>
    <p:sldId id="262" r:id="rId10"/>
    <p:sldId id="266" r:id="rId11"/>
    <p:sldId id="265" r:id="rId12"/>
    <p:sldId id="267" r:id="rId13"/>
    <p:sldId id="264"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CC869-2CC4-0FC3-A0D3-785425ABC0D7}" v="90" dt="2021-10-12T22:08:10.653"/>
    <p1510:client id="{2F6A005D-51BB-B799-6A64-6991A6E2E7E2}" v="30" dt="2021-10-12T21:43:0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0" autoAdjust="0"/>
    <p:restoredTop sz="83904" autoAdjust="0"/>
  </p:normalViewPr>
  <p:slideViewPr>
    <p:cSldViewPr snapToGrid="0">
      <p:cViewPr>
        <p:scale>
          <a:sx n="100" d="100"/>
          <a:sy n="100" d="100"/>
        </p:scale>
        <p:origin x="2124" y="5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lure-Price, Erin" userId="S::emcclureprice@smu.edu::55950c44-205b-4ac4-a740-c2f87dd65a69" providerId="AD" clId="Web-{2F6A005D-51BB-B799-6A64-6991A6E2E7E2}"/>
    <pc:docChg chg="modSld">
      <pc:chgData name="Mcclure-Price, Erin" userId="S::emcclureprice@smu.edu::55950c44-205b-4ac4-a740-c2f87dd65a69" providerId="AD" clId="Web-{2F6A005D-51BB-B799-6A64-6991A6E2E7E2}" dt="2021-10-12T21:43:01.815" v="20"/>
      <pc:docMkLst>
        <pc:docMk/>
      </pc:docMkLst>
      <pc:sldChg chg="addSp delSp modSp">
        <pc:chgData name="Mcclure-Price, Erin" userId="S::emcclureprice@smu.edu::55950c44-205b-4ac4-a740-c2f87dd65a69" providerId="AD" clId="Web-{2F6A005D-51BB-B799-6A64-6991A6E2E7E2}" dt="2021-10-12T21:43:01.815" v="20"/>
        <pc:sldMkLst>
          <pc:docMk/>
          <pc:sldMk cId="0" sldId="262"/>
        </pc:sldMkLst>
        <pc:spChg chg="add del mod">
          <ac:chgData name="Mcclure-Price, Erin" userId="S::emcclureprice@smu.edu::55950c44-205b-4ac4-a740-c2f87dd65a69" providerId="AD" clId="Web-{2F6A005D-51BB-B799-6A64-6991A6E2E7E2}" dt="2021-10-12T21:43:01.815" v="20"/>
          <ac:spMkLst>
            <pc:docMk/>
            <pc:sldMk cId="0" sldId="262"/>
            <ac:spMk id="4" creationId="{6405CE7B-4EAC-4ABA-8188-F7B88F6D8874}"/>
          </ac:spMkLst>
        </pc:spChg>
        <pc:spChg chg="del mod">
          <ac:chgData name="Mcclure-Price, Erin" userId="S::emcclureprice@smu.edu::55950c44-205b-4ac4-a740-c2f87dd65a69" providerId="AD" clId="Web-{2F6A005D-51BB-B799-6A64-6991A6E2E7E2}" dt="2021-10-12T21:42:56.596" v="19"/>
          <ac:spMkLst>
            <pc:docMk/>
            <pc:sldMk cId="0" sldId="262"/>
            <ac:spMk id="205" creationId="{00000000-0000-0000-0000-000000000000}"/>
          </ac:spMkLst>
        </pc:spChg>
        <pc:picChg chg="add del mod">
          <ac:chgData name="Mcclure-Price, Erin" userId="S::emcclureprice@smu.edu::55950c44-205b-4ac4-a740-c2f87dd65a69" providerId="AD" clId="Web-{2F6A005D-51BB-B799-6A64-6991A6E2E7E2}" dt="2021-10-12T21:42:34.783" v="18"/>
          <ac:picMkLst>
            <pc:docMk/>
            <pc:sldMk cId="0" sldId="262"/>
            <ac:picMk id="2" creationId="{35239667-0FCD-43C2-9954-3FD5E928D019}"/>
          </ac:picMkLst>
        </pc:picChg>
        <pc:picChg chg="del">
          <ac:chgData name="Mcclure-Price, Erin" userId="S::emcclureprice@smu.edu::55950c44-205b-4ac4-a740-c2f87dd65a69" providerId="AD" clId="Web-{2F6A005D-51BB-B799-6A64-6991A6E2E7E2}" dt="2021-10-12T21:41:28.720" v="6"/>
          <ac:picMkLst>
            <pc:docMk/>
            <pc:sldMk cId="0" sldId="262"/>
            <ac:picMk id="8" creationId="{DC9AAFFE-DF81-487A-A2F7-964FD6A4B8F1}"/>
          </ac:picMkLst>
        </pc:picChg>
      </pc:sldChg>
      <pc:sldChg chg="addSp delSp modSp mod setBg">
        <pc:chgData name="Mcclure-Price, Erin" userId="S::emcclureprice@smu.edu::55950c44-205b-4ac4-a740-c2f87dd65a69" providerId="AD" clId="Web-{2F6A005D-51BB-B799-6A64-6991A6E2E7E2}" dt="2021-10-12T21:41:17.502" v="5"/>
        <pc:sldMkLst>
          <pc:docMk/>
          <pc:sldMk cId="0" sldId="263"/>
        </pc:sldMkLst>
        <pc:spChg chg="add del">
          <ac:chgData name="Mcclure-Price, Erin" userId="S::emcclureprice@smu.edu::55950c44-205b-4ac4-a740-c2f87dd65a69" providerId="AD" clId="Web-{2F6A005D-51BB-B799-6A64-6991A6E2E7E2}" dt="2021-10-12T21:40:48.189" v="1"/>
          <ac:spMkLst>
            <pc:docMk/>
            <pc:sldMk cId="0" sldId="263"/>
            <ac:spMk id="93" creationId="{352BEC0E-22F8-46D0-9632-375DB541B06C}"/>
          </ac:spMkLst>
        </pc:spChg>
        <pc:spChg chg="add del">
          <ac:chgData name="Mcclure-Price, Erin" userId="S::emcclureprice@smu.edu::55950c44-205b-4ac4-a740-c2f87dd65a69" providerId="AD" clId="Web-{2F6A005D-51BB-B799-6A64-6991A6E2E7E2}" dt="2021-10-12T21:40:48.189" v="1"/>
          <ac:spMkLst>
            <pc:docMk/>
            <pc:sldMk cId="0" sldId="263"/>
            <ac:spMk id="95" creationId="{3FCFB1DE-0B7E-48CC-BA90-B2AB0889F9D6}"/>
          </ac:spMkLst>
        </pc:spChg>
        <pc:spChg chg="add">
          <ac:chgData name="Mcclure-Price, Erin" userId="S::emcclureprice@smu.edu::55950c44-205b-4ac4-a740-c2f87dd65a69" providerId="AD" clId="Web-{2F6A005D-51BB-B799-6A64-6991A6E2E7E2}" dt="2021-10-12T21:41:17.502" v="5"/>
          <ac:spMkLst>
            <pc:docMk/>
            <pc:sldMk cId="0" sldId="263"/>
            <ac:spMk id="96" creationId="{922F19F4-FE70-43DC-856F-2CE5F521DC48}"/>
          </ac:spMkLst>
        </pc:spChg>
        <pc:spChg chg="add">
          <ac:chgData name="Mcclure-Price, Erin" userId="S::emcclureprice@smu.edu::55950c44-205b-4ac4-a740-c2f87dd65a69" providerId="AD" clId="Web-{2F6A005D-51BB-B799-6A64-6991A6E2E7E2}" dt="2021-10-12T21:41:17.502" v="5"/>
          <ac:spMkLst>
            <pc:docMk/>
            <pc:sldMk cId="0" sldId="263"/>
            <ac:spMk id="103" creationId="{D5B0017B-2ECA-49AF-B397-DC140825DF8D}"/>
          </ac:spMkLst>
        </pc:spChg>
        <pc:spChg chg="add">
          <ac:chgData name="Mcclure-Price, Erin" userId="S::emcclureprice@smu.edu::55950c44-205b-4ac4-a740-c2f87dd65a69" providerId="AD" clId="Web-{2F6A005D-51BB-B799-6A64-6991A6E2E7E2}" dt="2021-10-12T21:41:17.502" v="5"/>
          <ac:spMkLst>
            <pc:docMk/>
            <pc:sldMk cId="0" sldId="263"/>
            <ac:spMk id="105" creationId="{395ECC94-3D5E-46A7-A7A1-DE807E1563B4}"/>
          </ac:spMkLst>
        </pc:spChg>
        <pc:spChg chg="add">
          <ac:chgData name="Mcclure-Price, Erin" userId="S::emcclureprice@smu.edu::55950c44-205b-4ac4-a740-c2f87dd65a69" providerId="AD" clId="Web-{2F6A005D-51BB-B799-6A64-6991A6E2E7E2}" dt="2021-10-12T21:41:17.502" v="5"/>
          <ac:spMkLst>
            <pc:docMk/>
            <pc:sldMk cId="0" sldId="263"/>
            <ac:spMk id="107" creationId="{7E549738-9961-462D-81B7-4A7A44691102}"/>
          </ac:spMkLst>
        </pc:spChg>
        <pc:spChg chg="mod">
          <ac:chgData name="Mcclure-Price, Erin" userId="S::emcclureprice@smu.edu::55950c44-205b-4ac4-a740-c2f87dd65a69" providerId="AD" clId="Web-{2F6A005D-51BB-B799-6A64-6991A6E2E7E2}" dt="2021-10-12T21:41:17.502" v="5"/>
          <ac:spMkLst>
            <pc:docMk/>
            <pc:sldMk cId="0" sldId="263"/>
            <ac:spMk id="214" creationId="{00000000-0000-0000-0000-000000000000}"/>
          </ac:spMkLst>
        </pc:spChg>
        <pc:spChg chg="mod">
          <ac:chgData name="Mcclure-Price, Erin" userId="S::emcclureprice@smu.edu::55950c44-205b-4ac4-a740-c2f87dd65a69" providerId="AD" clId="Web-{2F6A005D-51BB-B799-6A64-6991A6E2E7E2}" dt="2021-10-12T21:41:17.502" v="5"/>
          <ac:spMkLst>
            <pc:docMk/>
            <pc:sldMk cId="0" sldId="263"/>
            <ac:spMk id="215" creationId="{00000000-0000-0000-0000-000000000000}"/>
          </ac:spMkLst>
        </pc:spChg>
        <pc:spChg chg="add del">
          <ac:chgData name="Mcclure-Price, Erin" userId="S::emcclureprice@smu.edu::55950c44-205b-4ac4-a740-c2f87dd65a69" providerId="AD" clId="Web-{2F6A005D-51BB-B799-6A64-6991A6E2E7E2}" dt="2021-10-12T21:41:17.502" v="5"/>
          <ac:spMkLst>
            <pc:docMk/>
            <pc:sldMk cId="0" sldId="263"/>
            <ac:spMk id="218" creationId="{5EF17487-C386-4F99-B5EB-4FD3DF4236B2}"/>
          </ac:spMkLst>
        </pc:spChg>
        <pc:spChg chg="add del">
          <ac:chgData name="Mcclure-Price, Erin" userId="S::emcclureprice@smu.edu::55950c44-205b-4ac4-a740-c2f87dd65a69" providerId="AD" clId="Web-{2F6A005D-51BB-B799-6A64-6991A6E2E7E2}" dt="2021-10-12T21:41:17.502" v="5"/>
          <ac:spMkLst>
            <pc:docMk/>
            <pc:sldMk cId="0" sldId="263"/>
            <ac:spMk id="219" creationId="{A0DE92DF-4769-4DE9-93FD-EE31271850CA}"/>
          </ac:spMkLst>
        </pc:spChg>
        <pc:grpChg chg="add">
          <ac:chgData name="Mcclure-Price, Erin" userId="S::emcclureprice@smu.edu::55950c44-205b-4ac4-a740-c2f87dd65a69" providerId="AD" clId="Web-{2F6A005D-51BB-B799-6A64-6991A6E2E7E2}" dt="2021-10-12T21:41:17.502" v="5"/>
          <ac:grpSpMkLst>
            <pc:docMk/>
            <pc:sldMk cId="0" sldId="263"/>
            <ac:grpSpMk id="98" creationId="{AE1C45F0-260A-458C-96ED-C1F6D2151219}"/>
          </ac:grpSpMkLst>
        </pc:grpChg>
        <pc:picChg chg="mod">
          <ac:chgData name="Mcclure-Price, Erin" userId="S::emcclureprice@smu.edu::55950c44-205b-4ac4-a740-c2f87dd65a69" providerId="AD" clId="Web-{2F6A005D-51BB-B799-6A64-6991A6E2E7E2}" dt="2021-10-12T21:41:17.502" v="5"/>
          <ac:picMkLst>
            <pc:docMk/>
            <pc:sldMk cId="0" sldId="263"/>
            <ac:picMk id="5" creationId="{7F78EB16-3F74-4C6A-8226-832AC4FAD943}"/>
          </ac:picMkLst>
        </pc:picChg>
        <pc:picChg chg="mod ord">
          <ac:chgData name="Mcclure-Price, Erin" userId="S::emcclureprice@smu.edu::55950c44-205b-4ac4-a740-c2f87dd65a69" providerId="AD" clId="Web-{2F6A005D-51BB-B799-6A64-6991A6E2E7E2}" dt="2021-10-12T21:41:17.502" v="5"/>
          <ac:picMkLst>
            <pc:docMk/>
            <pc:sldMk cId="0" sldId="263"/>
            <ac:picMk id="216" creationId="{00000000-0000-0000-0000-000000000000}"/>
          </ac:picMkLst>
        </pc:picChg>
        <pc:cxnChg chg="add">
          <ac:chgData name="Mcclure-Price, Erin" userId="S::emcclureprice@smu.edu::55950c44-205b-4ac4-a740-c2f87dd65a69" providerId="AD" clId="Web-{2F6A005D-51BB-B799-6A64-6991A6E2E7E2}" dt="2021-10-12T21:41:17.502" v="5"/>
          <ac:cxnSpMkLst>
            <pc:docMk/>
            <pc:sldMk cId="0" sldId="263"/>
            <ac:cxnSpMk id="109" creationId="{6CF1BAF6-AD41-4082-B212-8A1F9A2E8779}"/>
          </ac:cxnSpMkLst>
        </pc:cxnChg>
      </pc:sldChg>
    </pc:docChg>
  </pc:docChgLst>
  <pc:docChgLst>
    <pc:chgData name="Mcclure-Price, Erin" userId="S::emcclureprice@smu.edu::55950c44-205b-4ac4-a740-c2f87dd65a69" providerId="AD" clId="Web-{15BCC869-2CC4-0FC3-A0D3-785425ABC0D7}"/>
    <pc:docChg chg="addSld delSld modSld">
      <pc:chgData name="Mcclure-Price, Erin" userId="S::emcclureprice@smu.edu::55950c44-205b-4ac4-a740-c2f87dd65a69" providerId="AD" clId="Web-{15BCC869-2CC4-0FC3-A0D3-785425ABC0D7}" dt="2021-10-12T22:08:10.653" v="73" actId="20577"/>
      <pc:docMkLst>
        <pc:docMk/>
      </pc:docMkLst>
      <pc:sldChg chg="modSp">
        <pc:chgData name="Mcclure-Price, Erin" userId="S::emcclureprice@smu.edu::55950c44-205b-4ac4-a740-c2f87dd65a69" providerId="AD" clId="Web-{15BCC869-2CC4-0FC3-A0D3-785425ABC0D7}" dt="2021-10-12T22:07:06.356" v="71" actId="20577"/>
        <pc:sldMkLst>
          <pc:docMk/>
          <pc:sldMk cId="0" sldId="260"/>
        </pc:sldMkLst>
        <pc:spChg chg="mod">
          <ac:chgData name="Mcclure-Price, Erin" userId="S::emcclureprice@smu.edu::55950c44-205b-4ac4-a740-c2f87dd65a69" providerId="AD" clId="Web-{15BCC869-2CC4-0FC3-A0D3-785425ABC0D7}" dt="2021-10-12T22:07:06.356" v="71" actId="20577"/>
          <ac:spMkLst>
            <pc:docMk/>
            <pc:sldMk cId="0" sldId="260"/>
            <ac:spMk id="2" creationId="{0728BF0D-F9CD-4911-90A2-441F7BAE9C50}"/>
          </ac:spMkLst>
        </pc:spChg>
        <pc:spChg chg="mod">
          <ac:chgData name="Mcclure-Price, Erin" userId="S::emcclureprice@smu.edu::55950c44-205b-4ac4-a740-c2f87dd65a69" providerId="AD" clId="Web-{15BCC869-2CC4-0FC3-A0D3-785425ABC0D7}" dt="2021-10-12T22:04:12.137" v="60" actId="20577"/>
          <ac:spMkLst>
            <pc:docMk/>
            <pc:sldMk cId="0" sldId="260"/>
            <ac:spMk id="180" creationId="{00000000-0000-0000-0000-000000000000}"/>
          </ac:spMkLst>
        </pc:spChg>
      </pc:sldChg>
      <pc:sldChg chg="addSp modSp">
        <pc:chgData name="Mcclure-Price, Erin" userId="S::emcclureprice@smu.edu::55950c44-205b-4ac4-a740-c2f87dd65a69" providerId="AD" clId="Web-{15BCC869-2CC4-0FC3-A0D3-785425ABC0D7}" dt="2021-10-12T21:44:43.728" v="17" actId="1076"/>
        <pc:sldMkLst>
          <pc:docMk/>
          <pc:sldMk cId="0" sldId="262"/>
        </pc:sldMkLst>
        <pc:spChg chg="add mod">
          <ac:chgData name="Mcclure-Price, Erin" userId="S::emcclureprice@smu.edu::55950c44-205b-4ac4-a740-c2f87dd65a69" providerId="AD" clId="Web-{15BCC869-2CC4-0FC3-A0D3-785425ABC0D7}" dt="2021-10-12T21:43:39.947" v="5" actId="20577"/>
          <ac:spMkLst>
            <pc:docMk/>
            <pc:sldMk cId="0" sldId="262"/>
            <ac:spMk id="3" creationId="{A0C73FEA-753D-46F4-8617-808E959F3271}"/>
          </ac:spMkLst>
        </pc:spChg>
        <pc:picChg chg="mod">
          <ac:chgData name="Mcclure-Price, Erin" userId="S::emcclureprice@smu.edu::55950c44-205b-4ac4-a740-c2f87dd65a69" providerId="AD" clId="Web-{15BCC869-2CC4-0FC3-A0D3-785425ABC0D7}" dt="2021-10-12T21:44:43.728" v="17" actId="1076"/>
          <ac:picMkLst>
            <pc:docMk/>
            <pc:sldMk cId="0" sldId="262"/>
            <ac:picMk id="2" creationId="{35239667-0FCD-43C2-9954-3FD5E928D019}"/>
          </ac:picMkLst>
        </pc:picChg>
        <pc:picChg chg="mod">
          <ac:chgData name="Mcclure-Price, Erin" userId="S::emcclureprice@smu.edu::55950c44-205b-4ac4-a740-c2f87dd65a69" providerId="AD" clId="Web-{15BCC869-2CC4-0FC3-A0D3-785425ABC0D7}" dt="2021-10-12T21:44:38.540" v="16" actId="1076"/>
          <ac:picMkLst>
            <pc:docMk/>
            <pc:sldMk cId="0" sldId="262"/>
            <ac:picMk id="207" creationId="{00000000-0000-0000-0000-000000000000}"/>
          </ac:picMkLst>
        </pc:picChg>
      </pc:sldChg>
      <pc:sldChg chg="addSp delSp modSp">
        <pc:chgData name="Mcclure-Price, Erin" userId="S::emcclureprice@smu.edu::55950c44-205b-4ac4-a740-c2f87dd65a69" providerId="AD" clId="Web-{15BCC869-2CC4-0FC3-A0D3-785425ABC0D7}" dt="2021-10-12T22:08:10.653" v="73" actId="20577"/>
        <pc:sldMkLst>
          <pc:docMk/>
          <pc:sldMk cId="0" sldId="263"/>
        </pc:sldMkLst>
        <pc:spChg chg="del">
          <ac:chgData name="Mcclure-Price, Erin" userId="S::emcclureprice@smu.edu::55950c44-205b-4ac4-a740-c2f87dd65a69" providerId="AD" clId="Web-{15BCC869-2CC4-0FC3-A0D3-785425ABC0D7}" dt="2021-10-12T21:45:20.931" v="21"/>
          <ac:spMkLst>
            <pc:docMk/>
            <pc:sldMk cId="0" sldId="263"/>
            <ac:spMk id="96" creationId="{922F19F4-FE70-43DC-856F-2CE5F521DC48}"/>
          </ac:spMkLst>
        </pc:spChg>
        <pc:spChg chg="del">
          <ac:chgData name="Mcclure-Price, Erin" userId="S::emcclureprice@smu.edu::55950c44-205b-4ac4-a740-c2f87dd65a69" providerId="AD" clId="Web-{15BCC869-2CC4-0FC3-A0D3-785425ABC0D7}" dt="2021-10-12T21:45:20.931" v="21"/>
          <ac:spMkLst>
            <pc:docMk/>
            <pc:sldMk cId="0" sldId="263"/>
            <ac:spMk id="103" creationId="{D5B0017B-2ECA-49AF-B397-DC140825DF8D}"/>
          </ac:spMkLst>
        </pc:spChg>
        <pc:spChg chg="del">
          <ac:chgData name="Mcclure-Price, Erin" userId="S::emcclureprice@smu.edu::55950c44-205b-4ac4-a740-c2f87dd65a69" providerId="AD" clId="Web-{15BCC869-2CC4-0FC3-A0D3-785425ABC0D7}" dt="2021-10-12T21:45:20.931" v="21"/>
          <ac:spMkLst>
            <pc:docMk/>
            <pc:sldMk cId="0" sldId="263"/>
            <ac:spMk id="105" creationId="{395ECC94-3D5E-46A7-A7A1-DE807E1563B4}"/>
          </ac:spMkLst>
        </pc:spChg>
        <pc:spChg chg="del">
          <ac:chgData name="Mcclure-Price, Erin" userId="S::emcclureprice@smu.edu::55950c44-205b-4ac4-a740-c2f87dd65a69" providerId="AD" clId="Web-{15BCC869-2CC4-0FC3-A0D3-785425ABC0D7}" dt="2021-10-12T21:45:20.931" v="21"/>
          <ac:spMkLst>
            <pc:docMk/>
            <pc:sldMk cId="0" sldId="263"/>
            <ac:spMk id="107" creationId="{7E549738-9961-462D-81B7-4A7A44691102}"/>
          </ac:spMkLst>
        </pc:spChg>
        <pc:spChg chg="add del">
          <ac:chgData name="Mcclure-Price, Erin" userId="S::emcclureprice@smu.edu::55950c44-205b-4ac4-a740-c2f87dd65a69" providerId="AD" clId="Web-{15BCC869-2CC4-0FC3-A0D3-785425ABC0D7}" dt="2021-10-12T21:45:43.806" v="25"/>
          <ac:spMkLst>
            <pc:docMk/>
            <pc:sldMk cId="0" sldId="263"/>
            <ac:spMk id="157" creationId="{F411E24B-5319-4FF9-A35E-9DA107CD3265}"/>
          </ac:spMkLst>
        </pc:spChg>
        <pc:spChg chg="mod">
          <ac:chgData name="Mcclure-Price, Erin" userId="S::emcclureprice@smu.edu::55950c44-205b-4ac4-a740-c2f87dd65a69" providerId="AD" clId="Web-{15BCC869-2CC4-0FC3-A0D3-785425ABC0D7}" dt="2021-10-12T21:45:43.806" v="25"/>
          <ac:spMkLst>
            <pc:docMk/>
            <pc:sldMk cId="0" sldId="263"/>
            <ac:spMk id="214" creationId="{00000000-0000-0000-0000-000000000000}"/>
          </ac:spMkLst>
        </pc:spChg>
        <pc:spChg chg="mod">
          <ac:chgData name="Mcclure-Price, Erin" userId="S::emcclureprice@smu.edu::55950c44-205b-4ac4-a740-c2f87dd65a69" providerId="AD" clId="Web-{15BCC869-2CC4-0FC3-A0D3-785425ABC0D7}" dt="2021-10-12T22:08:10.653" v="73" actId="20577"/>
          <ac:spMkLst>
            <pc:docMk/>
            <pc:sldMk cId="0" sldId="263"/>
            <ac:spMk id="215" creationId="{00000000-0000-0000-0000-000000000000}"/>
          </ac:spMkLst>
        </pc:spChg>
        <pc:spChg chg="add">
          <ac:chgData name="Mcclure-Price, Erin" userId="S::emcclureprice@smu.edu::55950c44-205b-4ac4-a740-c2f87dd65a69" providerId="AD" clId="Web-{15BCC869-2CC4-0FC3-A0D3-785425ABC0D7}" dt="2021-10-12T21:45:43.806" v="25"/>
          <ac:spMkLst>
            <pc:docMk/>
            <pc:sldMk cId="0" sldId="263"/>
            <ac:spMk id="220" creationId="{B775CD93-9DF2-48CB-9F57-1BCA9A46C7FA}"/>
          </ac:spMkLst>
        </pc:spChg>
        <pc:spChg chg="add del">
          <ac:chgData name="Mcclure-Price, Erin" userId="S::emcclureprice@smu.edu::55950c44-205b-4ac4-a740-c2f87dd65a69" providerId="AD" clId="Web-{15BCC869-2CC4-0FC3-A0D3-785425ABC0D7}" dt="2021-10-12T21:45:43.775" v="24"/>
          <ac:spMkLst>
            <pc:docMk/>
            <pc:sldMk cId="0" sldId="263"/>
            <ac:spMk id="221" creationId="{F35DB090-93B5-4581-8D71-BB3839684BFF}"/>
          </ac:spMkLst>
        </pc:spChg>
        <pc:spChg chg="add">
          <ac:chgData name="Mcclure-Price, Erin" userId="S::emcclureprice@smu.edu::55950c44-205b-4ac4-a740-c2f87dd65a69" providerId="AD" clId="Web-{15BCC869-2CC4-0FC3-A0D3-785425ABC0D7}" dt="2021-10-12T21:45:43.806" v="25"/>
          <ac:spMkLst>
            <pc:docMk/>
            <pc:sldMk cId="0" sldId="263"/>
            <ac:spMk id="222" creationId="{704CF0C2-D23E-449F-A4D6-61389E1123FA}"/>
          </ac:spMkLst>
        </pc:spChg>
        <pc:spChg chg="add del">
          <ac:chgData name="Mcclure-Price, Erin" userId="S::emcclureprice@smu.edu::55950c44-205b-4ac4-a740-c2f87dd65a69" providerId="AD" clId="Web-{15BCC869-2CC4-0FC3-A0D3-785425ABC0D7}" dt="2021-10-12T21:45:43.775" v="24"/>
          <ac:spMkLst>
            <pc:docMk/>
            <pc:sldMk cId="0" sldId="263"/>
            <ac:spMk id="223" creationId="{A0DE92DF-4769-4DE9-93FD-EE31271850CA}"/>
          </ac:spMkLst>
        </pc:spChg>
        <pc:spChg chg="add">
          <ac:chgData name="Mcclure-Price, Erin" userId="S::emcclureprice@smu.edu::55950c44-205b-4ac4-a740-c2f87dd65a69" providerId="AD" clId="Web-{15BCC869-2CC4-0FC3-A0D3-785425ABC0D7}" dt="2021-10-12T21:45:43.806" v="25"/>
          <ac:spMkLst>
            <pc:docMk/>
            <pc:sldMk cId="0" sldId="263"/>
            <ac:spMk id="225" creationId="{594DA556-9BAB-455E-A184-EC9F79FC0733}"/>
          </ac:spMkLst>
        </pc:spChg>
        <pc:spChg chg="add">
          <ac:chgData name="Mcclure-Price, Erin" userId="S::emcclureprice@smu.edu::55950c44-205b-4ac4-a740-c2f87dd65a69" providerId="AD" clId="Web-{15BCC869-2CC4-0FC3-A0D3-785425ABC0D7}" dt="2021-10-12T21:45:43.806" v="25"/>
          <ac:spMkLst>
            <pc:docMk/>
            <pc:sldMk cId="0" sldId="263"/>
            <ac:spMk id="227" creationId="{1C091803-41C2-48E0-9228-5148460C7479}"/>
          </ac:spMkLst>
        </pc:spChg>
        <pc:grpChg chg="del">
          <ac:chgData name="Mcclure-Price, Erin" userId="S::emcclureprice@smu.edu::55950c44-205b-4ac4-a740-c2f87dd65a69" providerId="AD" clId="Web-{15BCC869-2CC4-0FC3-A0D3-785425ABC0D7}" dt="2021-10-12T21:45:20.931" v="21"/>
          <ac:grpSpMkLst>
            <pc:docMk/>
            <pc:sldMk cId="0" sldId="263"/>
            <ac:grpSpMk id="98" creationId="{AE1C45F0-260A-458C-96ED-C1F6D2151219}"/>
          </ac:grpSpMkLst>
        </pc:grpChg>
        <pc:grpChg chg="add del">
          <ac:chgData name="Mcclure-Price, Erin" userId="S::emcclureprice@smu.edu::55950c44-205b-4ac4-a740-c2f87dd65a69" providerId="AD" clId="Web-{15BCC869-2CC4-0FC3-A0D3-785425ABC0D7}" dt="2021-10-12T21:45:43.806" v="25"/>
          <ac:grpSpMkLst>
            <pc:docMk/>
            <pc:sldMk cId="0" sldId="263"/>
            <ac:grpSpMk id="159" creationId="{BA0F670A-357E-4650-B3D2-E810BD17A0C9}"/>
          </ac:grpSpMkLst>
        </pc:grpChg>
        <pc:picChg chg="add mod">
          <ac:chgData name="Mcclure-Price, Erin" userId="S::emcclureprice@smu.edu::55950c44-205b-4ac4-a740-c2f87dd65a69" providerId="AD" clId="Web-{15BCC869-2CC4-0FC3-A0D3-785425ABC0D7}" dt="2021-10-12T21:45:55.103" v="26" actId="14100"/>
          <ac:picMkLst>
            <pc:docMk/>
            <pc:sldMk cId="0" sldId="263"/>
            <ac:picMk id="2" creationId="{6F521BF9-A8F0-47B6-8A82-0D354F9BA0FE}"/>
          </ac:picMkLst>
        </pc:picChg>
        <pc:picChg chg="add del mod modCrop">
          <ac:chgData name="Mcclure-Price, Erin" userId="S::emcclureprice@smu.edu::55950c44-205b-4ac4-a740-c2f87dd65a69" providerId="AD" clId="Web-{15BCC869-2CC4-0FC3-A0D3-785425ABC0D7}" dt="2021-10-12T21:47:26.213" v="38"/>
          <ac:picMkLst>
            <pc:docMk/>
            <pc:sldMk cId="0" sldId="263"/>
            <ac:picMk id="3" creationId="{7449735F-C7B2-4688-BB01-FF2DE4FEC224}"/>
          </ac:picMkLst>
        </pc:picChg>
        <pc:picChg chg="add mod modCrop">
          <ac:chgData name="Mcclure-Price, Erin" userId="S::emcclureprice@smu.edu::55950c44-205b-4ac4-a740-c2f87dd65a69" providerId="AD" clId="Web-{15BCC869-2CC4-0FC3-A0D3-785425ABC0D7}" dt="2021-10-12T21:48:11.432" v="45" actId="14100"/>
          <ac:picMkLst>
            <pc:docMk/>
            <pc:sldMk cId="0" sldId="263"/>
            <ac:picMk id="4" creationId="{7BAB083B-0191-46AA-BAE6-EF70C50F3A4E}"/>
          </ac:picMkLst>
        </pc:picChg>
        <pc:picChg chg="del">
          <ac:chgData name="Mcclure-Price, Erin" userId="S::emcclureprice@smu.edu::55950c44-205b-4ac4-a740-c2f87dd65a69" providerId="AD" clId="Web-{15BCC869-2CC4-0FC3-A0D3-785425ABC0D7}" dt="2021-10-12T21:45:10.775" v="18"/>
          <ac:picMkLst>
            <pc:docMk/>
            <pc:sldMk cId="0" sldId="263"/>
            <ac:picMk id="5" creationId="{7F78EB16-3F74-4C6A-8226-832AC4FAD943}"/>
          </ac:picMkLst>
        </pc:picChg>
        <pc:picChg chg="add mod modCrop">
          <ac:chgData name="Mcclure-Price, Erin" userId="S::emcclureprice@smu.edu::55950c44-205b-4ac4-a740-c2f87dd65a69" providerId="AD" clId="Web-{15BCC869-2CC4-0FC3-A0D3-785425ABC0D7}" dt="2021-10-12T21:48:57.322" v="53"/>
          <ac:picMkLst>
            <pc:docMk/>
            <pc:sldMk cId="0" sldId="263"/>
            <ac:picMk id="6" creationId="{89073B8E-29FB-42A4-93B3-5A2B132EBFF7}"/>
          </ac:picMkLst>
        </pc:picChg>
        <pc:picChg chg="mod ord">
          <ac:chgData name="Mcclure-Price, Erin" userId="S::emcclureprice@smu.edu::55950c44-205b-4ac4-a740-c2f87dd65a69" providerId="AD" clId="Web-{15BCC869-2CC4-0FC3-A0D3-785425ABC0D7}" dt="2021-10-12T21:46:00.009" v="28" actId="14100"/>
          <ac:picMkLst>
            <pc:docMk/>
            <pc:sldMk cId="0" sldId="263"/>
            <ac:picMk id="216" creationId="{00000000-0000-0000-0000-000000000000}"/>
          </ac:picMkLst>
        </pc:picChg>
        <pc:cxnChg chg="del">
          <ac:chgData name="Mcclure-Price, Erin" userId="S::emcclureprice@smu.edu::55950c44-205b-4ac4-a740-c2f87dd65a69" providerId="AD" clId="Web-{15BCC869-2CC4-0FC3-A0D3-785425ABC0D7}" dt="2021-10-12T21:45:20.931" v="21"/>
          <ac:cxnSpMkLst>
            <pc:docMk/>
            <pc:sldMk cId="0" sldId="263"/>
            <ac:cxnSpMk id="109" creationId="{6CF1BAF6-AD41-4082-B212-8A1F9A2E8779}"/>
          </ac:cxnSpMkLst>
        </pc:cxnChg>
      </pc:sldChg>
      <pc:sldChg chg="del">
        <pc:chgData name="Mcclure-Price, Erin" userId="S::emcclureprice@smu.edu::55950c44-205b-4ac4-a740-c2f87dd65a69" providerId="AD" clId="Web-{15BCC869-2CC4-0FC3-A0D3-785425ABC0D7}" dt="2021-10-12T21:49:06.885" v="54"/>
        <pc:sldMkLst>
          <pc:docMk/>
          <pc:sldMk cId="2094932186" sldId="264"/>
        </pc:sldMkLst>
      </pc:sldChg>
      <pc:sldChg chg="add del replId">
        <pc:chgData name="Mcclure-Price, Erin" userId="S::emcclureprice@smu.edu::55950c44-205b-4ac4-a740-c2f87dd65a69" providerId="AD" clId="Web-{15BCC869-2CC4-0FC3-A0D3-785425ABC0D7}" dt="2021-10-12T21:43:26.993" v="1"/>
        <pc:sldMkLst>
          <pc:docMk/>
          <pc:sldMk cId="2469208555" sldId="26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38423-ECB1-488E-A2EE-3787BDAC01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C10A42-AA88-4E85-99DB-169FA31C8B5D}">
      <dgm:prSet/>
      <dgm:spPr/>
      <dgm:t>
        <a:bodyPr/>
        <a:lstStyle/>
        <a:p>
          <a:r>
            <a:rPr lang="en-US"/>
            <a:t>Total Data Points: 2,410</a:t>
          </a:r>
        </a:p>
      </dgm:t>
    </dgm:pt>
    <dgm:pt modelId="{CBF55D90-E64E-4A08-BF7D-971947F56086}" type="parTrans" cxnId="{F51884F3-73A6-43F1-BB1D-5899B79128C2}">
      <dgm:prSet/>
      <dgm:spPr/>
      <dgm:t>
        <a:bodyPr/>
        <a:lstStyle/>
        <a:p>
          <a:endParaRPr lang="en-US"/>
        </a:p>
      </dgm:t>
    </dgm:pt>
    <dgm:pt modelId="{280E09D1-A9A8-4832-A663-88E971B98113}" type="sibTrans" cxnId="{F51884F3-73A6-43F1-BB1D-5899B79128C2}">
      <dgm:prSet/>
      <dgm:spPr/>
      <dgm:t>
        <a:bodyPr/>
        <a:lstStyle/>
        <a:p>
          <a:endParaRPr lang="en-US"/>
        </a:p>
      </dgm:t>
    </dgm:pt>
    <dgm:pt modelId="{D86F03A8-7BFF-4C5C-A8E3-60DCE1C354CC}">
      <dgm:prSet/>
      <dgm:spPr/>
      <dgm:t>
        <a:bodyPr/>
        <a:lstStyle/>
        <a:p>
          <a:r>
            <a:rPr lang="en-US"/>
            <a:t>Total of Missing Data for IBU: 959</a:t>
          </a:r>
        </a:p>
      </dgm:t>
    </dgm:pt>
    <dgm:pt modelId="{080FC4C4-2CD1-454F-9272-AB2E674A300A}" type="parTrans" cxnId="{AB270800-2E7A-44AE-8454-523B678EE12B}">
      <dgm:prSet/>
      <dgm:spPr/>
      <dgm:t>
        <a:bodyPr/>
        <a:lstStyle/>
        <a:p>
          <a:endParaRPr lang="en-US"/>
        </a:p>
      </dgm:t>
    </dgm:pt>
    <dgm:pt modelId="{67D4B39D-76D7-4111-AB5C-6165300D33F5}" type="sibTrans" cxnId="{AB270800-2E7A-44AE-8454-523B678EE12B}">
      <dgm:prSet/>
      <dgm:spPr/>
      <dgm:t>
        <a:bodyPr/>
        <a:lstStyle/>
        <a:p>
          <a:endParaRPr lang="en-US"/>
        </a:p>
      </dgm:t>
    </dgm:pt>
    <dgm:pt modelId="{83A6AF0A-2193-4751-9F37-966ED8AB7EAE}">
      <dgm:prSet/>
      <dgm:spPr/>
      <dgm:t>
        <a:bodyPr/>
        <a:lstStyle/>
        <a:p>
          <a:r>
            <a:rPr lang="en-US"/>
            <a:t>Total of Missing Data for ABV: 1</a:t>
          </a:r>
        </a:p>
      </dgm:t>
    </dgm:pt>
    <dgm:pt modelId="{899828E2-FCAB-4EBB-820C-0E8917A4BAAF}" type="parTrans" cxnId="{587344FE-1FCB-4778-9C40-5A54E36A50D2}">
      <dgm:prSet/>
      <dgm:spPr/>
      <dgm:t>
        <a:bodyPr/>
        <a:lstStyle/>
        <a:p>
          <a:endParaRPr lang="en-US"/>
        </a:p>
      </dgm:t>
    </dgm:pt>
    <dgm:pt modelId="{BAC7A774-B0DC-40C0-90E9-7C9C32481631}" type="sibTrans" cxnId="{587344FE-1FCB-4778-9C40-5A54E36A50D2}">
      <dgm:prSet/>
      <dgm:spPr/>
      <dgm:t>
        <a:bodyPr/>
        <a:lstStyle/>
        <a:p>
          <a:endParaRPr lang="en-US"/>
        </a:p>
      </dgm:t>
    </dgm:pt>
    <dgm:pt modelId="{85EBBF7F-904E-4AEF-A7A2-0665AFAFE474}">
      <dgm:prSet/>
      <dgm:spPr/>
      <dgm:t>
        <a:bodyPr/>
        <a:lstStyle/>
        <a:p>
          <a:r>
            <a:rPr lang="en-US"/>
            <a:t>Approximately 40% of data has some form of missing entries</a:t>
          </a:r>
        </a:p>
      </dgm:t>
    </dgm:pt>
    <dgm:pt modelId="{45937FBA-E80C-4002-9B62-139CCAA0286D}" type="parTrans" cxnId="{7FCE2E09-D405-4D64-ADBA-F55A095CDF47}">
      <dgm:prSet/>
      <dgm:spPr/>
      <dgm:t>
        <a:bodyPr/>
        <a:lstStyle/>
        <a:p>
          <a:endParaRPr lang="en-US"/>
        </a:p>
      </dgm:t>
    </dgm:pt>
    <dgm:pt modelId="{54C08EB5-FB41-4216-99A6-559268786A3A}" type="sibTrans" cxnId="{7FCE2E09-D405-4D64-ADBA-F55A095CDF47}">
      <dgm:prSet/>
      <dgm:spPr/>
      <dgm:t>
        <a:bodyPr/>
        <a:lstStyle/>
        <a:p>
          <a:endParaRPr lang="en-US"/>
        </a:p>
      </dgm:t>
    </dgm:pt>
    <dgm:pt modelId="{3AA1316A-1835-4684-95C1-5D9572010DFD}">
      <dgm:prSet/>
      <dgm:spPr/>
      <dgm:t>
        <a:bodyPr/>
        <a:lstStyle/>
        <a:p>
          <a:r>
            <a:rPr lang="en-US" dirty="0"/>
            <a:t>Minimize impact on calculations</a:t>
          </a:r>
        </a:p>
      </dgm:t>
    </dgm:pt>
    <dgm:pt modelId="{6F32754B-4A54-4FA9-AE05-C885D6002E24}" type="parTrans" cxnId="{38A309EE-7876-4907-AABE-6680E8534D89}">
      <dgm:prSet/>
      <dgm:spPr/>
      <dgm:t>
        <a:bodyPr/>
        <a:lstStyle/>
        <a:p>
          <a:endParaRPr lang="en-US"/>
        </a:p>
      </dgm:t>
    </dgm:pt>
    <dgm:pt modelId="{6AE6D1AD-4AEA-417B-87FF-C4B4FB24140C}" type="sibTrans" cxnId="{38A309EE-7876-4907-AABE-6680E8534D89}">
      <dgm:prSet/>
      <dgm:spPr/>
      <dgm:t>
        <a:bodyPr/>
        <a:lstStyle/>
        <a:p>
          <a:endParaRPr lang="en-US"/>
        </a:p>
      </dgm:t>
    </dgm:pt>
    <dgm:pt modelId="{A2D2D4F8-17BF-43B7-B949-19E356BA8F0D}">
      <dgm:prSet/>
      <dgm:spPr/>
      <dgm:t>
        <a:bodyPr/>
        <a:lstStyle/>
        <a:p>
          <a:endParaRPr lang="en-US" dirty="0"/>
        </a:p>
      </dgm:t>
    </dgm:pt>
    <dgm:pt modelId="{C363E5CA-BA9A-45DF-9F65-928DF0964DFC}" type="parTrans" cxnId="{52304F61-93FD-44D9-9DFD-A106228E2E82}">
      <dgm:prSet/>
      <dgm:spPr/>
      <dgm:t>
        <a:bodyPr/>
        <a:lstStyle/>
        <a:p>
          <a:endParaRPr lang="en-US"/>
        </a:p>
      </dgm:t>
    </dgm:pt>
    <dgm:pt modelId="{49867759-FCED-42B3-8799-9DEE167B3A87}" type="sibTrans" cxnId="{52304F61-93FD-44D9-9DFD-A106228E2E82}">
      <dgm:prSet/>
      <dgm:spPr/>
      <dgm:t>
        <a:bodyPr/>
        <a:lstStyle/>
        <a:p>
          <a:endParaRPr lang="en-US"/>
        </a:p>
      </dgm:t>
    </dgm:pt>
    <dgm:pt modelId="{556A4D85-6D7F-4E0D-B4D0-8DF3EC75C24E}">
      <dgm:prSet/>
      <dgm:spPr/>
      <dgm:t>
        <a:bodyPr/>
        <a:lstStyle/>
        <a:p>
          <a:r>
            <a:rPr lang="en-US" dirty="0"/>
            <a:t>Replace missing values with ‘0’</a:t>
          </a:r>
        </a:p>
      </dgm:t>
    </dgm:pt>
    <dgm:pt modelId="{7AD010D4-396B-4D33-B297-4177C81E1E1D}" type="parTrans" cxnId="{E6AA25A2-4225-47CF-B6A4-AE002F2B4D64}">
      <dgm:prSet/>
      <dgm:spPr/>
      <dgm:t>
        <a:bodyPr/>
        <a:lstStyle/>
        <a:p>
          <a:endParaRPr lang="en-US"/>
        </a:p>
      </dgm:t>
    </dgm:pt>
    <dgm:pt modelId="{D3BC93B8-F85A-4217-B861-2A1A1ED1D49A}" type="sibTrans" cxnId="{E6AA25A2-4225-47CF-B6A4-AE002F2B4D64}">
      <dgm:prSet/>
      <dgm:spPr/>
      <dgm:t>
        <a:bodyPr/>
        <a:lstStyle/>
        <a:p>
          <a:endParaRPr lang="en-US"/>
        </a:p>
      </dgm:t>
    </dgm:pt>
    <dgm:pt modelId="{688AADE3-DFB6-4418-8D98-CCC93BF5BC82}">
      <dgm:prSet/>
      <dgm:spPr/>
      <dgm:t>
        <a:bodyPr/>
        <a:lstStyle/>
        <a:p>
          <a:r>
            <a:rPr lang="en-US" dirty="0"/>
            <a:t>No missing entries from Breweries data </a:t>
          </a:r>
        </a:p>
      </dgm:t>
    </dgm:pt>
    <dgm:pt modelId="{C22AC852-4419-4C68-B4A1-A7783E0391A1}" type="parTrans" cxnId="{F5FAFDBD-1A97-4E91-8F27-F8A1BD84003F}">
      <dgm:prSet/>
      <dgm:spPr/>
      <dgm:t>
        <a:bodyPr/>
        <a:lstStyle/>
        <a:p>
          <a:endParaRPr lang="en-US"/>
        </a:p>
      </dgm:t>
    </dgm:pt>
    <dgm:pt modelId="{6156D0E6-C8E8-421F-B924-A7190C25F4E0}" type="sibTrans" cxnId="{F5FAFDBD-1A97-4E91-8F27-F8A1BD84003F}">
      <dgm:prSet/>
      <dgm:spPr/>
      <dgm:t>
        <a:bodyPr/>
        <a:lstStyle/>
        <a:p>
          <a:endParaRPr lang="en-US"/>
        </a:p>
      </dgm:t>
    </dgm:pt>
    <dgm:pt modelId="{6AA82241-CFEE-4C60-9CC9-D22A53250133}" type="pres">
      <dgm:prSet presAssocID="{84038423-ECB1-488E-A2EE-3787BDAC0138}" presName="linear" presStyleCnt="0">
        <dgm:presLayoutVars>
          <dgm:animLvl val="lvl"/>
          <dgm:resizeHandles val="exact"/>
        </dgm:presLayoutVars>
      </dgm:prSet>
      <dgm:spPr/>
    </dgm:pt>
    <dgm:pt modelId="{321CB36D-52E4-4BBC-B876-A870E5FF89A8}" type="pres">
      <dgm:prSet presAssocID="{7DC10A42-AA88-4E85-99DB-169FA31C8B5D}" presName="parentText" presStyleLbl="node1" presStyleIdx="0" presStyleCnt="7">
        <dgm:presLayoutVars>
          <dgm:chMax val="0"/>
          <dgm:bulletEnabled val="1"/>
        </dgm:presLayoutVars>
      </dgm:prSet>
      <dgm:spPr/>
    </dgm:pt>
    <dgm:pt modelId="{0FD46BE7-7B5B-47BB-AFB4-AECC38F07016}" type="pres">
      <dgm:prSet presAssocID="{280E09D1-A9A8-4832-A663-88E971B98113}" presName="spacer" presStyleCnt="0"/>
      <dgm:spPr/>
    </dgm:pt>
    <dgm:pt modelId="{CAA0DF44-901D-4E9C-B24B-6205A73E5CF6}" type="pres">
      <dgm:prSet presAssocID="{D86F03A8-7BFF-4C5C-A8E3-60DCE1C354CC}" presName="parentText" presStyleLbl="node1" presStyleIdx="1" presStyleCnt="7">
        <dgm:presLayoutVars>
          <dgm:chMax val="0"/>
          <dgm:bulletEnabled val="1"/>
        </dgm:presLayoutVars>
      </dgm:prSet>
      <dgm:spPr/>
    </dgm:pt>
    <dgm:pt modelId="{4FCF95EF-7734-4B2B-9596-A16F96517591}" type="pres">
      <dgm:prSet presAssocID="{67D4B39D-76D7-4111-AB5C-6165300D33F5}" presName="spacer" presStyleCnt="0"/>
      <dgm:spPr/>
    </dgm:pt>
    <dgm:pt modelId="{EAC5F6FC-0DDF-4C4C-81B6-437C1BC387FC}" type="pres">
      <dgm:prSet presAssocID="{83A6AF0A-2193-4751-9F37-966ED8AB7EAE}" presName="parentText" presStyleLbl="node1" presStyleIdx="2" presStyleCnt="7">
        <dgm:presLayoutVars>
          <dgm:chMax val="0"/>
          <dgm:bulletEnabled val="1"/>
        </dgm:presLayoutVars>
      </dgm:prSet>
      <dgm:spPr/>
    </dgm:pt>
    <dgm:pt modelId="{58669937-ADA9-40A1-9D11-8881026B3A97}" type="pres">
      <dgm:prSet presAssocID="{BAC7A774-B0DC-40C0-90E9-7C9C32481631}" presName="spacer" presStyleCnt="0"/>
      <dgm:spPr/>
    </dgm:pt>
    <dgm:pt modelId="{89CBDB26-ABED-4E90-B7B6-2A3106A6CF1B}" type="pres">
      <dgm:prSet presAssocID="{85EBBF7F-904E-4AEF-A7A2-0665AFAFE474}" presName="parentText" presStyleLbl="node1" presStyleIdx="3" presStyleCnt="7">
        <dgm:presLayoutVars>
          <dgm:chMax val="0"/>
          <dgm:bulletEnabled val="1"/>
        </dgm:presLayoutVars>
      </dgm:prSet>
      <dgm:spPr/>
    </dgm:pt>
    <dgm:pt modelId="{4EB23236-21E4-4AD0-85B2-ED57D3EBFF31}" type="pres">
      <dgm:prSet presAssocID="{54C08EB5-FB41-4216-99A6-559268786A3A}" presName="spacer" presStyleCnt="0"/>
      <dgm:spPr/>
    </dgm:pt>
    <dgm:pt modelId="{8AAB4132-C39E-456F-853A-85F358896095}" type="pres">
      <dgm:prSet presAssocID="{3AA1316A-1835-4684-95C1-5D9572010DFD}" presName="parentText" presStyleLbl="node1" presStyleIdx="4" presStyleCnt="7" custLinFactNeighborX="-228">
        <dgm:presLayoutVars>
          <dgm:chMax val="0"/>
          <dgm:bulletEnabled val="1"/>
        </dgm:presLayoutVars>
      </dgm:prSet>
      <dgm:spPr/>
    </dgm:pt>
    <dgm:pt modelId="{9E7AF82D-A9F6-4AD9-974E-C1EAE72C486D}" type="pres">
      <dgm:prSet presAssocID="{3AA1316A-1835-4684-95C1-5D9572010DFD}" presName="childText" presStyleLbl="revTx" presStyleIdx="0" presStyleCnt="1">
        <dgm:presLayoutVars>
          <dgm:bulletEnabled val="1"/>
        </dgm:presLayoutVars>
      </dgm:prSet>
      <dgm:spPr/>
    </dgm:pt>
    <dgm:pt modelId="{028C20CA-8157-4CD5-AB04-FCC3A7FD37B7}" type="pres">
      <dgm:prSet presAssocID="{556A4D85-6D7F-4E0D-B4D0-8DF3EC75C24E}" presName="parentText" presStyleLbl="node1" presStyleIdx="5" presStyleCnt="7" custLinFactY="-44251" custLinFactNeighborY="-100000">
        <dgm:presLayoutVars>
          <dgm:chMax val="0"/>
          <dgm:bulletEnabled val="1"/>
        </dgm:presLayoutVars>
      </dgm:prSet>
      <dgm:spPr/>
    </dgm:pt>
    <dgm:pt modelId="{D7721138-83E7-4113-B9B1-2F257813F3C5}" type="pres">
      <dgm:prSet presAssocID="{D3BC93B8-F85A-4217-B861-2A1A1ED1D49A}" presName="spacer" presStyleCnt="0"/>
      <dgm:spPr/>
    </dgm:pt>
    <dgm:pt modelId="{CEF2713B-9319-465C-B455-C5A41AC51E24}" type="pres">
      <dgm:prSet presAssocID="{688AADE3-DFB6-4418-8D98-CCC93BF5BC82}" presName="parentText" presStyleLbl="node1" presStyleIdx="6" presStyleCnt="7" custLinFactY="-44251" custLinFactNeighborY="-100000">
        <dgm:presLayoutVars>
          <dgm:chMax val="0"/>
          <dgm:bulletEnabled val="1"/>
        </dgm:presLayoutVars>
      </dgm:prSet>
      <dgm:spPr/>
    </dgm:pt>
  </dgm:ptLst>
  <dgm:cxnLst>
    <dgm:cxn modelId="{AB270800-2E7A-44AE-8454-523B678EE12B}" srcId="{84038423-ECB1-488E-A2EE-3787BDAC0138}" destId="{D86F03A8-7BFF-4C5C-A8E3-60DCE1C354CC}" srcOrd="1" destOrd="0" parTransId="{080FC4C4-2CD1-454F-9272-AB2E674A300A}" sibTransId="{67D4B39D-76D7-4111-AB5C-6165300D33F5}"/>
    <dgm:cxn modelId="{7FCE2E09-D405-4D64-ADBA-F55A095CDF47}" srcId="{84038423-ECB1-488E-A2EE-3787BDAC0138}" destId="{85EBBF7F-904E-4AEF-A7A2-0665AFAFE474}" srcOrd="3" destOrd="0" parTransId="{45937FBA-E80C-4002-9B62-139CCAA0286D}" sibTransId="{54C08EB5-FB41-4216-99A6-559268786A3A}"/>
    <dgm:cxn modelId="{8427F213-7466-4F27-871A-869A5635440B}" type="presOf" srcId="{3AA1316A-1835-4684-95C1-5D9572010DFD}" destId="{8AAB4132-C39E-456F-853A-85F358896095}" srcOrd="0" destOrd="0" presId="urn:microsoft.com/office/officeart/2005/8/layout/vList2"/>
    <dgm:cxn modelId="{E1E87024-2EBF-4465-A54F-DA304FCB1A47}" type="presOf" srcId="{85EBBF7F-904E-4AEF-A7A2-0665AFAFE474}" destId="{89CBDB26-ABED-4E90-B7B6-2A3106A6CF1B}" srcOrd="0" destOrd="0" presId="urn:microsoft.com/office/officeart/2005/8/layout/vList2"/>
    <dgm:cxn modelId="{37E1BA2E-501C-4363-B5C1-9774A45C873A}" type="presOf" srcId="{D86F03A8-7BFF-4C5C-A8E3-60DCE1C354CC}" destId="{CAA0DF44-901D-4E9C-B24B-6205A73E5CF6}" srcOrd="0" destOrd="0" presId="urn:microsoft.com/office/officeart/2005/8/layout/vList2"/>
    <dgm:cxn modelId="{FFDCBF39-59BB-4BDE-8B9D-2D82B5332303}" type="presOf" srcId="{688AADE3-DFB6-4418-8D98-CCC93BF5BC82}" destId="{CEF2713B-9319-465C-B455-C5A41AC51E24}" srcOrd="0" destOrd="0" presId="urn:microsoft.com/office/officeart/2005/8/layout/vList2"/>
    <dgm:cxn modelId="{ECD9525D-40F5-4F9F-9E38-85FF5D311083}" type="presOf" srcId="{84038423-ECB1-488E-A2EE-3787BDAC0138}" destId="{6AA82241-CFEE-4C60-9CC9-D22A53250133}" srcOrd="0" destOrd="0" presId="urn:microsoft.com/office/officeart/2005/8/layout/vList2"/>
    <dgm:cxn modelId="{52304F61-93FD-44D9-9DFD-A106228E2E82}" srcId="{3AA1316A-1835-4684-95C1-5D9572010DFD}" destId="{A2D2D4F8-17BF-43B7-B949-19E356BA8F0D}" srcOrd="0" destOrd="0" parTransId="{C363E5CA-BA9A-45DF-9F65-928DF0964DFC}" sibTransId="{49867759-FCED-42B3-8799-9DEE167B3A87}"/>
    <dgm:cxn modelId="{A975CC9A-99F9-422A-96D5-7C887043424C}" type="presOf" srcId="{A2D2D4F8-17BF-43B7-B949-19E356BA8F0D}" destId="{9E7AF82D-A9F6-4AD9-974E-C1EAE72C486D}" srcOrd="0" destOrd="0" presId="urn:microsoft.com/office/officeart/2005/8/layout/vList2"/>
    <dgm:cxn modelId="{E6AA25A2-4225-47CF-B6A4-AE002F2B4D64}" srcId="{84038423-ECB1-488E-A2EE-3787BDAC0138}" destId="{556A4D85-6D7F-4E0D-B4D0-8DF3EC75C24E}" srcOrd="5" destOrd="0" parTransId="{7AD010D4-396B-4D33-B297-4177C81E1E1D}" sibTransId="{D3BC93B8-F85A-4217-B861-2A1A1ED1D49A}"/>
    <dgm:cxn modelId="{F5FAFDBD-1A97-4E91-8F27-F8A1BD84003F}" srcId="{84038423-ECB1-488E-A2EE-3787BDAC0138}" destId="{688AADE3-DFB6-4418-8D98-CCC93BF5BC82}" srcOrd="6" destOrd="0" parTransId="{C22AC852-4419-4C68-B4A1-A7783E0391A1}" sibTransId="{6156D0E6-C8E8-421F-B924-A7190C25F4E0}"/>
    <dgm:cxn modelId="{26B999D3-6A16-4EA4-81B2-C9C74C85BBB8}" type="presOf" srcId="{83A6AF0A-2193-4751-9F37-966ED8AB7EAE}" destId="{EAC5F6FC-0DDF-4C4C-81B6-437C1BC387FC}" srcOrd="0" destOrd="0" presId="urn:microsoft.com/office/officeart/2005/8/layout/vList2"/>
    <dgm:cxn modelId="{38A309EE-7876-4907-AABE-6680E8534D89}" srcId="{84038423-ECB1-488E-A2EE-3787BDAC0138}" destId="{3AA1316A-1835-4684-95C1-5D9572010DFD}" srcOrd="4" destOrd="0" parTransId="{6F32754B-4A54-4FA9-AE05-C885D6002E24}" sibTransId="{6AE6D1AD-4AEA-417B-87FF-C4B4FB24140C}"/>
    <dgm:cxn modelId="{4AD69BF1-CF46-4CBD-B5EB-88F8A926C55F}" type="presOf" srcId="{556A4D85-6D7F-4E0D-B4D0-8DF3EC75C24E}" destId="{028C20CA-8157-4CD5-AB04-FCC3A7FD37B7}" srcOrd="0" destOrd="0" presId="urn:microsoft.com/office/officeart/2005/8/layout/vList2"/>
    <dgm:cxn modelId="{F51884F3-73A6-43F1-BB1D-5899B79128C2}" srcId="{84038423-ECB1-488E-A2EE-3787BDAC0138}" destId="{7DC10A42-AA88-4E85-99DB-169FA31C8B5D}" srcOrd="0" destOrd="0" parTransId="{CBF55D90-E64E-4A08-BF7D-971947F56086}" sibTransId="{280E09D1-A9A8-4832-A663-88E971B98113}"/>
    <dgm:cxn modelId="{4E8BA5F4-A79E-4D1D-8E58-A5B664A2CEBC}" type="presOf" srcId="{7DC10A42-AA88-4E85-99DB-169FA31C8B5D}" destId="{321CB36D-52E4-4BBC-B876-A870E5FF89A8}" srcOrd="0" destOrd="0" presId="urn:microsoft.com/office/officeart/2005/8/layout/vList2"/>
    <dgm:cxn modelId="{587344FE-1FCB-4778-9C40-5A54E36A50D2}" srcId="{84038423-ECB1-488E-A2EE-3787BDAC0138}" destId="{83A6AF0A-2193-4751-9F37-966ED8AB7EAE}" srcOrd="2" destOrd="0" parTransId="{899828E2-FCAB-4EBB-820C-0E8917A4BAAF}" sibTransId="{BAC7A774-B0DC-40C0-90E9-7C9C32481631}"/>
    <dgm:cxn modelId="{82C3172A-C943-4456-9AFB-EEA80FB892D2}" type="presParOf" srcId="{6AA82241-CFEE-4C60-9CC9-D22A53250133}" destId="{321CB36D-52E4-4BBC-B876-A870E5FF89A8}" srcOrd="0" destOrd="0" presId="urn:microsoft.com/office/officeart/2005/8/layout/vList2"/>
    <dgm:cxn modelId="{B11768B4-5BCA-45A8-B1D0-8CFF588D06B0}" type="presParOf" srcId="{6AA82241-CFEE-4C60-9CC9-D22A53250133}" destId="{0FD46BE7-7B5B-47BB-AFB4-AECC38F07016}" srcOrd="1" destOrd="0" presId="urn:microsoft.com/office/officeart/2005/8/layout/vList2"/>
    <dgm:cxn modelId="{C243ECA2-2CB9-4C5A-9F58-5C09B5DC8888}" type="presParOf" srcId="{6AA82241-CFEE-4C60-9CC9-D22A53250133}" destId="{CAA0DF44-901D-4E9C-B24B-6205A73E5CF6}" srcOrd="2" destOrd="0" presId="urn:microsoft.com/office/officeart/2005/8/layout/vList2"/>
    <dgm:cxn modelId="{837CB1B7-BC20-4DC1-B0CA-87A935F83D34}" type="presParOf" srcId="{6AA82241-CFEE-4C60-9CC9-D22A53250133}" destId="{4FCF95EF-7734-4B2B-9596-A16F96517591}" srcOrd="3" destOrd="0" presId="urn:microsoft.com/office/officeart/2005/8/layout/vList2"/>
    <dgm:cxn modelId="{2A8CD2A7-8BFD-4AB3-A706-F0F920AF3BFE}" type="presParOf" srcId="{6AA82241-CFEE-4C60-9CC9-D22A53250133}" destId="{EAC5F6FC-0DDF-4C4C-81B6-437C1BC387FC}" srcOrd="4" destOrd="0" presId="urn:microsoft.com/office/officeart/2005/8/layout/vList2"/>
    <dgm:cxn modelId="{29853905-DB54-4810-B0F7-00F8756F7022}" type="presParOf" srcId="{6AA82241-CFEE-4C60-9CC9-D22A53250133}" destId="{58669937-ADA9-40A1-9D11-8881026B3A97}" srcOrd="5" destOrd="0" presId="urn:microsoft.com/office/officeart/2005/8/layout/vList2"/>
    <dgm:cxn modelId="{E18FBAB8-81D4-41AD-AA11-4B69AC470D99}" type="presParOf" srcId="{6AA82241-CFEE-4C60-9CC9-D22A53250133}" destId="{89CBDB26-ABED-4E90-B7B6-2A3106A6CF1B}" srcOrd="6" destOrd="0" presId="urn:microsoft.com/office/officeart/2005/8/layout/vList2"/>
    <dgm:cxn modelId="{9884C742-2099-4364-9E9A-7CF6088B38B5}" type="presParOf" srcId="{6AA82241-CFEE-4C60-9CC9-D22A53250133}" destId="{4EB23236-21E4-4AD0-85B2-ED57D3EBFF31}" srcOrd="7" destOrd="0" presId="urn:microsoft.com/office/officeart/2005/8/layout/vList2"/>
    <dgm:cxn modelId="{18141D96-8105-46DA-9F14-4C9AF3008909}" type="presParOf" srcId="{6AA82241-CFEE-4C60-9CC9-D22A53250133}" destId="{8AAB4132-C39E-456F-853A-85F358896095}" srcOrd="8" destOrd="0" presId="urn:microsoft.com/office/officeart/2005/8/layout/vList2"/>
    <dgm:cxn modelId="{372E52CE-4EB2-4E59-BA83-66301F1C85CE}" type="presParOf" srcId="{6AA82241-CFEE-4C60-9CC9-D22A53250133}" destId="{9E7AF82D-A9F6-4AD9-974E-C1EAE72C486D}" srcOrd="9" destOrd="0" presId="urn:microsoft.com/office/officeart/2005/8/layout/vList2"/>
    <dgm:cxn modelId="{146F47ED-775F-4A29-A2A5-4798C376F4D1}" type="presParOf" srcId="{6AA82241-CFEE-4C60-9CC9-D22A53250133}" destId="{028C20CA-8157-4CD5-AB04-FCC3A7FD37B7}" srcOrd="10" destOrd="0" presId="urn:microsoft.com/office/officeart/2005/8/layout/vList2"/>
    <dgm:cxn modelId="{C4022911-D510-454A-8A7B-C02940A2D249}" type="presParOf" srcId="{6AA82241-CFEE-4C60-9CC9-D22A53250133}" destId="{D7721138-83E7-4113-B9B1-2F257813F3C5}" srcOrd="11" destOrd="0" presId="urn:microsoft.com/office/officeart/2005/8/layout/vList2"/>
    <dgm:cxn modelId="{409D4248-EBED-4113-9232-FBA98AA18555}" type="presParOf" srcId="{6AA82241-CFEE-4C60-9CC9-D22A53250133}" destId="{CEF2713B-9319-465C-B455-C5A41AC51E24}" srcOrd="1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CB36D-52E4-4BBC-B876-A870E5FF89A8}">
      <dsp:nvSpPr>
        <dsp:cNvPr id="0" name=""/>
        <dsp:cNvSpPr/>
      </dsp:nvSpPr>
      <dsp:spPr>
        <a:xfrm>
          <a:off x="0" y="294420"/>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Total Data Points: 2,410</a:t>
          </a:r>
        </a:p>
      </dsp:txBody>
      <dsp:txXfrm>
        <a:off x="14050" y="308470"/>
        <a:ext cx="4146100" cy="259719"/>
      </dsp:txXfrm>
    </dsp:sp>
    <dsp:sp modelId="{CAA0DF44-901D-4E9C-B24B-6205A73E5CF6}">
      <dsp:nvSpPr>
        <dsp:cNvPr id="0" name=""/>
        <dsp:cNvSpPr/>
      </dsp:nvSpPr>
      <dsp:spPr>
        <a:xfrm>
          <a:off x="0" y="616800"/>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Total of Missing Data for IBU: 959</a:t>
          </a:r>
        </a:p>
      </dsp:txBody>
      <dsp:txXfrm>
        <a:off x="14050" y="630850"/>
        <a:ext cx="4146100" cy="259719"/>
      </dsp:txXfrm>
    </dsp:sp>
    <dsp:sp modelId="{EAC5F6FC-0DDF-4C4C-81B6-437C1BC387FC}">
      <dsp:nvSpPr>
        <dsp:cNvPr id="0" name=""/>
        <dsp:cNvSpPr/>
      </dsp:nvSpPr>
      <dsp:spPr>
        <a:xfrm>
          <a:off x="0" y="939180"/>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Total of Missing Data for ABV: 1</a:t>
          </a:r>
        </a:p>
      </dsp:txBody>
      <dsp:txXfrm>
        <a:off x="14050" y="953230"/>
        <a:ext cx="4146100" cy="259719"/>
      </dsp:txXfrm>
    </dsp:sp>
    <dsp:sp modelId="{89CBDB26-ABED-4E90-B7B6-2A3106A6CF1B}">
      <dsp:nvSpPr>
        <dsp:cNvPr id="0" name=""/>
        <dsp:cNvSpPr/>
      </dsp:nvSpPr>
      <dsp:spPr>
        <a:xfrm>
          <a:off x="0" y="1261559"/>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Approximately 40% of data has some form of missing entries</a:t>
          </a:r>
        </a:p>
      </dsp:txBody>
      <dsp:txXfrm>
        <a:off x="14050" y="1275609"/>
        <a:ext cx="4146100" cy="259719"/>
      </dsp:txXfrm>
    </dsp:sp>
    <dsp:sp modelId="{8AAB4132-C39E-456F-853A-85F358896095}">
      <dsp:nvSpPr>
        <dsp:cNvPr id="0" name=""/>
        <dsp:cNvSpPr/>
      </dsp:nvSpPr>
      <dsp:spPr>
        <a:xfrm>
          <a:off x="0" y="1583939"/>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Minimize impact on calculations</a:t>
          </a:r>
        </a:p>
      </dsp:txBody>
      <dsp:txXfrm>
        <a:off x="14050" y="1597989"/>
        <a:ext cx="4146100" cy="259719"/>
      </dsp:txXfrm>
    </dsp:sp>
    <dsp:sp modelId="{9E7AF82D-A9F6-4AD9-974E-C1EAE72C486D}">
      <dsp:nvSpPr>
        <dsp:cNvPr id="0" name=""/>
        <dsp:cNvSpPr/>
      </dsp:nvSpPr>
      <dsp:spPr>
        <a:xfrm>
          <a:off x="0" y="1871759"/>
          <a:ext cx="4174200"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31" tIns="15240" rIns="85344" bIns="1524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dsp:txBody>
      <dsp:txXfrm>
        <a:off x="0" y="1871759"/>
        <a:ext cx="4174200" cy="198720"/>
      </dsp:txXfrm>
    </dsp:sp>
    <dsp:sp modelId="{028C20CA-8157-4CD5-AB04-FCC3A7FD37B7}">
      <dsp:nvSpPr>
        <dsp:cNvPr id="0" name=""/>
        <dsp:cNvSpPr/>
      </dsp:nvSpPr>
      <dsp:spPr>
        <a:xfrm>
          <a:off x="0" y="1908556"/>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Replace missing values with ‘0’</a:t>
          </a:r>
        </a:p>
      </dsp:txBody>
      <dsp:txXfrm>
        <a:off x="14050" y="1922606"/>
        <a:ext cx="4146100" cy="259719"/>
      </dsp:txXfrm>
    </dsp:sp>
    <dsp:sp modelId="{CEF2713B-9319-465C-B455-C5A41AC51E24}">
      <dsp:nvSpPr>
        <dsp:cNvPr id="0" name=""/>
        <dsp:cNvSpPr/>
      </dsp:nvSpPr>
      <dsp:spPr>
        <a:xfrm>
          <a:off x="0" y="2230936"/>
          <a:ext cx="4174200" cy="2878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 missing entries from Breweries data </a:t>
          </a:r>
        </a:p>
      </dsp:txBody>
      <dsp:txXfrm>
        <a:off x="14050" y="2244986"/>
        <a:ext cx="4146100"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79cc8b52a_2_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f79cc8b52a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79cc8b52a_2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f79cc8b52a_2_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figure shows the preferred bottle, or serving sizes, for each state. Here we see that the preferred serving sizes for those states that have few brewing facilities, such as Georgia, is 4-8 oz. By comparing the serving size to the ABV percentage, we see that Georgia would benefit from having a Budweiser brewery as the ABV is between 4-7%.</a:t>
            </a:r>
            <a:endParaRPr dirty="0"/>
          </a:p>
        </p:txBody>
      </p:sp>
      <p:sp>
        <p:nvSpPr>
          <p:cNvPr id="202" name="Google Shape;202;gf79cc8b52a_2_1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973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79cc8b52a_2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f79cc8b52a_2_1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2" name="Google Shape;212;gf79cc8b52a_2_1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9cc8b52a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f79cc8b52a_2_1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Colorado and California have the most breweries which indicates that there would be a lot of competition in these areas. Takeaways – avoid the west coast and focus on SE US. </a:t>
            </a:r>
            <a:endParaRPr dirty="0"/>
          </a:p>
        </p:txBody>
      </p:sp>
      <p:sp>
        <p:nvSpPr>
          <p:cNvPr id="154" name="Google Shape;154;gf79cc8b52a_2_10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79cc8b52a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79cc8b52a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While the Brewery dataset had no missing entries, we found that the Beers dataset had a total of 2410 missing entries, mostly for IBU content. We did not want to lose these entries entirely since they contained other important information, so we replaced the IBU values with 0. </a:t>
            </a:r>
            <a:endParaRPr dirty="0"/>
          </a:p>
        </p:txBody>
      </p:sp>
      <p:sp>
        <p:nvSpPr>
          <p:cNvPr id="166" name="Google Shape;166;gf79cc8b52a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9cc8b52a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f79cc8b52a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Colorado had the highest ABV value at 12.8% while Oregon had the highest IBU content at 138. The average ABV is 6%, which indicates that this ABV is the most popular. The median IBU was 37, which is slightly higher than the average lager which is between 20-25 IBUs. Overall, the values indicate that a beer with 6% alcohol and between 30-40 IBUs would appeal to the majority of beer drinkers. </a:t>
            </a:r>
            <a:endParaRPr dirty="0"/>
          </a:p>
        </p:txBody>
      </p:sp>
      <p:sp>
        <p:nvSpPr>
          <p:cNvPr id="176" name="Google Shape;176;gf79cc8b52a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79cc8b52a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f79cc8b52a_2_1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 found that the average and median values were almost exactly the same, meaning that the distribution of data is symmetrical. The histogram shows a normal curve, and the majority of beers fall within the 5-6% ABV range.</a:t>
            </a:r>
            <a:endParaRPr dirty="0"/>
          </a:p>
        </p:txBody>
      </p:sp>
      <p:sp>
        <p:nvSpPr>
          <p:cNvPr id="190" name="Google Shape;190;gf79cc8b52a_2_1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79cc8b52a_2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f79cc8b52a_2_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Positive correlation between ABV and IBU; as ABV increases, so too does IBU and vice versa.</a:t>
            </a:r>
            <a:endParaRPr dirty="0"/>
          </a:p>
        </p:txBody>
      </p:sp>
      <p:sp>
        <p:nvSpPr>
          <p:cNvPr id="202" name="Google Shape;202;gf79cc8b52a_2_1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KNN showed that ales and IPAs could be differentiated with an accuracy of 88% based on IBU and ABV. </a:t>
            </a:r>
          </a:p>
        </p:txBody>
      </p:sp>
    </p:spTree>
    <p:extLst>
      <p:ext uri="{BB962C8B-B14F-4D97-AF65-F5344CB8AC3E}">
        <p14:creationId xmlns:p14="http://schemas.microsoft.com/office/powerpoint/2010/main" val="3103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9cc8b52a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f79cc8b52a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Ciders are underrepresented in every state, with exceptions for Oregon, Washington, and Michigan. Test the market waters by advertising existing Budweiser ciders to these regions and increasing distribution to these areas. If revenue increases, consider creating a brewery focused on cider production.</a:t>
            </a:r>
            <a:endParaRPr dirty="0"/>
          </a:p>
        </p:txBody>
      </p:sp>
      <p:sp>
        <p:nvSpPr>
          <p:cNvPr id="176" name="Google Shape;176;gf79cc8b52a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11186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9cc8b52a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f79cc8b52a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Lager is the Budweiser standby, the SE states have few lager beers</a:t>
            </a:r>
            <a:endParaRPr dirty="0"/>
          </a:p>
        </p:txBody>
      </p:sp>
      <p:sp>
        <p:nvSpPr>
          <p:cNvPr id="176" name="Google Shape;176;gf79cc8b52a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2785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7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274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012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a:spLocks noGrp="1"/>
          </p:cNvSpPr>
          <p:nvPr>
            <p:ph type="pic" idx="2"/>
          </p:nvPr>
        </p:nvSpPr>
        <p:spPr>
          <a:xfrm>
            <a:off x="3887391" y="740569"/>
            <a:ext cx="4629150" cy="3655219"/>
          </a:xfrm>
          <a:prstGeom prst="rect">
            <a:avLst/>
          </a:prstGeom>
          <a:noFill/>
          <a:ln>
            <a:noFill/>
          </a:ln>
        </p:spPr>
      </p:sp>
      <p:sp>
        <p:nvSpPr>
          <p:cNvPr id="81" name="Google Shape;81;p18"/>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0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83898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4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139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339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94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10/23/2021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338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197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28943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0298CD5-6C1E-4009-B41F-6DF62E31D3BE}" type="datetimeFigureOut">
              <a:rPr lang="en-US" smtClean="0"/>
              <a:pPr/>
              <a:t>10/23/2021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80377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0"/>
        <p:cNvGrpSpPr/>
        <p:nvPr/>
      </p:nvGrpSpPr>
      <p:grpSpPr>
        <a:xfrm>
          <a:off x="0" y="0"/>
          <a:ext cx="0" cy="0"/>
          <a:chOff x="0" y="0"/>
          <a:chExt cx="0" cy="0"/>
        </a:xfrm>
      </p:grpSpPr>
      <p:sp>
        <p:nvSpPr>
          <p:cNvPr id="141" name="Google Shape;141;p27"/>
          <p:cNvSpPr/>
          <p:nvPr/>
        </p:nvSpPr>
        <p:spPr>
          <a:xfrm>
            <a:off x="0" y="0"/>
            <a:ext cx="9144000" cy="5143499"/>
          </a:xfrm>
          <a:prstGeom prst="rect">
            <a:avLst/>
          </a:prstGeom>
          <a:solidFill>
            <a:srgbClr val="0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42" name="Google Shape;142;p27" descr="A picture containing bottle, indoor, vessel, alcohol&#10;&#10;Description automatically generated"/>
          <p:cNvPicPr preferRelativeResize="0"/>
          <p:nvPr/>
        </p:nvPicPr>
        <p:blipFill rotWithShape="1">
          <a:blip r:embed="rId3">
            <a:alphaModFix amt="50000"/>
          </a:blip>
          <a:srcRect t="23778" b="1222"/>
          <a:stretch/>
        </p:blipFill>
        <p:spPr>
          <a:xfrm>
            <a:off x="15" y="1"/>
            <a:ext cx="9143985" cy="5143499"/>
          </a:xfrm>
          <a:prstGeom prst="rect">
            <a:avLst/>
          </a:prstGeom>
          <a:noFill/>
          <a:ln>
            <a:noFill/>
          </a:ln>
        </p:spPr>
      </p:pic>
      <p:sp>
        <p:nvSpPr>
          <p:cNvPr id="143" name="Google Shape;143;p27"/>
          <p:cNvSpPr txBox="1">
            <a:spLocks noGrp="1"/>
          </p:cNvSpPr>
          <p:nvPr>
            <p:ph type="ctrTitle"/>
          </p:nvPr>
        </p:nvSpPr>
        <p:spPr>
          <a:xfrm>
            <a:off x="1143000" y="841772"/>
            <a:ext cx="6858000" cy="2175388"/>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500"/>
              <a:buFont typeface="Calibri"/>
              <a:buNone/>
            </a:pPr>
            <a:r>
              <a:rPr lang="en" sz="4600">
                <a:solidFill>
                  <a:srgbClr val="FFFFFF"/>
                </a:solidFill>
              </a:rPr>
              <a:t>Case Study 01</a:t>
            </a:r>
            <a:endParaRPr sz="4600"/>
          </a:p>
        </p:txBody>
      </p:sp>
      <p:sp>
        <p:nvSpPr>
          <p:cNvPr id="144" name="Google Shape;144;p27"/>
          <p:cNvSpPr txBox="1">
            <a:spLocks noGrp="1"/>
          </p:cNvSpPr>
          <p:nvPr>
            <p:ph type="subTitle" idx="1"/>
          </p:nvPr>
        </p:nvSpPr>
        <p:spPr>
          <a:xfrm>
            <a:off x="1143000" y="3119549"/>
            <a:ext cx="6858000" cy="14526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rgbClr val="FFFFFF"/>
              </a:buClr>
              <a:buSzPts val="1800"/>
              <a:buNone/>
            </a:pPr>
            <a:r>
              <a:rPr lang="en" sz="2600">
                <a:solidFill>
                  <a:srgbClr val="FFFFFF"/>
                </a:solidFill>
              </a:rPr>
              <a:t>Josh Mitchell</a:t>
            </a:r>
            <a:endParaRPr sz="2600"/>
          </a:p>
          <a:p>
            <a:pPr marL="0" lvl="0" indent="0" algn="ctr" rtl="0">
              <a:lnSpc>
                <a:spcPct val="90000"/>
              </a:lnSpc>
              <a:spcBef>
                <a:spcPts val="800"/>
              </a:spcBef>
              <a:spcAft>
                <a:spcPts val="0"/>
              </a:spcAft>
              <a:buClr>
                <a:srgbClr val="FFFFFF"/>
              </a:buClr>
              <a:buSzPts val="1800"/>
              <a:buNone/>
            </a:pPr>
            <a:r>
              <a:rPr lang="en" sz="2600">
                <a:solidFill>
                  <a:srgbClr val="FFFFFF"/>
                </a:solidFill>
              </a:rPr>
              <a:t>&amp;</a:t>
            </a:r>
            <a:endParaRPr sz="2600"/>
          </a:p>
          <a:p>
            <a:pPr marL="0" lvl="0" indent="0" algn="ctr" rtl="0">
              <a:lnSpc>
                <a:spcPct val="90000"/>
              </a:lnSpc>
              <a:spcBef>
                <a:spcPts val="800"/>
              </a:spcBef>
              <a:spcAft>
                <a:spcPts val="0"/>
              </a:spcAft>
              <a:buClr>
                <a:srgbClr val="FFFFFF"/>
              </a:buClr>
              <a:buSzPts val="1800"/>
              <a:buNone/>
            </a:pPr>
            <a:r>
              <a:rPr lang="en" sz="2600">
                <a:solidFill>
                  <a:srgbClr val="FFFFFF"/>
                </a:solidFill>
              </a:rPr>
              <a:t>Erin McClure-Price</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9" name="TextBox 8">
            <a:extLst>
              <a:ext uri="{FF2B5EF4-FFF2-40B4-BE49-F238E27FC236}">
                <a16:creationId xmlns:a16="http://schemas.microsoft.com/office/drawing/2014/main" id="{4C91F2D0-0852-4948-B077-A3A547733DFA}"/>
              </a:ext>
            </a:extLst>
          </p:cNvPr>
          <p:cNvSpPr txBox="1"/>
          <p:nvPr/>
        </p:nvSpPr>
        <p:spPr>
          <a:xfrm>
            <a:off x="115536" y="1382157"/>
            <a:ext cx="27705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Serving volumes are small: 4-8 oz </a:t>
            </a:r>
          </a:p>
          <a:p>
            <a:pPr marL="285750" indent="-285750">
              <a:buFont typeface="Arial" panose="020B0604020202020204" pitchFamily="34" charset="0"/>
              <a:buChar char="•"/>
            </a:pPr>
            <a:r>
              <a:rPr lang="en-US" dirty="0"/>
              <a:t>Preferred ABV content compatible with Budweiser lagers: 4-7%</a:t>
            </a:r>
          </a:p>
          <a:p>
            <a:pPr marL="285750" lvl="8"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0F6E5CFC-EFA3-4E85-9804-2A525E0B0836}"/>
              </a:ext>
            </a:extLst>
          </p:cNvPr>
          <p:cNvPicPr>
            <a:picLocks noChangeAspect="1"/>
          </p:cNvPicPr>
          <p:nvPr/>
        </p:nvPicPr>
        <p:blipFill>
          <a:blip r:embed="rId3"/>
          <a:stretch>
            <a:fillRect/>
          </a:stretch>
        </p:blipFill>
        <p:spPr>
          <a:xfrm>
            <a:off x="3064714" y="715267"/>
            <a:ext cx="6016380" cy="3712966"/>
          </a:xfrm>
          <a:prstGeom prst="rect">
            <a:avLst/>
          </a:prstGeom>
        </p:spPr>
      </p:pic>
      <p:sp>
        <p:nvSpPr>
          <p:cNvPr id="5" name="Title 4">
            <a:extLst>
              <a:ext uri="{FF2B5EF4-FFF2-40B4-BE49-F238E27FC236}">
                <a16:creationId xmlns:a16="http://schemas.microsoft.com/office/drawing/2014/main" id="{5EE467AE-6994-471A-807B-439E9658CB0B}"/>
              </a:ext>
            </a:extLst>
          </p:cNvPr>
          <p:cNvSpPr>
            <a:spLocks noGrp="1"/>
          </p:cNvSpPr>
          <p:nvPr>
            <p:ph type="title"/>
          </p:nvPr>
        </p:nvSpPr>
        <p:spPr>
          <a:xfrm>
            <a:off x="62906" y="66675"/>
            <a:ext cx="4509093" cy="648592"/>
          </a:xfrm>
        </p:spPr>
        <p:txBody>
          <a:bodyPr>
            <a:normAutofit fontScale="90000"/>
          </a:bodyPr>
          <a:lstStyle/>
          <a:p>
            <a:r>
              <a:rPr lang="en-US" dirty="0">
                <a:solidFill>
                  <a:schemeClr val="tx1"/>
                </a:solidFill>
              </a:rPr>
              <a:t>Trends in Serving Sizes &amp; ABV Content: Southeastern US</a:t>
            </a:r>
          </a:p>
        </p:txBody>
      </p:sp>
    </p:spTree>
    <p:extLst>
      <p:ext uri="{BB962C8B-B14F-4D97-AF65-F5344CB8AC3E}">
        <p14:creationId xmlns:p14="http://schemas.microsoft.com/office/powerpoint/2010/main" val="209493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p:nvSpPr>
          <p:cNvPr id="215" name="Google Shape;215;p34"/>
          <p:cNvSpPr txBox="1">
            <a:spLocks noGrp="1"/>
          </p:cNvSpPr>
          <p:nvPr>
            <p:ph type="body" idx="1"/>
          </p:nvPr>
        </p:nvSpPr>
        <p:spPr>
          <a:xfrm>
            <a:off x="0" y="828676"/>
            <a:ext cx="4257615" cy="4314824"/>
          </a:xfrm>
          <a:prstGeom prst="rect">
            <a:avLst/>
          </a:prstGeom>
        </p:spPr>
        <p:txBody>
          <a:bodyPr spcFirstLastPara="1" vert="horz" lIns="91440" tIns="45720" rIns="91440" bIns="45720" rtlCol="0" anchor="ctr" anchorCtr="0">
            <a:noAutofit/>
          </a:bodyPr>
          <a:lstStyle/>
          <a:p>
            <a:pPr marL="457200" lvl="0">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Several states have few existing breweries</a:t>
            </a:r>
            <a:endParaRPr lang="en-US" sz="1800" kern="1200" dirty="0">
              <a:solidFill>
                <a:schemeClr val="tx1"/>
              </a:solidFill>
              <a:latin typeface="+mn-lt"/>
              <a:ea typeface="+mn-ea"/>
              <a:cs typeface="Arial"/>
            </a:endParaRPr>
          </a:p>
          <a:p>
            <a:pPr>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Create facilities in these underrepresented regions </a:t>
            </a:r>
            <a:endParaRPr lang="en-US" sz="1800" kern="1200" dirty="0">
              <a:solidFill>
                <a:schemeClr val="tx1"/>
              </a:solidFill>
              <a:latin typeface="+mn-lt"/>
              <a:ea typeface="+mn-ea"/>
              <a:cs typeface="Arial"/>
            </a:endParaRPr>
          </a:p>
          <a:p>
            <a:pPr marL="457200" lvl="0">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Increase sales, revenue</a:t>
            </a:r>
            <a:endParaRPr lang="en-US" sz="1800" kern="1200" dirty="0">
              <a:solidFill>
                <a:schemeClr val="tx1"/>
              </a:solidFill>
              <a:latin typeface="+mn-lt"/>
              <a:ea typeface="+mn-ea"/>
              <a:cs typeface="Arial"/>
            </a:endParaRPr>
          </a:p>
          <a:p>
            <a:pPr marL="457200" lvl="0">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Next steps:</a:t>
            </a:r>
          </a:p>
          <a:p>
            <a:pPr marL="914400" lvl="1">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Arial"/>
              </a:rPr>
              <a:t>Expand target base</a:t>
            </a:r>
          </a:p>
          <a:p>
            <a:pPr lvl="2">
              <a:spcBef>
                <a:spcPts val="0"/>
              </a:spcBef>
              <a:spcAft>
                <a:spcPts val="600"/>
              </a:spcAft>
              <a:buSzPts val="1600"/>
              <a:buFont typeface="Arial" panose="020B0604020202020204" pitchFamily="34" charset="0"/>
              <a:buChar char="•"/>
            </a:pPr>
            <a:r>
              <a:rPr lang="en-US" sz="1600" dirty="0">
                <a:solidFill>
                  <a:schemeClr val="tx1"/>
                </a:solidFill>
                <a:cs typeface="Arial"/>
              </a:rPr>
              <a:t>Produce beers in agreement with current preferences</a:t>
            </a:r>
            <a:endParaRPr lang="en-US" sz="1600" kern="1200" dirty="0">
              <a:solidFill>
                <a:schemeClr val="tx1"/>
              </a:solidFill>
              <a:latin typeface="+mn-lt"/>
              <a:ea typeface="+mn-ea"/>
              <a:cs typeface="Arial"/>
            </a:endParaRPr>
          </a:p>
          <a:p>
            <a:pPr marL="914400" lvl="1">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mn-cs"/>
              </a:rPr>
              <a:t>Proposed areas for expansion:</a:t>
            </a:r>
          </a:p>
          <a:p>
            <a:pPr lvl="2">
              <a:spcBef>
                <a:spcPts val="0"/>
              </a:spcBef>
              <a:spcAft>
                <a:spcPts val="600"/>
              </a:spcAft>
              <a:buSzPts val="1600"/>
              <a:buFont typeface="Arial" panose="020B0604020202020204" pitchFamily="34" charset="0"/>
              <a:buChar char="•"/>
            </a:pPr>
            <a:r>
              <a:rPr lang="en-US" sz="1800" kern="1200" dirty="0">
                <a:solidFill>
                  <a:schemeClr val="tx1"/>
                </a:solidFill>
                <a:latin typeface="+mn-lt"/>
                <a:ea typeface="+mn-ea"/>
                <a:cs typeface="Arial"/>
              </a:rPr>
              <a:t>Southeastern states</a:t>
            </a:r>
          </a:p>
        </p:txBody>
      </p:sp>
      <p:sp>
        <p:nvSpPr>
          <p:cNvPr id="214" name="Google Shape;214;p34"/>
          <p:cNvSpPr txBox="1">
            <a:spLocks noGrp="1"/>
          </p:cNvSpPr>
          <p:nvPr>
            <p:ph type="title"/>
          </p:nvPr>
        </p:nvSpPr>
        <p:spPr>
          <a:xfrm>
            <a:off x="582929" y="209551"/>
            <a:ext cx="2436496" cy="784015"/>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2400"/>
            </a:pPr>
            <a:r>
              <a:rPr lang="en-US" sz="3200" b="1" kern="1200" dirty="0">
                <a:solidFill>
                  <a:schemeClr val="tx1"/>
                </a:solidFill>
                <a:latin typeface="+mj-lt"/>
                <a:ea typeface="+mj-ea"/>
                <a:cs typeface="+mj-cs"/>
              </a:rPr>
              <a:t>Conclusions</a:t>
            </a:r>
          </a:p>
        </p:txBody>
      </p:sp>
      <p:sp>
        <p:nvSpPr>
          <p:cNvPr id="13" name="TextBox 12">
            <a:extLst>
              <a:ext uri="{FF2B5EF4-FFF2-40B4-BE49-F238E27FC236}">
                <a16:creationId xmlns:a16="http://schemas.microsoft.com/office/drawing/2014/main" id="{3BFB604E-FF83-4318-B4CB-51B074F98D20}"/>
              </a:ext>
            </a:extLst>
          </p:cNvPr>
          <p:cNvSpPr txBox="1"/>
          <p:nvPr/>
        </p:nvSpPr>
        <p:spPr>
          <a:xfrm>
            <a:off x="3971864" y="2192819"/>
            <a:ext cx="5134035" cy="2554545"/>
          </a:xfrm>
          <a:prstGeom prst="rect">
            <a:avLst/>
          </a:prstGeom>
          <a:noFill/>
        </p:spPr>
        <p:txBody>
          <a:bodyPr wrap="square">
            <a:spAutoFit/>
          </a:bodyPr>
          <a:lstStyle/>
          <a:p>
            <a:pPr>
              <a:spcBef>
                <a:spcPts val="0"/>
              </a:spcBef>
              <a:spcAft>
                <a:spcPts val="600"/>
              </a:spcAft>
              <a:buSzPts val="1600"/>
            </a:pPr>
            <a:r>
              <a:rPr lang="en-US" b="1" kern="1200" dirty="0">
                <a:solidFill>
                  <a:schemeClr val="tx1"/>
                </a:solidFill>
                <a:latin typeface="+mn-lt"/>
                <a:ea typeface="+mn-ea"/>
                <a:cs typeface="Arial"/>
              </a:rPr>
              <a:t>Proposed strategy</a:t>
            </a:r>
          </a:p>
          <a:p>
            <a:pPr lvl="1">
              <a:spcBef>
                <a:spcPts val="0"/>
              </a:spcBef>
              <a:spcAft>
                <a:spcPts val="600"/>
              </a:spcAft>
              <a:buSzPts val="1600"/>
              <a:buFont typeface="Arial" panose="020B0604020202020204" pitchFamily="34" charset="0"/>
              <a:buChar char="•"/>
            </a:pPr>
            <a:r>
              <a:rPr lang="en-US" sz="1400" kern="1200" dirty="0">
                <a:solidFill>
                  <a:schemeClr val="tx1"/>
                </a:solidFill>
                <a:latin typeface="+mn-lt"/>
                <a:ea typeface="+mn-ea"/>
                <a:cs typeface="Arial"/>
              </a:rPr>
              <a:t>Target Georgia</a:t>
            </a:r>
          </a:p>
          <a:p>
            <a:pPr marL="914400" lvl="1">
              <a:spcBef>
                <a:spcPts val="0"/>
              </a:spcBef>
              <a:spcAft>
                <a:spcPts val="600"/>
              </a:spcAft>
              <a:buSzPts val="1600"/>
              <a:buFont typeface="Arial" panose="020B0604020202020204" pitchFamily="34" charset="0"/>
              <a:buChar char="•"/>
            </a:pPr>
            <a:r>
              <a:rPr lang="en-US" sz="1400" kern="1200" dirty="0">
                <a:solidFill>
                  <a:schemeClr val="tx1"/>
                </a:solidFill>
                <a:latin typeface="+mn-lt"/>
                <a:ea typeface="+mn-ea"/>
                <a:cs typeface="+mn-cs"/>
              </a:rPr>
              <a:t>Major port: Savannah, GA</a:t>
            </a:r>
            <a:endParaRPr lang="en-US" sz="1400" kern="1200" dirty="0">
              <a:solidFill>
                <a:schemeClr val="tx1"/>
              </a:solidFill>
              <a:latin typeface="+mn-lt"/>
              <a:ea typeface="+mn-ea"/>
              <a:cs typeface="Arial"/>
            </a:endParaRPr>
          </a:p>
          <a:p>
            <a:pPr marL="914400" lvl="1">
              <a:spcBef>
                <a:spcPts val="0"/>
              </a:spcBef>
              <a:spcAft>
                <a:spcPts val="600"/>
              </a:spcAft>
              <a:buSzPts val="1600"/>
              <a:buFont typeface="Arial" panose="020B0604020202020204" pitchFamily="34" charset="0"/>
              <a:buChar char="•"/>
            </a:pPr>
            <a:r>
              <a:rPr lang="en-US" sz="1400" kern="1200" dirty="0">
                <a:solidFill>
                  <a:schemeClr val="tx1"/>
                </a:solidFill>
                <a:latin typeface="+mn-lt"/>
                <a:ea typeface="+mn-ea"/>
                <a:cs typeface="+mn-cs"/>
              </a:rPr>
              <a:t>Significant cost savings for production and transportation</a:t>
            </a:r>
            <a:endParaRPr lang="en-US" sz="1400" kern="1200" dirty="0">
              <a:solidFill>
                <a:schemeClr val="tx1"/>
              </a:solidFill>
              <a:latin typeface="+mn-lt"/>
              <a:ea typeface="+mn-ea"/>
              <a:cs typeface="Arial"/>
            </a:endParaRPr>
          </a:p>
          <a:p>
            <a:pPr marL="914400" lvl="1">
              <a:spcBef>
                <a:spcPts val="0"/>
              </a:spcBef>
              <a:spcAft>
                <a:spcPts val="600"/>
              </a:spcAft>
              <a:buSzPts val="1600"/>
              <a:buFont typeface="Arial" panose="020B0604020202020204" pitchFamily="34" charset="0"/>
              <a:buChar char="•"/>
            </a:pPr>
            <a:r>
              <a:rPr lang="en-US" sz="1400" kern="1200" dirty="0">
                <a:solidFill>
                  <a:schemeClr val="tx1"/>
                </a:solidFill>
                <a:latin typeface="+mn-lt"/>
                <a:ea typeface="+mn-ea"/>
                <a:cs typeface="+mn-cs"/>
              </a:rPr>
              <a:t>Low cost of living = increased potential for higher sales</a:t>
            </a:r>
          </a:p>
          <a:p>
            <a:pPr marL="914400" lvl="1">
              <a:spcBef>
                <a:spcPts val="0"/>
              </a:spcBef>
              <a:spcAft>
                <a:spcPts val="600"/>
              </a:spcAft>
              <a:buSzPts val="1600"/>
              <a:buFont typeface="Arial" panose="020B0604020202020204" pitchFamily="34" charset="0"/>
              <a:buChar char="•"/>
            </a:pPr>
            <a:r>
              <a:rPr lang="en-US" sz="1400" kern="1200" dirty="0">
                <a:solidFill>
                  <a:schemeClr val="tx1"/>
                </a:solidFill>
                <a:latin typeface="+mn-lt"/>
                <a:ea typeface="+mn-ea"/>
                <a:cs typeface="+mn-cs"/>
              </a:rPr>
              <a:t>Small beverage size = lower distribution costs</a:t>
            </a:r>
          </a:p>
          <a:p>
            <a:pPr marL="914400" lvl="1">
              <a:spcBef>
                <a:spcPts val="0"/>
              </a:spcBef>
              <a:spcAft>
                <a:spcPts val="600"/>
              </a:spcAft>
              <a:buSzPts val="1600"/>
              <a:buFont typeface="Arial" panose="020B0604020202020204" pitchFamily="34" charset="0"/>
              <a:buChar char="•"/>
            </a:pPr>
            <a:r>
              <a:rPr lang="en-US" sz="1400" dirty="0"/>
              <a:t>Tax rate of 6% offset by lower shipping and distribution costs</a:t>
            </a:r>
            <a:endParaRPr lang="en-US" sz="1400" kern="1200" dirty="0">
              <a:solidFill>
                <a:schemeClr val="tx1"/>
              </a:solidFill>
              <a:latin typeface="+mn-lt"/>
              <a:ea typeface="+mn-ea"/>
              <a:cs typeface="Arial"/>
            </a:endParaRPr>
          </a:p>
        </p:txBody>
      </p:sp>
      <p:pic>
        <p:nvPicPr>
          <p:cNvPr id="7" name="Picture 6" descr="A group of people holding glasses of beer&#10;&#10;Description automatically generated with medium confidence">
            <a:extLst>
              <a:ext uri="{FF2B5EF4-FFF2-40B4-BE49-F238E27FC236}">
                <a16:creationId xmlns:a16="http://schemas.microsoft.com/office/drawing/2014/main" id="{CA50A316-81B0-4D6B-8E51-3E0C9F50B31F}"/>
              </a:ext>
            </a:extLst>
          </p:cNvPr>
          <p:cNvPicPr>
            <a:picLocks noChangeAspect="1"/>
          </p:cNvPicPr>
          <p:nvPr/>
        </p:nvPicPr>
        <p:blipFill>
          <a:blip r:embed="rId3"/>
          <a:stretch>
            <a:fillRect/>
          </a:stretch>
        </p:blipFill>
        <p:spPr>
          <a:xfrm>
            <a:off x="5982413" y="95250"/>
            <a:ext cx="3047287" cy="2171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pic>
        <p:nvPicPr>
          <p:cNvPr id="156" name="Google Shape;156;p29" descr="Chart, histogram&#10;&#10;Description automatically generated"/>
          <p:cNvPicPr preferRelativeResize="0"/>
          <p:nvPr/>
        </p:nvPicPr>
        <p:blipFill rotWithShape="1">
          <a:blip r:embed="rId3">
            <a:alphaModFix/>
          </a:blip>
          <a:srcRect t="2933" r="-3" b="-3"/>
          <a:stretch/>
        </p:blipFill>
        <p:spPr>
          <a:xfrm>
            <a:off x="3871539" y="2454441"/>
            <a:ext cx="4579037" cy="2689058"/>
          </a:xfrm>
          <a:prstGeom prst="rect">
            <a:avLst/>
          </a:prstGeom>
          <a:noFill/>
          <a:ln>
            <a:noFill/>
          </a:ln>
        </p:spPr>
      </p:pic>
      <p:pic>
        <p:nvPicPr>
          <p:cNvPr id="157" name="Google Shape;157;p29"/>
          <p:cNvPicPr preferRelativeResize="0"/>
          <p:nvPr/>
        </p:nvPicPr>
        <p:blipFill rotWithShape="1">
          <a:blip r:embed="rId4">
            <a:alphaModFix/>
          </a:blip>
          <a:srcRect t="7848" r="1" b="6195"/>
          <a:stretch/>
        </p:blipFill>
        <p:spPr>
          <a:xfrm>
            <a:off x="15" y="7"/>
            <a:ext cx="5459920" cy="2921501"/>
          </a:xfrm>
          <a:custGeom>
            <a:avLst/>
            <a:gdLst/>
            <a:ahLst/>
            <a:cxnLst/>
            <a:rect l="l" t="t" r="r" b="b"/>
            <a:pathLst>
              <a:path w="7279913" h="3895335" extrusionOk="0">
                <a:moveTo>
                  <a:pt x="0" y="0"/>
                </a:moveTo>
                <a:lnTo>
                  <a:pt x="7279913" y="0"/>
                </a:lnTo>
                <a:lnTo>
                  <a:pt x="7279913" y="3116976"/>
                </a:lnTo>
                <a:lnTo>
                  <a:pt x="5011287" y="3116976"/>
                </a:lnTo>
                <a:lnTo>
                  <a:pt x="5011287" y="3895335"/>
                </a:lnTo>
                <a:lnTo>
                  <a:pt x="0" y="3895335"/>
                </a:lnTo>
                <a:close/>
              </a:path>
            </a:pathLst>
          </a:custGeom>
          <a:noFill/>
          <a:ln>
            <a:noFill/>
          </a:ln>
        </p:spPr>
      </p:pic>
      <p:pic>
        <p:nvPicPr>
          <p:cNvPr id="158" name="Google Shape;158;p29" descr="Chart, bar chart&#10;&#10;Description automatically generated"/>
          <p:cNvPicPr preferRelativeResize="0"/>
          <p:nvPr/>
        </p:nvPicPr>
        <p:blipFill rotWithShape="1">
          <a:blip r:embed="rId5">
            <a:alphaModFix/>
          </a:blip>
          <a:srcRect r="26294" b="1"/>
          <a:stretch/>
        </p:blipFill>
        <p:spPr>
          <a:xfrm>
            <a:off x="5459935" y="0"/>
            <a:ext cx="2856849" cy="2354648"/>
          </a:xfrm>
          <a:prstGeom prst="rect">
            <a:avLst/>
          </a:prstGeom>
          <a:noFill/>
          <a:ln>
            <a:noFill/>
          </a:ln>
        </p:spPr>
      </p:pic>
      <p:sp>
        <p:nvSpPr>
          <p:cNvPr id="159" name="Google Shape;159;p29"/>
          <p:cNvSpPr/>
          <p:nvPr/>
        </p:nvSpPr>
        <p:spPr>
          <a:xfrm>
            <a:off x="0" y="3052066"/>
            <a:ext cx="3750890" cy="2091433"/>
          </a:xfrm>
          <a:prstGeom prst="rect">
            <a:avLst/>
          </a:prstGeom>
          <a:solidFill>
            <a:srgbClr val="76717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0" name="Google Shape;160;p29"/>
          <p:cNvSpPr/>
          <p:nvPr/>
        </p:nvSpPr>
        <p:spPr>
          <a:xfrm>
            <a:off x="8567928" y="0"/>
            <a:ext cx="576072" cy="5143500"/>
          </a:xfrm>
          <a:prstGeom prst="rect">
            <a:avLst/>
          </a:prstGeom>
          <a:solidFill>
            <a:schemeClr val="dk1">
              <a:alpha val="4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1" name="Google Shape;161;p29"/>
          <p:cNvSpPr txBox="1"/>
          <p:nvPr/>
        </p:nvSpPr>
        <p:spPr>
          <a:xfrm>
            <a:off x="90748" y="0"/>
            <a:ext cx="4252652" cy="62321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600" b="1" i="0" u="none" strike="noStrike" cap="none" dirty="0">
                <a:solidFill>
                  <a:schemeClr val="dk1"/>
                </a:solidFill>
                <a:latin typeface="Calibri"/>
                <a:ea typeface="Calibri"/>
                <a:cs typeface="Calibri"/>
                <a:sym typeface="Calibri"/>
              </a:rPr>
              <a:t>Breweries per State</a:t>
            </a:r>
            <a:endParaRPr sz="1000" dirty="0"/>
          </a:p>
        </p:txBody>
      </p:sp>
      <p:sp>
        <p:nvSpPr>
          <p:cNvPr id="162" name="Google Shape;162;p29"/>
          <p:cNvSpPr txBox="1"/>
          <p:nvPr/>
        </p:nvSpPr>
        <p:spPr>
          <a:xfrm>
            <a:off x="90748" y="3252695"/>
            <a:ext cx="3660141" cy="1559617"/>
          </a:xfrm>
          <a:prstGeom prst="rect">
            <a:avLst/>
          </a:prstGeom>
          <a:noFill/>
          <a:ln>
            <a:noFill/>
          </a:ln>
        </p:spPr>
        <p:txBody>
          <a:bodyPr spcFirstLastPara="1" wrap="square" lIns="68575" tIns="34275" rIns="68575" bIns="34275" anchor="t" anchorCtr="0">
            <a:normAutofit/>
          </a:bodyPr>
          <a:lstStyle/>
          <a:p>
            <a:pPr marL="177800" marR="0" lvl="0" indent="-190500" algn="l" rtl="0">
              <a:lnSpc>
                <a:spcPct val="90000"/>
              </a:lnSpc>
              <a:spcBef>
                <a:spcPts val="0"/>
              </a:spcBef>
              <a:spcAft>
                <a:spcPts val="0"/>
              </a:spcAft>
              <a:buClr>
                <a:schemeClr val="lt1"/>
              </a:buClr>
              <a:buSzPts val="1600"/>
              <a:buFont typeface="Arial"/>
              <a:buChar char="•"/>
            </a:pPr>
            <a:r>
              <a:rPr lang="en-US" sz="1600" b="0" i="0" u="none" strike="noStrike" cap="none" dirty="0">
                <a:solidFill>
                  <a:schemeClr val="bg1"/>
                </a:solidFill>
                <a:latin typeface="Calibri"/>
                <a:ea typeface="Calibri"/>
                <a:cs typeface="Calibri"/>
                <a:sym typeface="Calibri"/>
              </a:rPr>
              <a:t>Underrepresented markets</a:t>
            </a:r>
          </a:p>
          <a:p>
            <a:pPr marL="177800" marR="0" lvl="0" indent="-190500" algn="l" rtl="0">
              <a:lnSpc>
                <a:spcPct val="90000"/>
              </a:lnSpc>
              <a:spcBef>
                <a:spcPts val="0"/>
              </a:spcBef>
              <a:spcAft>
                <a:spcPts val="0"/>
              </a:spcAft>
              <a:buClr>
                <a:schemeClr val="lt1"/>
              </a:buClr>
              <a:buSzPts val="1600"/>
              <a:buFont typeface="Arial"/>
              <a:buChar char="•"/>
            </a:pPr>
            <a:r>
              <a:rPr lang="en-US" sz="1600" dirty="0">
                <a:solidFill>
                  <a:schemeClr val="bg1"/>
                </a:solidFill>
                <a:latin typeface="Calibri"/>
                <a:ea typeface="Calibri"/>
                <a:cs typeface="Calibri"/>
                <a:sym typeface="Calibri"/>
              </a:rPr>
              <a:t>Increase facilities in states with few breweries</a:t>
            </a:r>
          </a:p>
          <a:p>
            <a:pPr marL="177800" marR="0" lvl="0" indent="-190500" algn="l" rtl="0">
              <a:lnSpc>
                <a:spcPct val="90000"/>
              </a:lnSpc>
              <a:spcBef>
                <a:spcPts val="0"/>
              </a:spcBef>
              <a:spcAft>
                <a:spcPts val="0"/>
              </a:spcAft>
              <a:buClr>
                <a:schemeClr val="lt1"/>
              </a:buClr>
              <a:buSzPts val="1600"/>
              <a:buFont typeface="Arial"/>
              <a:buChar char="•"/>
            </a:pPr>
            <a:r>
              <a:rPr lang="en-US" sz="1600" b="0" i="0" u="none" strike="noStrike" cap="none" dirty="0">
                <a:solidFill>
                  <a:schemeClr val="bg1"/>
                </a:solidFill>
                <a:latin typeface="Calibri"/>
                <a:ea typeface="Calibri"/>
                <a:cs typeface="Calibri"/>
                <a:sym typeface="Calibri"/>
              </a:rPr>
              <a:t>Target customer base with fe</a:t>
            </a:r>
            <a:r>
              <a:rPr lang="en-US" sz="1600" dirty="0">
                <a:solidFill>
                  <a:schemeClr val="bg1"/>
                </a:solidFill>
                <a:latin typeface="Calibri"/>
                <a:ea typeface="Calibri"/>
                <a:cs typeface="Calibri"/>
                <a:sym typeface="Calibri"/>
              </a:rPr>
              <a:t>w existing options</a:t>
            </a:r>
            <a:endParaRPr lang="en-US" sz="1600" b="0" i="0" u="none" strike="noStrike" cap="none" dirty="0">
              <a:solidFill>
                <a:schemeClr val="bg1"/>
              </a:solidFill>
              <a:latin typeface="Calibri"/>
              <a:ea typeface="Calibri"/>
              <a:cs typeface="Calibri"/>
              <a:sym typeface="Calibri"/>
            </a:endParaRPr>
          </a:p>
          <a:p>
            <a:pPr marR="0" lvl="0" algn="l" rtl="0">
              <a:lnSpc>
                <a:spcPct val="90000"/>
              </a:lnSpc>
              <a:spcBef>
                <a:spcPts val="0"/>
              </a:spcBef>
              <a:spcAft>
                <a:spcPts val="0"/>
              </a:spcAft>
              <a:buClr>
                <a:schemeClr val="lt1"/>
              </a:buClr>
              <a:buSzPts val="1600"/>
            </a:pPr>
            <a:endParaRPr lang="en-US" sz="1600" b="0" i="0" u="none" strike="noStrike" cap="none" dirty="0">
              <a:solidFill>
                <a:schemeClr val="bg1"/>
              </a:solidFill>
              <a:latin typeface="Calibri"/>
              <a:ea typeface="Calibri"/>
              <a:cs typeface="Calibri"/>
              <a:sym typeface="Calibri"/>
            </a:endParaRPr>
          </a:p>
          <a:p>
            <a:pPr marR="0" lvl="0" algn="l" rtl="0">
              <a:lnSpc>
                <a:spcPct val="90000"/>
              </a:lnSpc>
              <a:spcBef>
                <a:spcPts val="0"/>
              </a:spcBef>
              <a:spcAft>
                <a:spcPts val="0"/>
              </a:spcAft>
              <a:buClr>
                <a:schemeClr val="lt1"/>
              </a:buClr>
              <a:buSzPts val="1600"/>
            </a:pPr>
            <a:endParaRPr lang="en-US" sz="1600" b="0" i="0" u="none" strike="noStrike" cap="none" dirty="0">
              <a:solidFill>
                <a:schemeClr val="bg1"/>
              </a:solidFill>
              <a:latin typeface="Calibri"/>
              <a:ea typeface="Calibri"/>
              <a:cs typeface="Calibri"/>
              <a:sym typeface="Calibri"/>
            </a:endParaRPr>
          </a:p>
          <a:p>
            <a:pPr marL="177800" marR="0" lvl="0" indent="-88900" algn="l" rtl="0">
              <a:lnSpc>
                <a:spcPct val="90000"/>
              </a:lnSpc>
              <a:spcBef>
                <a:spcPts val="800"/>
              </a:spcBef>
              <a:spcAft>
                <a:spcPts val="0"/>
              </a:spcAft>
              <a:buClr>
                <a:schemeClr val="dk1"/>
              </a:buClr>
              <a:buSzPts val="2100"/>
              <a:buFont typeface="Arial"/>
              <a:buNone/>
            </a:pPr>
            <a:endParaRPr sz="2100" b="0" i="0" u="none" strike="noStrike" cap="none" dirty="0">
              <a:solidFill>
                <a:schemeClr val="bg1"/>
              </a:solidFill>
              <a:latin typeface="Calibri"/>
              <a:ea typeface="Calibri"/>
              <a:cs typeface="Calibri"/>
              <a:sym typeface="Calibri"/>
            </a:endParaRPr>
          </a:p>
        </p:txBody>
      </p:sp>
      <p:pic>
        <p:nvPicPr>
          <p:cNvPr id="9" name="Google Shape;216;p34">
            <a:extLst>
              <a:ext uri="{FF2B5EF4-FFF2-40B4-BE49-F238E27FC236}">
                <a16:creationId xmlns:a16="http://schemas.microsoft.com/office/drawing/2014/main" id="{8E4ACAA1-A4F0-47AD-8B52-3D29F422FF32}"/>
              </a:ext>
            </a:extLst>
          </p:cNvPr>
          <p:cNvPicPr preferRelativeResize="0"/>
          <p:nvPr/>
        </p:nvPicPr>
        <p:blipFill rotWithShape="1">
          <a:blip r:embed="rId6"/>
          <a:srcRect l="1065" r="7" b="7"/>
          <a:stretch/>
        </p:blipFill>
        <p:spPr>
          <a:xfrm>
            <a:off x="45374" y="578114"/>
            <a:ext cx="3660141" cy="225913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87558" y="136925"/>
            <a:ext cx="4321579" cy="126959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b="1" dirty="0">
                <a:latin typeface="Arial" panose="020B0604020202020204" pitchFamily="34" charset="0"/>
                <a:cs typeface="Arial" panose="020B0604020202020204" pitchFamily="34" charset="0"/>
              </a:rPr>
              <a:t>Addressing Missing Data</a:t>
            </a:r>
            <a:endParaRPr sz="800" dirty="0">
              <a:latin typeface="Arial" panose="020B0604020202020204" pitchFamily="34" charset="0"/>
              <a:cs typeface="Arial" panose="020B0604020202020204" pitchFamily="34" charset="0"/>
            </a:endParaRPr>
          </a:p>
        </p:txBody>
      </p:sp>
      <p:pic>
        <p:nvPicPr>
          <p:cNvPr id="171" name="Google Shape;171;p30" descr="A picture containing bottle, indoor, vessel, alcohol&#10;&#10;Description automatically generated"/>
          <p:cNvPicPr preferRelativeResize="0"/>
          <p:nvPr/>
        </p:nvPicPr>
        <p:blipFill rotWithShape="1">
          <a:blip r:embed="rId3">
            <a:alphaModFix/>
          </a:blip>
          <a:srcRect l="11007" r="19951"/>
          <a:stretch/>
        </p:blipFill>
        <p:spPr>
          <a:xfrm>
            <a:off x="4409137" y="8"/>
            <a:ext cx="4734862" cy="5143490"/>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pic>
        <p:nvPicPr>
          <p:cNvPr id="172" name="Google Shape;172;p30"/>
          <p:cNvPicPr preferRelativeResize="0"/>
          <p:nvPr/>
        </p:nvPicPr>
        <p:blipFill>
          <a:blip r:embed="rId4">
            <a:alphaModFix/>
          </a:blip>
          <a:stretch>
            <a:fillRect/>
          </a:stretch>
        </p:blipFill>
        <p:spPr>
          <a:xfrm>
            <a:off x="4323350" y="2168467"/>
            <a:ext cx="4820650" cy="2975025"/>
          </a:xfrm>
          <a:prstGeom prst="rect">
            <a:avLst/>
          </a:prstGeom>
          <a:noFill/>
          <a:ln>
            <a:noFill/>
          </a:ln>
        </p:spPr>
      </p:pic>
      <p:graphicFrame>
        <p:nvGraphicFramePr>
          <p:cNvPr id="176" name="Google Shape;170;p30">
            <a:extLst>
              <a:ext uri="{FF2B5EF4-FFF2-40B4-BE49-F238E27FC236}">
                <a16:creationId xmlns:a16="http://schemas.microsoft.com/office/drawing/2014/main" id="{9AE04C59-683E-411D-9951-D6F64914FB93}"/>
              </a:ext>
            </a:extLst>
          </p:cNvPr>
          <p:cNvGraphicFramePr/>
          <p:nvPr>
            <p:extLst>
              <p:ext uri="{D42A27DB-BD31-4B8C-83A1-F6EECF244321}">
                <p14:modId xmlns:p14="http://schemas.microsoft.com/office/powerpoint/2010/main" val="3657098587"/>
              </p:ext>
            </p:extLst>
          </p:nvPr>
        </p:nvGraphicFramePr>
        <p:xfrm>
          <a:off x="21688" y="1406520"/>
          <a:ext cx="4174200" cy="2975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9" name="Google Shape;179;p31"/>
          <p:cNvSpPr/>
          <p:nvPr/>
        </p:nvSpPr>
        <p:spPr>
          <a:xfrm>
            <a:off x="415812" y="216263"/>
            <a:ext cx="8375585" cy="1566988"/>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0" name="Google Shape;180;p31"/>
          <p:cNvSpPr txBox="1">
            <a:spLocks noGrp="1"/>
          </p:cNvSpPr>
          <p:nvPr>
            <p:ph type="title"/>
          </p:nvPr>
        </p:nvSpPr>
        <p:spPr>
          <a:xfrm>
            <a:off x="630925" y="382525"/>
            <a:ext cx="3178500" cy="1234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Font typeface="Calibri"/>
              <a:buNone/>
            </a:pPr>
            <a:r>
              <a:rPr lang="en" sz="3000" b="1" dirty="0"/>
              <a:t>Median ABU &amp; IBU</a:t>
            </a:r>
            <a:endParaRPr sz="3000" dirty="0"/>
          </a:p>
        </p:txBody>
      </p:sp>
      <p:sp>
        <p:nvSpPr>
          <p:cNvPr id="181" name="Google Shape;181;p31"/>
          <p:cNvSpPr/>
          <p:nvPr/>
        </p:nvSpPr>
        <p:spPr>
          <a:xfrm>
            <a:off x="367806" y="735723"/>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2" name="Google Shape;182;p31"/>
          <p:cNvSpPr/>
          <p:nvPr/>
        </p:nvSpPr>
        <p:spPr>
          <a:xfrm rot="5400000">
            <a:off x="3546246" y="992915"/>
            <a:ext cx="1097400" cy="13800"/>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4" name="Google Shape;184;p31" descr="A glass of beer&#10;&#10;Description automatically generated with medium confidence"/>
          <p:cNvPicPr preferRelativeResize="0"/>
          <p:nvPr/>
        </p:nvPicPr>
        <p:blipFill rotWithShape="1">
          <a:blip r:embed="rId3">
            <a:alphaModFix/>
          </a:blip>
          <a:srcRect l="30348"/>
          <a:stretch/>
        </p:blipFill>
        <p:spPr>
          <a:xfrm>
            <a:off x="418338" y="2113442"/>
            <a:ext cx="2688336" cy="2412292"/>
          </a:xfrm>
          <a:prstGeom prst="rect">
            <a:avLst/>
          </a:prstGeom>
          <a:noFill/>
          <a:ln>
            <a:noFill/>
          </a:ln>
        </p:spPr>
      </p:pic>
      <p:pic>
        <p:nvPicPr>
          <p:cNvPr id="185" name="Google Shape;185;p31"/>
          <p:cNvPicPr preferRelativeResize="0"/>
          <p:nvPr/>
        </p:nvPicPr>
        <p:blipFill rotWithShape="1">
          <a:blip r:embed="rId4">
            <a:alphaModFix/>
          </a:blip>
          <a:srcRect/>
          <a:stretch/>
        </p:blipFill>
        <p:spPr>
          <a:xfrm>
            <a:off x="3260699" y="2386963"/>
            <a:ext cx="2842362" cy="1769370"/>
          </a:xfrm>
          <a:prstGeom prst="rect">
            <a:avLst/>
          </a:prstGeom>
          <a:noFill/>
          <a:ln>
            <a:noFill/>
          </a:ln>
        </p:spPr>
      </p:pic>
      <p:pic>
        <p:nvPicPr>
          <p:cNvPr id="186" name="Google Shape;186;p31"/>
          <p:cNvPicPr preferRelativeResize="0"/>
          <p:nvPr/>
        </p:nvPicPr>
        <p:blipFill rotWithShape="1">
          <a:blip r:embed="rId5">
            <a:alphaModFix/>
          </a:blip>
          <a:srcRect/>
          <a:stretch/>
        </p:blipFill>
        <p:spPr>
          <a:xfrm>
            <a:off x="6103061" y="2417206"/>
            <a:ext cx="2898545" cy="1739126"/>
          </a:xfrm>
          <a:prstGeom prst="rect">
            <a:avLst/>
          </a:prstGeom>
          <a:noFill/>
          <a:ln>
            <a:noFill/>
          </a:ln>
        </p:spPr>
      </p:pic>
      <p:sp>
        <p:nvSpPr>
          <p:cNvPr id="12" name="TextBox 11">
            <a:extLst>
              <a:ext uri="{FF2B5EF4-FFF2-40B4-BE49-F238E27FC236}">
                <a16:creationId xmlns:a16="http://schemas.microsoft.com/office/drawing/2014/main" id="{70603BF3-CBEF-429D-B677-EEC5A5497D7F}"/>
              </a:ext>
            </a:extLst>
          </p:cNvPr>
          <p:cNvSpPr txBox="1"/>
          <p:nvPr/>
        </p:nvSpPr>
        <p:spPr>
          <a:xfrm>
            <a:off x="3781426" y="248682"/>
            <a:ext cx="5137644" cy="1338828"/>
          </a:xfrm>
          <a:prstGeom prst="rect">
            <a:avLst/>
          </a:prstGeom>
          <a:noFill/>
        </p:spPr>
        <p:txBody>
          <a:bodyPr wrap="square">
            <a:spAutoFit/>
          </a:bodyPr>
          <a:lstStyle/>
          <a:p>
            <a:pPr indent="-330200">
              <a:lnSpc>
                <a:spcPct val="90000"/>
              </a:lnSpc>
              <a:buClr>
                <a:schemeClr val="dk1"/>
              </a:buClr>
              <a:buSzPts val="1600"/>
              <a:buFont typeface="Calibri"/>
              <a:buChar char="•"/>
            </a:pPr>
            <a:r>
              <a:rPr lang="en-US" sz="1800" b="0" i="0" u="none" strike="noStrike" cap="none" dirty="0">
                <a:solidFill>
                  <a:schemeClr val="dk1"/>
                </a:solidFill>
                <a:latin typeface="Arial" panose="020B0604020202020204" pitchFamily="34" charset="0"/>
                <a:ea typeface="Calibri"/>
                <a:cs typeface="Arial" panose="020B0604020202020204" pitchFamily="34" charset="0"/>
                <a:sym typeface="Calibri"/>
              </a:rPr>
              <a:t>Insufficient data available for South Dakota</a:t>
            </a:r>
            <a:endParaRPr lang="en-US" sz="1800" dirty="0">
              <a:latin typeface="Arial" panose="020B0604020202020204" pitchFamily="34" charset="0"/>
              <a:cs typeface="Arial" panose="020B0604020202020204" pitchFamily="34" charset="0"/>
            </a:endParaRPr>
          </a:p>
          <a:p>
            <a:pPr indent="-330200">
              <a:lnSpc>
                <a:spcPct val="90000"/>
              </a:lnSpc>
              <a:buClr>
                <a:schemeClr val="dk1"/>
              </a:buClr>
              <a:buSzPts val="1600"/>
              <a:buFont typeface="Arial" panose="020B0604020202020204" pitchFamily="34" charset="0"/>
              <a:buChar char="•"/>
            </a:pPr>
            <a:r>
              <a:rPr lang="en-US" sz="1800" b="0" i="0" u="none" strike="noStrike" cap="none" dirty="0">
                <a:solidFill>
                  <a:schemeClr val="dk1"/>
                </a:solidFill>
                <a:latin typeface="Arial" panose="020B0604020202020204" pitchFamily="34" charset="0"/>
                <a:ea typeface="Calibri"/>
                <a:cs typeface="Arial" panose="020B0604020202020204" pitchFamily="34" charset="0"/>
                <a:sym typeface="Calibri"/>
              </a:rPr>
              <a:t>Highest IBU: Oregon</a:t>
            </a:r>
            <a:r>
              <a:rPr lang="en-US" sz="1800" dirty="0">
                <a:solidFill>
                  <a:schemeClr val="dk1"/>
                </a:solidFill>
                <a:latin typeface="Arial" panose="020B0604020202020204" pitchFamily="34" charset="0"/>
                <a:ea typeface="Calibri"/>
                <a:cs typeface="Arial" panose="020B0604020202020204" pitchFamily="34" charset="0"/>
                <a:sym typeface="Calibri"/>
              </a:rPr>
              <a:t> (138)</a:t>
            </a:r>
            <a:endParaRPr lang="en-US" sz="1800" dirty="0">
              <a:latin typeface="Arial" panose="020B0604020202020204" pitchFamily="34" charset="0"/>
              <a:cs typeface="Arial" panose="020B0604020202020204" pitchFamily="34" charset="0"/>
            </a:endParaRPr>
          </a:p>
          <a:p>
            <a:pPr indent="-329184">
              <a:lnSpc>
                <a:spcPct val="90000"/>
              </a:lnSpc>
              <a:buSzPts val="1600"/>
              <a:buChar char="•"/>
            </a:pPr>
            <a:r>
              <a:rPr lang="en-US" sz="1800" dirty="0">
                <a:solidFill>
                  <a:schemeClr val="dk1"/>
                </a:solidFill>
                <a:latin typeface="Arial" panose="020B0604020202020204" pitchFamily="34" charset="0"/>
                <a:ea typeface="Calibri"/>
                <a:cs typeface="Arial" panose="020B0604020202020204" pitchFamily="34" charset="0"/>
                <a:sym typeface="Calibri"/>
              </a:rPr>
              <a:t>Highest ABV: Colorado (12.8%)</a:t>
            </a:r>
          </a:p>
          <a:p>
            <a:pPr indent="-329184">
              <a:lnSpc>
                <a:spcPct val="90000"/>
              </a:lnSpc>
              <a:buSzPts val="1600"/>
              <a:buChar char="•"/>
            </a:pPr>
            <a:r>
              <a:rPr lang="en-US" sz="1800" dirty="0">
                <a:solidFill>
                  <a:schemeClr val="dk1"/>
                </a:solidFill>
                <a:latin typeface="Arial" panose="020B0604020202020204" pitchFamily="34" charset="0"/>
                <a:cs typeface="Arial" panose="020B0604020202020204" pitchFamily="34" charset="0"/>
                <a:sym typeface="Calibri"/>
              </a:rPr>
              <a:t>Repurpose existing facilities </a:t>
            </a:r>
          </a:p>
          <a:p>
            <a:pPr indent="-329184">
              <a:lnSpc>
                <a:spcPct val="90000"/>
              </a:lnSpc>
              <a:buSzPts val="1600"/>
              <a:buChar char="•"/>
            </a:pPr>
            <a:r>
              <a:rPr lang="en-US" sz="1800" dirty="0">
                <a:solidFill>
                  <a:schemeClr val="dk1"/>
                </a:solidFill>
                <a:latin typeface="Arial" panose="020B0604020202020204" pitchFamily="34" charset="0"/>
                <a:cs typeface="Arial" panose="020B0604020202020204" pitchFamily="34" charset="0"/>
                <a:sym typeface="Calibri"/>
              </a:rPr>
              <a:t>Increase product availability for SE markets</a:t>
            </a:r>
            <a:endParaRPr lang="en-US" sz="18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16633" y="195725"/>
            <a:ext cx="2773133" cy="699625"/>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000"/>
              <a:buFont typeface="Calibri"/>
              <a:buNone/>
            </a:pPr>
            <a:r>
              <a:rPr lang="en" sz="3000" b="1" dirty="0">
                <a:solidFill>
                  <a:schemeClr val="dk1"/>
                </a:solidFill>
                <a:ea typeface="Calibri"/>
                <a:cs typeface="Calibri"/>
                <a:sym typeface="Calibri"/>
              </a:rPr>
              <a:t>ABV Summary</a:t>
            </a:r>
            <a:endParaRPr sz="1100" dirty="0"/>
          </a:p>
        </p:txBody>
      </p:sp>
      <p:sp>
        <p:nvSpPr>
          <p:cNvPr id="193" name="Google Shape;193;p32"/>
          <p:cNvSpPr txBox="1">
            <a:spLocks noGrp="1"/>
          </p:cNvSpPr>
          <p:nvPr>
            <p:ph type="body" idx="1"/>
          </p:nvPr>
        </p:nvSpPr>
        <p:spPr>
          <a:xfrm>
            <a:off x="236302" y="1448861"/>
            <a:ext cx="3095673" cy="1482811"/>
          </a:xfrm>
          <a:prstGeom prst="rect">
            <a:avLst/>
          </a:prstGeom>
          <a:noFill/>
          <a:ln>
            <a:noFill/>
          </a:ln>
        </p:spPr>
        <p:txBody>
          <a:bodyPr spcFirstLastPara="1" wrap="square" lIns="68575" tIns="34275" rIns="68575" bIns="34275" anchor="t" anchorCtr="0">
            <a:normAutofit fontScale="92500" lnSpcReduction="10000"/>
          </a:bodyPr>
          <a:lstStyle/>
          <a:p>
            <a:pPr marL="0" lvl="0" indent="-95250" algn="l" rtl="0">
              <a:spcBef>
                <a:spcPts val="0"/>
              </a:spcBef>
              <a:spcAft>
                <a:spcPts val="0"/>
              </a:spcAft>
              <a:buSzPts val="1500"/>
              <a:buChar char="•"/>
            </a:pPr>
            <a:r>
              <a:rPr lang="en" sz="1500" dirty="0">
                <a:latin typeface="Calibri" panose="020F0502020204030204" pitchFamily="34" charset="0"/>
                <a:cs typeface="Calibri" panose="020F0502020204030204" pitchFamily="34" charset="0"/>
              </a:rPr>
              <a:t> </a:t>
            </a:r>
            <a:r>
              <a:rPr lang="en" sz="1600" dirty="0">
                <a:latin typeface="Calibri" panose="020F0502020204030204" pitchFamily="34" charset="0"/>
                <a:cs typeface="Calibri" panose="020F0502020204030204" pitchFamily="34" charset="0"/>
              </a:rPr>
              <a:t>Min : 0.00100  </a:t>
            </a:r>
            <a:endParaRPr sz="1600" dirty="0">
              <a:latin typeface="Calibri" panose="020F0502020204030204" pitchFamily="34" charset="0"/>
              <a:cs typeface="Calibri" panose="020F0502020204030204" pitchFamily="34" charset="0"/>
            </a:endParaRPr>
          </a:p>
          <a:p>
            <a:pPr marL="0" lvl="0" indent="-101600" algn="l" rtl="0">
              <a:spcBef>
                <a:spcPts val="800"/>
              </a:spcBef>
              <a:spcAft>
                <a:spcPts val="0"/>
              </a:spcAft>
              <a:buSzPts val="1600"/>
              <a:buChar char="•"/>
            </a:pPr>
            <a:r>
              <a:rPr lang="en" sz="1600" dirty="0">
                <a:latin typeface="Calibri" panose="020F0502020204030204" pitchFamily="34" charset="0"/>
                <a:cs typeface="Calibri" panose="020F0502020204030204" pitchFamily="34" charset="0"/>
              </a:rPr>
              <a:t> Mean : 0.05977  </a:t>
            </a:r>
            <a:endParaRPr sz="1600" dirty="0">
              <a:latin typeface="Calibri" panose="020F0502020204030204" pitchFamily="34" charset="0"/>
              <a:cs typeface="Calibri" panose="020F0502020204030204" pitchFamily="34" charset="0"/>
            </a:endParaRPr>
          </a:p>
          <a:p>
            <a:pPr marL="0" lvl="0" indent="-101600" algn="l" rtl="0">
              <a:spcBef>
                <a:spcPts val="800"/>
              </a:spcBef>
              <a:spcAft>
                <a:spcPts val="0"/>
              </a:spcAft>
              <a:buSzPts val="1600"/>
              <a:buChar char="•"/>
            </a:pPr>
            <a:r>
              <a:rPr lang="en" sz="1600" dirty="0">
                <a:latin typeface="Calibri" panose="020F0502020204030204" pitchFamily="34" charset="0"/>
                <a:cs typeface="Calibri" panose="020F0502020204030204" pitchFamily="34" charset="0"/>
              </a:rPr>
              <a:t> Max : 0.12800</a:t>
            </a:r>
            <a:endParaRPr sz="1600" dirty="0">
              <a:latin typeface="Calibri" panose="020F0502020204030204" pitchFamily="34" charset="0"/>
              <a:cs typeface="Calibri" panose="020F0502020204030204" pitchFamily="34" charset="0"/>
            </a:endParaRPr>
          </a:p>
          <a:p>
            <a:pPr marL="0" lvl="0" indent="-101600" algn="l" rtl="0">
              <a:spcBef>
                <a:spcPts val="800"/>
              </a:spcBef>
              <a:spcAft>
                <a:spcPts val="0"/>
              </a:spcAft>
              <a:buSzPts val="1600"/>
              <a:buChar char="•"/>
            </a:pPr>
            <a:r>
              <a:rPr lang="en" sz="1600" dirty="0">
                <a:latin typeface="Calibri" panose="020F0502020204030204" pitchFamily="34" charset="0"/>
                <a:cs typeface="Calibri" panose="020F0502020204030204" pitchFamily="34" charset="0"/>
              </a:rPr>
              <a:t> Standard Deviation : 0.01354</a:t>
            </a:r>
            <a:endParaRPr sz="1600" dirty="0">
              <a:latin typeface="Calibri" panose="020F0502020204030204" pitchFamily="34" charset="0"/>
              <a:cs typeface="Calibri" panose="020F0502020204030204" pitchFamily="34" charset="0"/>
            </a:endParaRPr>
          </a:p>
          <a:p>
            <a:pPr marL="0" lvl="0" indent="-101600" algn="l" rtl="0">
              <a:spcBef>
                <a:spcPts val="800"/>
              </a:spcBef>
              <a:spcAft>
                <a:spcPts val="0"/>
              </a:spcAft>
              <a:buSzPts val="1600"/>
              <a:buChar char="•"/>
            </a:pPr>
            <a:r>
              <a:rPr lang="en" sz="1600" dirty="0">
                <a:latin typeface="Calibri" panose="020F0502020204030204" pitchFamily="34" charset="0"/>
                <a:cs typeface="Calibri" panose="020F0502020204030204" pitchFamily="34" charset="0"/>
              </a:rPr>
              <a:t> Variance : 0.00018</a:t>
            </a:r>
            <a:endParaRPr sz="1600" dirty="0">
              <a:latin typeface="Calibri" panose="020F0502020204030204" pitchFamily="34" charset="0"/>
              <a:cs typeface="Calibri" panose="020F0502020204030204" pitchFamily="34" charset="0"/>
            </a:endParaRPr>
          </a:p>
          <a:p>
            <a:pPr marL="0" lvl="0" indent="88900" algn="l" rtl="0">
              <a:lnSpc>
                <a:spcPct val="90000"/>
              </a:lnSpc>
              <a:spcBef>
                <a:spcPts val="800"/>
              </a:spcBef>
              <a:spcAft>
                <a:spcPts val="0"/>
              </a:spcAft>
              <a:buClr>
                <a:srgbClr val="323560"/>
              </a:buClr>
              <a:buSzPts val="1400"/>
              <a:buFont typeface="Arial"/>
              <a:buNone/>
            </a:pPr>
            <a:endParaRPr sz="1400" dirty="0">
              <a:latin typeface="Calibri" panose="020F0502020204030204" pitchFamily="34" charset="0"/>
              <a:cs typeface="Calibri" panose="020F0502020204030204" pitchFamily="34" charset="0"/>
            </a:endParaRPr>
          </a:p>
        </p:txBody>
      </p:sp>
      <p:sp>
        <p:nvSpPr>
          <p:cNvPr id="194" name="Google Shape;194;p32"/>
          <p:cNvSpPr/>
          <p:nvPr/>
        </p:nvSpPr>
        <p:spPr>
          <a:xfrm>
            <a:off x="3474185" y="0"/>
            <a:ext cx="5669815" cy="5143500"/>
          </a:xfrm>
          <a:prstGeom prst="rect">
            <a:avLst/>
          </a:prstGeom>
          <a:solidFill>
            <a:srgbClr val="32356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5" name="Google Shape;195;p32"/>
          <p:cNvSpPr/>
          <p:nvPr/>
        </p:nvSpPr>
        <p:spPr>
          <a:xfrm>
            <a:off x="3819746" y="363474"/>
            <a:ext cx="5031859" cy="430439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96" name="Google Shape;196;p32" descr="Chart, box and whisker chart&#10;&#10;Description automatically generated"/>
          <p:cNvPicPr preferRelativeResize="0"/>
          <p:nvPr/>
        </p:nvPicPr>
        <p:blipFill rotWithShape="1">
          <a:blip r:embed="rId3">
            <a:alphaModFix/>
          </a:blip>
          <a:srcRect t="474" r="-3" b="12946"/>
          <a:stretch/>
        </p:blipFill>
        <p:spPr>
          <a:xfrm>
            <a:off x="4061046" y="620759"/>
            <a:ext cx="2702792" cy="1497585"/>
          </a:xfrm>
          <a:prstGeom prst="rect">
            <a:avLst/>
          </a:prstGeom>
          <a:noFill/>
          <a:ln>
            <a:noFill/>
          </a:ln>
        </p:spPr>
      </p:pic>
      <p:pic>
        <p:nvPicPr>
          <p:cNvPr id="197" name="Google Shape;197;p32" descr="Chart, histogram&#10;&#10;Description automatically generated"/>
          <p:cNvPicPr preferRelativeResize="0"/>
          <p:nvPr/>
        </p:nvPicPr>
        <p:blipFill rotWithShape="1">
          <a:blip r:embed="rId4">
            <a:alphaModFix/>
          </a:blip>
          <a:srcRect l="6049" r="14714"/>
          <a:stretch/>
        </p:blipFill>
        <p:spPr>
          <a:xfrm>
            <a:off x="4061047" y="2242427"/>
            <a:ext cx="2702792" cy="2191572"/>
          </a:xfrm>
          <a:prstGeom prst="rect">
            <a:avLst/>
          </a:prstGeom>
          <a:noFill/>
          <a:ln>
            <a:noFill/>
          </a:ln>
        </p:spPr>
      </p:pic>
      <p:pic>
        <p:nvPicPr>
          <p:cNvPr id="198" name="Google Shape;198;p32" descr="Two glasses of beer&#10;&#10;Description automatically generated with medium confidence"/>
          <p:cNvPicPr preferRelativeResize="0"/>
          <p:nvPr/>
        </p:nvPicPr>
        <p:blipFill rotWithShape="1">
          <a:blip r:embed="rId5">
            <a:alphaModFix/>
          </a:blip>
          <a:srcRect l="16392" r="55154"/>
          <a:stretch/>
        </p:blipFill>
        <p:spPr>
          <a:xfrm>
            <a:off x="6880453" y="620759"/>
            <a:ext cx="1736793" cy="3815069"/>
          </a:xfrm>
          <a:prstGeom prst="rect">
            <a:avLst/>
          </a:prstGeom>
          <a:noFill/>
          <a:ln>
            <a:noFill/>
          </a:ln>
        </p:spPr>
      </p:pic>
      <p:sp>
        <p:nvSpPr>
          <p:cNvPr id="2" name="TextBox 1">
            <a:extLst>
              <a:ext uri="{FF2B5EF4-FFF2-40B4-BE49-F238E27FC236}">
                <a16:creationId xmlns:a16="http://schemas.microsoft.com/office/drawing/2014/main" id="{7F991392-2BF8-41B6-98B6-3190D00D3988}"/>
              </a:ext>
            </a:extLst>
          </p:cNvPr>
          <p:cNvSpPr txBox="1"/>
          <p:nvPr/>
        </p:nvSpPr>
        <p:spPr>
          <a:xfrm>
            <a:off x="4331502" y="475636"/>
            <a:ext cx="2037196"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ABV Boxplot</a:t>
            </a:r>
          </a:p>
        </p:txBody>
      </p:sp>
      <p:sp>
        <p:nvSpPr>
          <p:cNvPr id="3" name="TextBox 2">
            <a:extLst>
              <a:ext uri="{FF2B5EF4-FFF2-40B4-BE49-F238E27FC236}">
                <a16:creationId xmlns:a16="http://schemas.microsoft.com/office/drawing/2014/main" id="{3D6EE206-9B91-494B-96FD-07F437EAB510}"/>
              </a:ext>
            </a:extLst>
          </p:cNvPr>
          <p:cNvSpPr txBox="1"/>
          <p:nvPr/>
        </p:nvSpPr>
        <p:spPr>
          <a:xfrm>
            <a:off x="152400" y="2931672"/>
            <a:ext cx="3321785"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Target underrepresented markets</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Increase production in the Southeastern US</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Maintain average alcohol content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190500" y="104385"/>
            <a:ext cx="2894182" cy="1216741"/>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000" b="1" dirty="0">
                <a:solidFill>
                  <a:schemeClr val="dk1"/>
                </a:solidFill>
                <a:ea typeface="Calibri"/>
                <a:cs typeface="Calibri"/>
                <a:sym typeface="Calibri"/>
              </a:rPr>
              <a:t>ABV &amp; IBU Relationship</a:t>
            </a:r>
            <a:endParaRPr sz="3000" dirty="0"/>
          </a:p>
        </p:txBody>
      </p:sp>
      <p:sp>
        <p:nvSpPr>
          <p:cNvPr id="206" name="Google Shape;206;p33"/>
          <p:cNvSpPr/>
          <p:nvPr/>
        </p:nvSpPr>
        <p:spPr>
          <a:xfrm>
            <a:off x="3520298" y="0"/>
            <a:ext cx="5623702" cy="4743450"/>
          </a:xfrm>
          <a:prstGeom prst="rect">
            <a:avLst/>
          </a:prstGeom>
          <a:solidFill>
            <a:srgbClr val="C8CAC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07" name="Google Shape;207;p33" descr="Chart, scatter chart&#10;&#10;Description automatically generated"/>
          <p:cNvPicPr preferRelativeResize="0"/>
          <p:nvPr/>
        </p:nvPicPr>
        <p:blipFill rotWithShape="1">
          <a:blip r:embed="rId3">
            <a:alphaModFix/>
          </a:blip>
          <a:srcRect/>
          <a:stretch/>
        </p:blipFill>
        <p:spPr>
          <a:xfrm>
            <a:off x="4054446" y="2095109"/>
            <a:ext cx="4514400" cy="279900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 name="Picture 2" descr="Shape, circle&#10;&#10;Description automatically generated">
            <a:extLst>
              <a:ext uri="{FF2B5EF4-FFF2-40B4-BE49-F238E27FC236}">
                <a16:creationId xmlns:a16="http://schemas.microsoft.com/office/drawing/2014/main" id="{35239667-0FCD-43C2-9954-3FD5E928D019}"/>
              </a:ext>
            </a:extLst>
          </p:cNvPr>
          <p:cNvPicPr>
            <a:picLocks noChangeAspect="1"/>
          </p:cNvPicPr>
          <p:nvPr/>
        </p:nvPicPr>
        <p:blipFill>
          <a:blip r:embed="rId4"/>
          <a:stretch>
            <a:fillRect/>
          </a:stretch>
        </p:blipFill>
        <p:spPr>
          <a:xfrm>
            <a:off x="5278184" y="104385"/>
            <a:ext cx="2066925"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0C73FEA-753D-46F4-8617-808E959F3271}"/>
              </a:ext>
            </a:extLst>
          </p:cNvPr>
          <p:cNvSpPr txBox="1"/>
          <p:nvPr/>
        </p:nvSpPr>
        <p:spPr>
          <a:xfrm>
            <a:off x="309673" y="165203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dirty="0">
                <a:solidFill>
                  <a:schemeClr val="dk1"/>
                </a:solidFill>
                <a:latin typeface="Calibri"/>
                <a:cs typeface="Calibri"/>
              </a:rPr>
              <a:t> Strong evidence of a positive relationship between ABV and IBU metrics </a:t>
            </a:r>
            <a:endParaRPr lang="en-US" sz="1600">
              <a:solidFill>
                <a:schemeClr val="dk1"/>
              </a:solidFill>
              <a:latin typeface="Calibri"/>
              <a:cs typeface="Calibri"/>
            </a:endParaRPr>
          </a:p>
        </p:txBody>
      </p:sp>
      <p:sp>
        <p:nvSpPr>
          <p:cNvPr id="8" name="TextBox 7">
            <a:extLst>
              <a:ext uri="{FF2B5EF4-FFF2-40B4-BE49-F238E27FC236}">
                <a16:creationId xmlns:a16="http://schemas.microsoft.com/office/drawing/2014/main" id="{A38EE1D2-30BA-46D1-A833-390E060F48E3}"/>
              </a:ext>
            </a:extLst>
          </p:cNvPr>
          <p:cNvSpPr txBox="1"/>
          <p:nvPr/>
        </p:nvSpPr>
        <p:spPr>
          <a:xfrm>
            <a:off x="190499" y="2571749"/>
            <a:ext cx="3152775" cy="2308324"/>
          </a:xfrm>
          <a:prstGeom prst="rect">
            <a:avLst/>
          </a:prstGeom>
          <a:noFill/>
        </p:spPr>
        <p:txBody>
          <a:bodyPr wrap="square">
            <a:spAutoFit/>
          </a:bodyPr>
          <a:lstStyle/>
          <a:p>
            <a:pPr marL="285750" indent="-285750">
              <a:buFont typeface="Wingdings" panose="05000000000000000000" pitchFamily="2" charset="2"/>
              <a:buChar char="Ø"/>
            </a:pPr>
            <a:r>
              <a:rPr lang="en-US" dirty="0"/>
              <a:t>Increased ABV = decreased serving volume</a:t>
            </a:r>
          </a:p>
          <a:p>
            <a:pPr marL="285750" indent="-285750">
              <a:buFont typeface="Wingdings" panose="05000000000000000000" pitchFamily="2" charset="2"/>
              <a:buChar char="Ø"/>
            </a:pPr>
            <a:r>
              <a:rPr lang="en-US" dirty="0"/>
              <a:t>Manufacturing and distribution costs decrease </a:t>
            </a:r>
          </a:p>
          <a:p>
            <a:pPr marL="285750" indent="-285750">
              <a:buFont typeface="Wingdings" panose="05000000000000000000" pitchFamily="2" charset="2"/>
              <a:buChar char="Ø"/>
            </a:pPr>
            <a:r>
              <a:rPr lang="en-US" dirty="0"/>
              <a:t>High IBUs indicative of PNW, not as desirable in Southeastern US</a:t>
            </a:r>
          </a:p>
          <a:p>
            <a:pPr marL="285750" indent="-285750">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1376-5B5D-4071-843A-69E66D2575F6}"/>
              </a:ext>
            </a:extLst>
          </p:cNvPr>
          <p:cNvSpPr>
            <a:spLocks noGrp="1"/>
          </p:cNvSpPr>
          <p:nvPr>
            <p:ph type="title"/>
          </p:nvPr>
        </p:nvSpPr>
        <p:spPr>
          <a:xfrm>
            <a:off x="318135" y="46992"/>
            <a:ext cx="8682990" cy="470694"/>
          </a:xfrm>
        </p:spPr>
        <p:txBody>
          <a:bodyPr>
            <a:normAutofit fontScale="90000"/>
          </a:bodyPr>
          <a:lstStyle/>
          <a:p>
            <a:r>
              <a:rPr lang="en-US" dirty="0">
                <a:solidFill>
                  <a:schemeClr val="tx1"/>
                </a:solidFill>
              </a:rPr>
              <a:t>KNN: Classifying IPAs &amp; Ales via ABV &amp; IBU Content </a:t>
            </a:r>
          </a:p>
        </p:txBody>
      </p:sp>
      <p:sp>
        <p:nvSpPr>
          <p:cNvPr id="3" name="Text Placeholder 2">
            <a:extLst>
              <a:ext uri="{FF2B5EF4-FFF2-40B4-BE49-F238E27FC236}">
                <a16:creationId xmlns:a16="http://schemas.microsoft.com/office/drawing/2014/main" id="{1EE59C22-9143-4B0D-A9FA-AC9F59EDC935}"/>
              </a:ext>
            </a:extLst>
          </p:cNvPr>
          <p:cNvSpPr>
            <a:spLocks noGrp="1"/>
          </p:cNvSpPr>
          <p:nvPr>
            <p:ph type="body" idx="1"/>
          </p:nvPr>
        </p:nvSpPr>
        <p:spPr>
          <a:xfrm>
            <a:off x="417194" y="1345685"/>
            <a:ext cx="2777490" cy="384809"/>
          </a:xfrm>
        </p:spPr>
        <p:txBody>
          <a:bodyPr/>
          <a:lstStyle/>
          <a:p>
            <a:r>
              <a:rPr lang="en-US" dirty="0"/>
              <a:t>Optimal K value: 5</a:t>
            </a:r>
          </a:p>
        </p:txBody>
      </p:sp>
      <p:sp>
        <p:nvSpPr>
          <p:cNvPr id="5" name="Text Placeholder 4">
            <a:extLst>
              <a:ext uri="{FF2B5EF4-FFF2-40B4-BE49-F238E27FC236}">
                <a16:creationId xmlns:a16="http://schemas.microsoft.com/office/drawing/2014/main" id="{445F51F2-BA53-41A5-A090-E3C6D3976D6A}"/>
              </a:ext>
            </a:extLst>
          </p:cNvPr>
          <p:cNvSpPr>
            <a:spLocks noGrp="1"/>
          </p:cNvSpPr>
          <p:nvPr>
            <p:ph type="body" sz="quarter" idx="3"/>
          </p:nvPr>
        </p:nvSpPr>
        <p:spPr>
          <a:xfrm>
            <a:off x="5410201" y="1367394"/>
            <a:ext cx="2318383" cy="303291"/>
          </a:xfrm>
        </p:spPr>
        <p:txBody>
          <a:bodyPr/>
          <a:lstStyle/>
          <a:p>
            <a:r>
              <a:rPr lang="en-US" dirty="0"/>
              <a:t>Error Rate: 12% </a:t>
            </a:r>
          </a:p>
        </p:txBody>
      </p:sp>
      <p:pic>
        <p:nvPicPr>
          <p:cNvPr id="3076" name="Picture 4">
            <a:extLst>
              <a:ext uri="{FF2B5EF4-FFF2-40B4-BE49-F238E27FC236}">
                <a16:creationId xmlns:a16="http://schemas.microsoft.com/office/drawing/2014/main" id="{D88CF2F9-FEB8-4733-A2CF-827DEBF3BB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61" r="3974" b="2077"/>
          <a:stretch/>
        </p:blipFill>
        <p:spPr bwMode="auto">
          <a:xfrm>
            <a:off x="104178" y="1687830"/>
            <a:ext cx="3896321" cy="2462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6019F87-0FC8-4C4A-A4F7-0DEC45E7E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192" y="168783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A0A3FD-468C-4F71-9655-4AF25A781826}"/>
              </a:ext>
            </a:extLst>
          </p:cNvPr>
          <p:cNvSpPr txBox="1"/>
          <p:nvPr/>
        </p:nvSpPr>
        <p:spPr>
          <a:xfrm>
            <a:off x="533400" y="461209"/>
            <a:ext cx="41052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accuracy: 88%</a:t>
            </a:r>
          </a:p>
          <a:p>
            <a:pPr marL="285750" indent="-285750">
              <a:buFont typeface="Arial" panose="020B0604020202020204" pitchFamily="34" charset="0"/>
              <a:buChar char="•"/>
            </a:pPr>
            <a:r>
              <a:rPr lang="en-US" dirty="0"/>
              <a:t>Model sensitivity: 93%</a:t>
            </a:r>
          </a:p>
          <a:p>
            <a:pPr marL="285750" indent="-285750">
              <a:buFont typeface="Arial" panose="020B0604020202020204" pitchFamily="34" charset="0"/>
              <a:buChar char="•"/>
            </a:pPr>
            <a:r>
              <a:rPr lang="en-US" dirty="0"/>
              <a:t>Model specificity: 83%</a:t>
            </a:r>
          </a:p>
        </p:txBody>
      </p:sp>
    </p:spTree>
    <p:extLst>
      <p:ext uri="{BB962C8B-B14F-4D97-AF65-F5344CB8AC3E}">
        <p14:creationId xmlns:p14="http://schemas.microsoft.com/office/powerpoint/2010/main" val="351807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pic>
        <p:nvPicPr>
          <p:cNvPr id="2050" name="Picture 2">
            <a:extLst>
              <a:ext uri="{FF2B5EF4-FFF2-40B4-BE49-F238E27FC236}">
                <a16:creationId xmlns:a16="http://schemas.microsoft.com/office/drawing/2014/main" id="{D1D9C9E8-6F01-4ACA-B30C-949B826E31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32" b="12569"/>
          <a:stretch/>
        </p:blipFill>
        <p:spPr bwMode="auto">
          <a:xfrm>
            <a:off x="1885675" y="1851877"/>
            <a:ext cx="5435858" cy="2915908"/>
          </a:xfrm>
          <a:prstGeom prst="rect">
            <a:avLst/>
          </a:prstGeom>
          <a:noFill/>
          <a:extLst>
            <a:ext uri="{909E8E84-426E-40DD-AFC4-6F175D3DCCD1}">
              <a14:hiddenFill xmlns:a14="http://schemas.microsoft.com/office/drawing/2010/main">
                <a:solidFill>
                  <a:srgbClr val="FFFFFF"/>
                </a:solidFill>
              </a14:hiddenFill>
            </a:ext>
          </a:extLst>
        </p:spPr>
      </p:pic>
      <p:sp>
        <p:nvSpPr>
          <p:cNvPr id="179" name="Google Shape;179;p31"/>
          <p:cNvSpPr/>
          <p:nvPr/>
        </p:nvSpPr>
        <p:spPr>
          <a:xfrm>
            <a:off x="415812" y="216263"/>
            <a:ext cx="8375585" cy="1566988"/>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0" name="Google Shape;180;p31"/>
          <p:cNvSpPr txBox="1">
            <a:spLocks noGrp="1"/>
          </p:cNvSpPr>
          <p:nvPr>
            <p:ph type="title"/>
          </p:nvPr>
        </p:nvSpPr>
        <p:spPr>
          <a:xfrm>
            <a:off x="630925" y="382525"/>
            <a:ext cx="3178500" cy="1234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Font typeface="Calibri"/>
              <a:buNone/>
            </a:pPr>
            <a:r>
              <a:rPr lang="en" sz="3000" b="1" dirty="0"/>
              <a:t>Underrepresented</a:t>
            </a:r>
            <a:br>
              <a:rPr lang="en" sz="3000" b="1" dirty="0"/>
            </a:br>
            <a:r>
              <a:rPr lang="en" sz="3000" b="1" dirty="0"/>
              <a:t>Market: Ciders</a:t>
            </a:r>
            <a:endParaRPr sz="3000" dirty="0"/>
          </a:p>
        </p:txBody>
      </p:sp>
      <p:sp>
        <p:nvSpPr>
          <p:cNvPr id="181" name="Google Shape;181;p31"/>
          <p:cNvSpPr/>
          <p:nvPr/>
        </p:nvSpPr>
        <p:spPr>
          <a:xfrm>
            <a:off x="367806" y="735723"/>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2" name="Google Shape;182;p31"/>
          <p:cNvSpPr/>
          <p:nvPr/>
        </p:nvSpPr>
        <p:spPr>
          <a:xfrm rot="5400000">
            <a:off x="3546246" y="992915"/>
            <a:ext cx="1097400" cy="13800"/>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BC3DCAE9-A4C0-4B94-A27E-FDA4C6300B45}"/>
              </a:ext>
            </a:extLst>
          </p:cNvPr>
          <p:cNvSpPr txBox="1"/>
          <p:nvPr/>
        </p:nvSpPr>
        <p:spPr>
          <a:xfrm>
            <a:off x="4238625" y="451115"/>
            <a:ext cx="440055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Very few ciders outside of OR, WA, and MI</a:t>
            </a:r>
          </a:p>
          <a:p>
            <a:pPr marL="285750" indent="-285750">
              <a:buFont typeface="Arial" panose="020B0604020202020204" pitchFamily="34" charset="0"/>
              <a:buChar char="•"/>
            </a:pPr>
            <a:r>
              <a:rPr lang="en-US" sz="1600" dirty="0"/>
              <a:t>Market strategy:</a:t>
            </a:r>
          </a:p>
          <a:p>
            <a:pPr marL="742950" lvl="1" indent="-285750">
              <a:buFont typeface="Arial" panose="020B0604020202020204" pitchFamily="34" charset="0"/>
              <a:buChar char="•"/>
            </a:pPr>
            <a:r>
              <a:rPr lang="en-US" sz="1600" dirty="0"/>
              <a:t>Advertise existing ciders to these regions</a:t>
            </a:r>
          </a:p>
          <a:p>
            <a:pPr marL="742950" lvl="1" indent="-285750">
              <a:buFont typeface="Arial" panose="020B0604020202020204" pitchFamily="34" charset="0"/>
              <a:buChar char="•"/>
            </a:pPr>
            <a:r>
              <a:rPr lang="en-US" sz="1600" dirty="0"/>
              <a:t>Market test for popularity </a:t>
            </a:r>
          </a:p>
        </p:txBody>
      </p:sp>
    </p:spTree>
    <p:extLst>
      <p:ext uri="{BB962C8B-B14F-4D97-AF65-F5344CB8AC3E}">
        <p14:creationId xmlns:p14="http://schemas.microsoft.com/office/powerpoint/2010/main" val="100269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pic>
        <p:nvPicPr>
          <p:cNvPr id="2052" name="Picture 4">
            <a:extLst>
              <a:ext uri="{FF2B5EF4-FFF2-40B4-BE49-F238E27FC236}">
                <a16:creationId xmlns:a16="http://schemas.microsoft.com/office/drawing/2014/main" id="{EF3CFDA4-009A-41E7-9D18-529AFB834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58" b="14555"/>
          <a:stretch/>
        </p:blipFill>
        <p:spPr bwMode="auto">
          <a:xfrm>
            <a:off x="1832514" y="1783251"/>
            <a:ext cx="5542180" cy="2909134"/>
          </a:xfrm>
          <a:prstGeom prst="rect">
            <a:avLst/>
          </a:prstGeom>
          <a:noFill/>
          <a:extLst>
            <a:ext uri="{909E8E84-426E-40DD-AFC4-6F175D3DCCD1}">
              <a14:hiddenFill xmlns:a14="http://schemas.microsoft.com/office/drawing/2010/main">
                <a:solidFill>
                  <a:srgbClr val="FFFFFF"/>
                </a:solidFill>
              </a14:hiddenFill>
            </a:ext>
          </a:extLst>
        </p:spPr>
      </p:pic>
      <p:sp>
        <p:nvSpPr>
          <p:cNvPr id="179" name="Google Shape;179;p31"/>
          <p:cNvSpPr/>
          <p:nvPr/>
        </p:nvSpPr>
        <p:spPr>
          <a:xfrm>
            <a:off x="415812" y="216263"/>
            <a:ext cx="8375585" cy="1566988"/>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0" name="Google Shape;180;p31"/>
          <p:cNvSpPr txBox="1">
            <a:spLocks noGrp="1"/>
          </p:cNvSpPr>
          <p:nvPr>
            <p:ph type="title"/>
          </p:nvPr>
        </p:nvSpPr>
        <p:spPr>
          <a:xfrm>
            <a:off x="630925" y="382525"/>
            <a:ext cx="3178500" cy="1234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Font typeface="Calibri"/>
              <a:buNone/>
            </a:pPr>
            <a:r>
              <a:rPr lang="en" sz="3000" b="1" dirty="0"/>
              <a:t>Underrepresented</a:t>
            </a:r>
            <a:br>
              <a:rPr lang="en" sz="3000" b="1" dirty="0"/>
            </a:br>
            <a:r>
              <a:rPr lang="en" sz="3000" b="1" dirty="0"/>
              <a:t>Market: Lagers</a:t>
            </a:r>
            <a:endParaRPr sz="3000" dirty="0"/>
          </a:p>
        </p:txBody>
      </p:sp>
      <p:sp>
        <p:nvSpPr>
          <p:cNvPr id="181" name="Google Shape;181;p31"/>
          <p:cNvSpPr/>
          <p:nvPr/>
        </p:nvSpPr>
        <p:spPr>
          <a:xfrm>
            <a:off x="367806" y="735723"/>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82" name="Google Shape;182;p31"/>
          <p:cNvSpPr/>
          <p:nvPr/>
        </p:nvSpPr>
        <p:spPr>
          <a:xfrm rot="5400000">
            <a:off x="3546246" y="992915"/>
            <a:ext cx="1097400" cy="13800"/>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64814AFC-7B63-4FAA-B3A1-8CBDC638D559}"/>
              </a:ext>
            </a:extLst>
          </p:cNvPr>
          <p:cNvSpPr txBox="1"/>
          <p:nvPr/>
        </p:nvSpPr>
        <p:spPr>
          <a:xfrm>
            <a:off x="4238625" y="451115"/>
            <a:ext cx="440055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Very few lagers in Southeastern US</a:t>
            </a:r>
          </a:p>
          <a:p>
            <a:pPr marL="285750" indent="-285750">
              <a:buFont typeface="Arial" panose="020B0604020202020204" pitchFamily="34" charset="0"/>
              <a:buChar char="•"/>
            </a:pPr>
            <a:r>
              <a:rPr lang="en-US" sz="1600" dirty="0"/>
              <a:t>Market strategy:</a:t>
            </a:r>
          </a:p>
          <a:p>
            <a:pPr marL="742950" lvl="1" indent="-285750">
              <a:buFont typeface="Arial" panose="020B0604020202020204" pitchFamily="34" charset="0"/>
              <a:buChar char="•"/>
            </a:pPr>
            <a:r>
              <a:rPr lang="en-US" sz="1600" dirty="0"/>
              <a:t>Build brewing facility in Georgia</a:t>
            </a:r>
          </a:p>
          <a:p>
            <a:pPr marL="742950" lvl="1" indent="-285750">
              <a:buFont typeface="Arial" panose="020B0604020202020204" pitchFamily="34" charset="0"/>
              <a:buChar char="•"/>
            </a:pPr>
            <a:r>
              <a:rPr lang="en-US" sz="1600" dirty="0"/>
              <a:t>Advantages include low corporate tax rate</a:t>
            </a:r>
          </a:p>
          <a:p>
            <a:pPr marL="742950" lvl="1" indent="-285750">
              <a:buFont typeface="Arial" panose="020B0604020202020204" pitchFamily="34" charset="0"/>
              <a:buChar char="•"/>
            </a:pPr>
            <a:r>
              <a:rPr lang="en-US" sz="1600" dirty="0"/>
              <a:t>Existence of port eases shipping costs</a:t>
            </a: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5452720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39ED4D73098F4BA272A62C4E640F2B" ma:contentTypeVersion="4" ma:contentTypeDescription="Create a new document." ma:contentTypeScope="" ma:versionID="5400c7a1fd4aa2c009ae3406c9745782">
  <xsd:schema xmlns:xsd="http://www.w3.org/2001/XMLSchema" xmlns:xs="http://www.w3.org/2001/XMLSchema" xmlns:p="http://schemas.microsoft.com/office/2006/metadata/properties" xmlns:ns3="b6bfc0cf-d53a-42f6-8a95-0541179a066a" targetNamespace="http://schemas.microsoft.com/office/2006/metadata/properties" ma:root="true" ma:fieldsID="8e5be70207f1d48431fd2226072d74f5" ns3:_="">
    <xsd:import namespace="b6bfc0cf-d53a-42f6-8a95-0541179a06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bfc0cf-d53a-42f6-8a95-0541179a06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E8C92F-BEBC-4EA4-A37F-D27C576BCE6F}">
  <ds:schemaRefs>
    <ds:schemaRef ds:uri="http://schemas.microsoft.com/sharepoint/v3/contenttype/forms"/>
  </ds:schemaRefs>
</ds:datastoreItem>
</file>

<file path=customXml/itemProps2.xml><?xml version="1.0" encoding="utf-8"?>
<ds:datastoreItem xmlns:ds="http://schemas.openxmlformats.org/officeDocument/2006/customXml" ds:itemID="{BF9D5046-32DA-442E-AB94-E0578E6E66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bfc0cf-d53a-42f6-8a95-0541179a06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091D8C-A256-44C5-8221-AAD97F28FD79}">
  <ds:schemaRefs>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b6bfc0cf-d53a-42f6-8a95-0541179a066a"/>
  </ds:schemaRefs>
</ds:datastoreItem>
</file>

<file path=docProps/app.xml><?xml version="1.0" encoding="utf-8"?>
<Properties xmlns="http://schemas.openxmlformats.org/officeDocument/2006/extended-properties" xmlns:vt="http://schemas.openxmlformats.org/officeDocument/2006/docPropsVTypes">
  <Template>Retrospect</Template>
  <TotalTime>8454</TotalTime>
  <Words>783</Words>
  <Application>Microsoft Office PowerPoint</Application>
  <PresentationFormat>On-screen Show (16:9)</PresentationFormat>
  <Paragraphs>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Case Study 01</vt:lpstr>
      <vt:lpstr>PowerPoint Presentation</vt:lpstr>
      <vt:lpstr>Addressing Missing Data</vt:lpstr>
      <vt:lpstr>Median ABU &amp; IBU</vt:lpstr>
      <vt:lpstr>ABV Summary</vt:lpstr>
      <vt:lpstr>ABV &amp; IBU Relationship</vt:lpstr>
      <vt:lpstr>KNN: Classifying IPAs &amp; Ales via ABV &amp; IBU Content </vt:lpstr>
      <vt:lpstr>Underrepresented Market: Ciders</vt:lpstr>
      <vt:lpstr>Underrepresented Market: Lagers</vt:lpstr>
      <vt:lpstr>Trends in Serving Sizes &amp; ABV Content: Southeastern US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01</dc:title>
  <dc:creator>Erin-WISC</dc:creator>
  <cp:lastModifiedBy>Mcclure-Price, Erin</cp:lastModifiedBy>
  <cp:revision>82</cp:revision>
  <dcterms:modified xsi:type="dcterms:W3CDTF">2021-10-23T19:22:33Z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0x0101003C39ED4D73098F4BA272A62C4E640F2B</vt:lpwstr>
  </property>
</Properties>
</file>