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1D7A4-3B6C-4026-BE81-00E82F9BF1B9}">
  <a:tblStyle styleId="{9181D7A4-3B6C-4026-BE81-00E82F9BF1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459"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34302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2 things to note: High ratio means high expectations for people</a:t>
            </a:r>
            <a:endParaRPr/>
          </a:p>
          <a:p>
            <a:pPr marL="0" lvl="0" indent="0" rtl="0">
              <a:spcBef>
                <a:spcPts val="0"/>
              </a:spcBef>
              <a:spcAft>
                <a:spcPts val="0"/>
              </a:spcAft>
              <a:buNone/>
            </a:pPr>
            <a:r>
              <a:rPr lang="en"/>
              <a:t>Notice that rent decreased in 25% of the zip codes since 2010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Shape 3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2" name="Shape 37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5" name="Shape 4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9" name="Shape 4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I am predicting change and not value: to avoid time series</a:t>
            </a:r>
            <a:endParaRPr/>
          </a:p>
          <a:p>
            <a:pPr marL="0" lvl="0" indent="0">
              <a:spcBef>
                <a:spcPts val="0"/>
              </a:spcBef>
              <a:spcAft>
                <a:spcPts val="0"/>
              </a:spcAft>
              <a:buNone/>
            </a:pPr>
            <a:r>
              <a:rPr lang="en"/>
              <a:t>Why am I not doing cross validation? Because year matters. You can’t predict past with future</a:t>
            </a:r>
            <a:endParaRPr/>
          </a:p>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Shape 4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5" name="Shape 49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Shape 5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8" name="Shape 5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0" name="Shape 5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3 points: market size, alternative to stocks and leverage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Shape 5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Shape 5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Shape 5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Shape 6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7" name="Shape 6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Shape 6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Shape 7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3" name="Shape 73"/>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Shape 74"/>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5" name="Shape 7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Shape 7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0" name="Shape 8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Shape 82"/>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Shape 8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86" name="Shape 8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89" name="Shape 8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Shape 9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 name="Shape 9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94" name="Shape 94"/>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Shape 9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Shape 9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Shape 98"/>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01" name="Shape 10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endParaRPr/>
          </a:p>
        </p:txBody>
      </p:sp>
      <p:sp>
        <p:nvSpPr>
          <p:cNvPr id="104" name="Shape 104"/>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Shape 10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Shape 5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Shape 5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www.zillow.com/research/data/"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openxmlformats.org/officeDocument/2006/relationships/hyperlink" Target="https://www.bea.gov/itable/iTable.cfm?ReqID=70&amp;step=1#reqid=70&amp;step=1&amp;isuri=1" TargetMode="External"/><Relationship Id="rId4" Type="http://schemas.openxmlformats.org/officeDocument/2006/relationships/hyperlink" Target="https://www.kaggle.com/jayrav13/unemployment-by-county-u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47400" y="117775"/>
            <a:ext cx="9297000" cy="6150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sz="3600" dirty="0">
                <a:solidFill>
                  <a:srgbClr val="000000"/>
                </a:solidFill>
                <a:latin typeface="Roboto"/>
                <a:ea typeface="Roboto"/>
                <a:cs typeface="Roboto"/>
                <a:sym typeface="Roboto"/>
              </a:rPr>
              <a:t>Analyzing and predicting the Housing Market</a:t>
            </a:r>
            <a:endParaRPr sz="3600" dirty="0">
              <a:solidFill>
                <a:srgbClr val="000000"/>
              </a:solidFill>
            </a:endParaRPr>
          </a:p>
        </p:txBody>
      </p:sp>
      <p:sp>
        <p:nvSpPr>
          <p:cNvPr id="113" name="Shape 113"/>
          <p:cNvSpPr txBox="1">
            <a:spLocks noGrp="1"/>
          </p:cNvSpPr>
          <p:nvPr>
            <p:ph type="subTitle" idx="1"/>
          </p:nvPr>
        </p:nvSpPr>
        <p:spPr>
          <a:xfrm>
            <a:off x="-3109525" y="80897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solidFill>
                  <a:schemeClr val="tx1">
                    <a:lumMod val="65000"/>
                    <a:lumOff val="35000"/>
                  </a:schemeClr>
                </a:solidFill>
                <a:latin typeface="Calibri" pitchFamily="34" charset="0"/>
                <a:cs typeface="Calibri" pitchFamily="34" charset="0"/>
              </a:rPr>
              <a:t>Jo Mataparthi</a:t>
            </a:r>
            <a:endParaRPr b="1" dirty="0">
              <a:solidFill>
                <a:schemeClr val="tx1">
                  <a:lumMod val="65000"/>
                  <a:lumOff val="35000"/>
                </a:schemeClr>
              </a:solidFill>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No reversion to mean</a:t>
            </a:r>
            <a:endParaRPr sz="3000">
              <a:latin typeface="Times New Roman"/>
              <a:ea typeface="Times New Roman"/>
              <a:cs typeface="Times New Roman"/>
              <a:sym typeface="Times New Roman"/>
            </a:endParaRPr>
          </a:p>
        </p:txBody>
      </p:sp>
      <p:pic>
        <p:nvPicPr>
          <p:cNvPr id="312" name="Shape 312"/>
          <p:cNvPicPr preferRelativeResize="0"/>
          <p:nvPr/>
        </p:nvPicPr>
        <p:blipFill>
          <a:blip r:embed="rId3">
            <a:alphaModFix/>
          </a:blip>
          <a:stretch>
            <a:fillRect/>
          </a:stretch>
        </p:blipFill>
        <p:spPr>
          <a:xfrm>
            <a:off x="2019625" y="951424"/>
            <a:ext cx="5356025" cy="3455050"/>
          </a:xfrm>
          <a:prstGeom prst="rect">
            <a:avLst/>
          </a:prstGeom>
          <a:noFill/>
          <a:ln>
            <a:noFill/>
          </a:ln>
        </p:spPr>
      </p:pic>
      <p:sp>
        <p:nvSpPr>
          <p:cNvPr id="313" name="Shape 313"/>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15" name="Shape 315"/>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17" name="Shape 317"/>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19" name="Shape 319"/>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21" name="Shape 32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23" name="Shape 32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25" name="Shape 32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27" name="Shape 32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29" name="Shape 329"/>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31" name="Shape 331"/>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33" name="Shape 333"/>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35" name="Shape 33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High Ratio = High Growth</a:t>
            </a:r>
            <a:endParaRPr sz="3000">
              <a:latin typeface="Times New Roman"/>
              <a:ea typeface="Times New Roman"/>
              <a:cs typeface="Times New Roman"/>
              <a:sym typeface="Times New Roman"/>
            </a:endParaRPr>
          </a:p>
        </p:txBody>
      </p:sp>
      <p:pic>
        <p:nvPicPr>
          <p:cNvPr id="345" name="Shape 345"/>
          <p:cNvPicPr preferRelativeResize="0"/>
          <p:nvPr/>
        </p:nvPicPr>
        <p:blipFill>
          <a:blip r:embed="rId3">
            <a:alphaModFix/>
          </a:blip>
          <a:stretch>
            <a:fillRect/>
          </a:stretch>
        </p:blipFill>
        <p:spPr>
          <a:xfrm>
            <a:off x="2036487" y="928475"/>
            <a:ext cx="5245988" cy="3573150"/>
          </a:xfrm>
          <a:prstGeom prst="rect">
            <a:avLst/>
          </a:prstGeom>
          <a:noFill/>
          <a:ln>
            <a:noFill/>
          </a:ln>
        </p:spPr>
      </p:pic>
      <p:sp>
        <p:nvSpPr>
          <p:cNvPr id="346" name="Shape 34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48" name="Shape 34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50" name="Shape 35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52" name="Shape 35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54" name="Shape 35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56" name="Shape 35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58" name="Shape 358"/>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60" name="Shape 360"/>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62" name="Shape 362"/>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64" name="Shape 364"/>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66" name="Shape 366"/>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68" name="Shape 36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Cheap markets stay cheap</a:t>
            </a:r>
            <a:endParaRPr sz="3000">
              <a:latin typeface="Times New Roman"/>
              <a:ea typeface="Times New Roman"/>
              <a:cs typeface="Times New Roman"/>
              <a:sym typeface="Times New Roman"/>
            </a:endParaRPr>
          </a:p>
        </p:txBody>
      </p:sp>
      <p:pic>
        <p:nvPicPr>
          <p:cNvPr id="378" name="Shape 378"/>
          <p:cNvPicPr preferRelativeResize="0"/>
          <p:nvPr/>
        </p:nvPicPr>
        <p:blipFill>
          <a:blip r:embed="rId3">
            <a:alphaModFix/>
          </a:blip>
          <a:stretch>
            <a:fillRect/>
          </a:stretch>
        </p:blipFill>
        <p:spPr>
          <a:xfrm>
            <a:off x="1971100" y="923925"/>
            <a:ext cx="5125900" cy="3478300"/>
          </a:xfrm>
          <a:prstGeom prst="rect">
            <a:avLst/>
          </a:prstGeom>
          <a:noFill/>
          <a:ln>
            <a:noFill/>
          </a:ln>
        </p:spPr>
      </p:pic>
      <p:sp>
        <p:nvSpPr>
          <p:cNvPr id="379" name="Shape 379"/>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81" name="Shape 381"/>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83" name="Shape 383"/>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85" name="Shape 385"/>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87" name="Shape 38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389" name="Shape 389"/>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91" name="Shape 391"/>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393" name="Shape 39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395" name="Shape 395"/>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397" name="Shape 39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99" name="Shape 399"/>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01" name="Shape 40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Factors affecting House Prices</a:t>
            </a:r>
            <a:endParaRPr sz="3000">
              <a:latin typeface="Times New Roman"/>
              <a:ea typeface="Times New Roman"/>
              <a:cs typeface="Times New Roman"/>
              <a:sym typeface="Times New Roman"/>
            </a:endParaRPr>
          </a:p>
        </p:txBody>
      </p:sp>
      <p:sp>
        <p:nvSpPr>
          <p:cNvPr id="408" name="Shape 408"/>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Interest rates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Economic growth</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Migration</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Unemployment levels</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Post tax income - minimum of Rent or Mortgage</a:t>
            </a:r>
            <a:endParaRPr>
              <a:solidFill>
                <a:srgbClr val="000000"/>
              </a:solidFill>
              <a:latin typeface="Times New Roman"/>
              <a:ea typeface="Times New Roman"/>
              <a:cs typeface="Times New Roman"/>
              <a:sym typeface="Times New Roman"/>
            </a:endParaRPr>
          </a:p>
          <a:p>
            <a:pPr marL="0" lvl="0" indent="45720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Minimum of Rent of Mortgage/ Post tax income ratio</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Quality of life in the zip code (income level)</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Wealth of the local residents</a:t>
            </a:r>
            <a:endParaRPr>
              <a:solidFill>
                <a:srgbClr val="000000"/>
              </a:solidFill>
              <a:latin typeface="Times New Roman"/>
              <a:ea typeface="Times New Roman"/>
              <a:cs typeface="Times New Roman"/>
              <a:sym typeface="Times New Roman"/>
            </a:endParaRPr>
          </a:p>
          <a:p>
            <a:pPr marL="457200" lvl="0" indent="-342900"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residents in 23 - 33 age group</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Current and past percentage of Rentals vs Ownership</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Overall population turnover % in the zip code </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411" name="Shape 411"/>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13" name="Shape 413"/>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15" name="Shape 415"/>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17" name="Shape 417"/>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19" name="Shape 419"/>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21" name="Shape 421"/>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2" name="Shape 42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23" name="Shape 423"/>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25" name="Shape 42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30"/>
        <p:cNvGrpSpPr/>
        <p:nvPr/>
      </p:nvGrpSpPr>
      <p:grpSpPr>
        <a:xfrm>
          <a:off x="0" y="0"/>
          <a:ext cx="0" cy="0"/>
          <a:chOff x="0" y="0"/>
          <a:chExt cx="0" cy="0"/>
        </a:xfrm>
      </p:grpSpPr>
      <p:sp>
        <p:nvSpPr>
          <p:cNvPr id="431" name="Shape 431"/>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IRS data</a:t>
            </a:r>
            <a:endParaRPr sz="3000">
              <a:latin typeface="Times New Roman"/>
              <a:ea typeface="Times New Roman"/>
              <a:cs typeface="Times New Roman"/>
              <a:sym typeface="Times New Roman"/>
            </a:endParaRPr>
          </a:p>
        </p:txBody>
      </p:sp>
      <p:sp>
        <p:nvSpPr>
          <p:cNvPr id="432" name="Shape 432"/>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Wrangling, feature extraction with the IRS tax data set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Median Income of zip code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Adjusted Median Income of zip (&gt; 100,000 counts as 100,000)</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population by income bracket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Capital Gains per individual</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singles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Percentage of home ownership ratio</a:t>
            </a:r>
            <a:endParaRPr>
              <a:solidFill>
                <a:srgbClr val="000000"/>
              </a:solidFill>
              <a:latin typeface="Times New Roman"/>
              <a:ea typeface="Times New Roman"/>
              <a:cs typeface="Times New Roman"/>
              <a:sym typeface="Times New Roman"/>
            </a:endParaRPr>
          </a:p>
        </p:txBody>
      </p:sp>
      <p:pic>
        <p:nvPicPr>
          <p:cNvPr id="435" name="Shape 435"/>
          <p:cNvPicPr preferRelativeResize="0"/>
          <p:nvPr/>
        </p:nvPicPr>
        <p:blipFill>
          <a:blip r:embed="rId3">
            <a:alphaModFix/>
          </a:blip>
          <a:stretch>
            <a:fillRect/>
          </a:stretch>
        </p:blipFill>
        <p:spPr>
          <a:xfrm>
            <a:off x="109225" y="946975"/>
            <a:ext cx="9002474" cy="1803800"/>
          </a:xfrm>
          <a:prstGeom prst="rect">
            <a:avLst/>
          </a:prstGeom>
          <a:noFill/>
          <a:ln>
            <a:noFill/>
          </a:ln>
        </p:spPr>
      </p:pic>
      <p:sp>
        <p:nvSpPr>
          <p:cNvPr id="436" name="Shape 43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38" name="Shape 43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40" name="Shape 44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42" name="Shape 44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44" name="Shape 44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46" name="Shape 44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48" name="Shape 448"/>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450" name="Shape 450"/>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52" name="Shape 452"/>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54" name="Shape 454"/>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56" name="Shape 456"/>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58" name="Shape 45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Modeling the relationship</a:t>
            </a:r>
            <a:endParaRPr sz="3000">
              <a:latin typeface="Times New Roman"/>
              <a:ea typeface="Times New Roman"/>
              <a:cs typeface="Times New Roman"/>
              <a:sym typeface="Times New Roman"/>
            </a:endParaRPr>
          </a:p>
        </p:txBody>
      </p:sp>
      <p:sp>
        <p:nvSpPr>
          <p:cNvPr id="465" name="Shape 465"/>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150,000 rows, 8000 zip codes, 17 years</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Response variable: House price percentage change from current year Jan to next year Jan</a:t>
            </a: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Predictors</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County level unemployment rate (January)</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Mortgage rate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State GDP change in the last year</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Current House value / rent ratio (January)</a:t>
            </a:r>
            <a:endParaRPr>
              <a:solidFill>
                <a:srgbClr val="000000"/>
              </a:solidFill>
              <a:latin typeface="Times New Roman"/>
              <a:ea typeface="Times New Roman"/>
              <a:cs typeface="Times New Roman"/>
              <a:sym typeface="Times New Roman"/>
            </a:endParaRPr>
          </a:p>
        </p:txBody>
      </p:sp>
      <p:pic>
        <p:nvPicPr>
          <p:cNvPr id="468" name="Shape 468"/>
          <p:cNvPicPr preferRelativeResize="0"/>
          <p:nvPr/>
        </p:nvPicPr>
        <p:blipFill>
          <a:blip r:embed="rId3">
            <a:alphaModFix/>
          </a:blip>
          <a:stretch>
            <a:fillRect/>
          </a:stretch>
        </p:blipFill>
        <p:spPr>
          <a:xfrm>
            <a:off x="914400" y="1581275"/>
            <a:ext cx="7058025" cy="914400"/>
          </a:xfrm>
          <a:prstGeom prst="rect">
            <a:avLst/>
          </a:prstGeom>
          <a:noFill/>
          <a:ln>
            <a:noFill/>
          </a:ln>
        </p:spPr>
      </p:pic>
      <p:sp>
        <p:nvSpPr>
          <p:cNvPr id="469" name="Shape 469"/>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71" name="Shape 471"/>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73" name="Shape 473"/>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75" name="Shape 475"/>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77" name="Shape 47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79" name="Shape 479"/>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481" name="Shape 481"/>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483" name="Shape 48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485" name="Shape 48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487" name="Shape 487"/>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489" name="Shape 489"/>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491" name="Shape 49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96"/>
        <p:cNvGrpSpPr/>
        <p:nvPr/>
      </p:nvGrpSpPr>
      <p:grpSpPr>
        <a:xfrm>
          <a:off x="0" y="0"/>
          <a:ext cx="0" cy="0"/>
          <a:chOff x="0" y="0"/>
          <a:chExt cx="0" cy="0"/>
        </a:xfrm>
      </p:grpSpPr>
      <p:sp>
        <p:nvSpPr>
          <p:cNvPr id="497" name="Shape 49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Modeling results</a:t>
            </a:r>
            <a:endParaRPr sz="3000">
              <a:latin typeface="Times New Roman"/>
              <a:ea typeface="Times New Roman"/>
              <a:cs typeface="Times New Roman"/>
              <a:sym typeface="Times New Roman"/>
            </a:endParaRPr>
          </a:p>
        </p:txBody>
      </p:sp>
      <p:sp>
        <p:nvSpPr>
          <p:cNvPr id="498" name="Shape 498"/>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501" name="Shape 501"/>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03" name="Shape 503"/>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05" name="Shape 505"/>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07" name="Shape 507"/>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09" name="Shape 509"/>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11" name="Shape 511"/>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13" name="Shape 513"/>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515" name="Shape 515"/>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17" name="Shape 517"/>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19" name="Shape 519"/>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521" name="Shape 521"/>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23" name="Shape 523"/>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graphicFrame>
        <p:nvGraphicFramePr>
          <p:cNvPr id="525" name="Shape 525"/>
          <p:cNvGraphicFramePr/>
          <p:nvPr/>
        </p:nvGraphicFramePr>
        <p:xfrm>
          <a:off x="507975" y="1809750"/>
          <a:ext cx="8287725" cy="1798200"/>
        </p:xfrm>
        <a:graphic>
          <a:graphicData uri="http://schemas.openxmlformats.org/drawingml/2006/table">
            <a:tbl>
              <a:tblPr>
                <a:noFill/>
                <a:tableStyleId>{9181D7A4-3B6C-4026-BE81-00E82F9BF1B9}</a:tableStyleId>
              </a:tblPr>
              <a:tblGrid>
                <a:gridCol w="3062175">
                  <a:extLst>
                    <a:ext uri="{9D8B030D-6E8A-4147-A177-3AD203B41FA5}">
                      <a16:colId xmlns:a16="http://schemas.microsoft.com/office/drawing/2014/main" val="20000"/>
                    </a:ext>
                  </a:extLst>
                </a:gridCol>
                <a:gridCol w="1439250">
                  <a:extLst>
                    <a:ext uri="{9D8B030D-6E8A-4147-A177-3AD203B41FA5}">
                      <a16:colId xmlns:a16="http://schemas.microsoft.com/office/drawing/2014/main" val="20001"/>
                    </a:ext>
                  </a:extLst>
                </a:gridCol>
                <a:gridCol w="3786300">
                  <a:extLst>
                    <a:ext uri="{9D8B030D-6E8A-4147-A177-3AD203B41FA5}">
                      <a16:colId xmlns:a16="http://schemas.microsoft.com/office/drawing/2014/main" val="20002"/>
                    </a:ext>
                  </a:extLst>
                </a:gridCol>
              </a:tblGrid>
              <a:tr h="381000">
                <a:tc>
                  <a:txBody>
                    <a:bodyPr/>
                    <a:lstStyle/>
                    <a:p>
                      <a:pPr marL="0" lvl="0" indent="0">
                        <a:spcBef>
                          <a:spcPts val="0"/>
                        </a:spcBef>
                        <a:spcAft>
                          <a:spcPts val="0"/>
                        </a:spcAft>
                        <a:buNone/>
                      </a:pPr>
                      <a:r>
                        <a:rPr lang="en" b="1"/>
                        <a:t>Modeling approach</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b="1"/>
                        <a:t>RMSE</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b="1"/>
                        <a:t>Comments</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Linear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Random Forest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9.9</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100 trees, 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spcBef>
                          <a:spcPts val="0"/>
                        </a:spcBef>
                        <a:spcAft>
                          <a:spcPts val="0"/>
                        </a:spcAft>
                        <a:buNone/>
                      </a:pPr>
                      <a:r>
                        <a:rPr lang="en"/>
                        <a:t>Support Vector Regression</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7.7</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spcBef>
                          <a:spcPts val="0"/>
                        </a:spcBef>
                        <a:spcAft>
                          <a:spcPts val="0"/>
                        </a:spcAft>
                        <a:buNone/>
                      </a:pPr>
                      <a:r>
                        <a:rPr lang="en"/>
                        <a:t>C = 0.1. Randomly sampled 10,000 rows. Testing period from 2010</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29"/>
        <p:cNvGrpSpPr/>
        <p:nvPr/>
      </p:nvGrpSpPr>
      <p:grpSpPr>
        <a:xfrm>
          <a:off x="0" y="0"/>
          <a:ext cx="0" cy="0"/>
          <a:chOff x="0" y="0"/>
          <a:chExt cx="0" cy="0"/>
        </a:xfrm>
      </p:grpSpPr>
      <p:sp>
        <p:nvSpPr>
          <p:cNvPr id="530" name="Shape 530"/>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Results discussion</a:t>
            </a:r>
            <a:endParaRPr sz="3000">
              <a:latin typeface="Times New Roman"/>
              <a:ea typeface="Times New Roman"/>
              <a:cs typeface="Times New Roman"/>
              <a:sym typeface="Times New Roman"/>
            </a:endParaRPr>
          </a:p>
        </p:txBody>
      </p:sp>
      <p:sp>
        <p:nvSpPr>
          <p:cNvPr id="531" name="Shape 531"/>
          <p:cNvSpPr txBox="1">
            <a:spLocks noGrp="1"/>
          </p:cNvSpPr>
          <p:nvPr>
            <p:ph type="body" idx="4294967295"/>
          </p:nvPr>
        </p:nvSpPr>
        <p:spPr>
          <a:xfrm>
            <a:off x="319500" y="9284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solidFill>
                  <a:srgbClr val="000000"/>
                </a:solidFill>
                <a:latin typeface="Times New Roman"/>
                <a:ea typeface="Times New Roman"/>
                <a:cs typeface="Times New Roman"/>
                <a:sym typeface="Times New Roman"/>
              </a:rPr>
              <a:t>Generate relevant visualizations and descriptive statistics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Do the analysis for 2010 - 2017 with actual value_ratios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Restrict analysis to markets with ratios in the range of 5 to 20</a:t>
            </a:r>
          </a:p>
          <a:p>
            <a:pPr marL="457200" lvl="0" indent="-342900" rtl="0">
              <a:lnSpc>
                <a:spcPct val="115000"/>
              </a:lnSpc>
              <a:spcBef>
                <a:spcPts val="0"/>
              </a:spcBef>
              <a:spcAft>
                <a:spcPts val="0"/>
              </a:spcAft>
              <a:buClr>
                <a:srgbClr val="000000"/>
              </a:buClr>
              <a:buSzPts val="1800"/>
              <a:buFont typeface="Times New Roman"/>
              <a:buChar char="●"/>
            </a:pPr>
            <a:r>
              <a:rPr lang="en-IN" dirty="0">
                <a:solidFill>
                  <a:srgbClr val="000000"/>
                </a:solidFill>
                <a:latin typeface="Times New Roman"/>
                <a:ea typeface="Times New Roman"/>
                <a:cs typeface="Times New Roman"/>
                <a:sym typeface="Times New Roman"/>
              </a:rPr>
              <a:t>R</a:t>
            </a:r>
            <a:r>
              <a:rPr lang="en" dirty="0">
                <a:solidFill>
                  <a:srgbClr val="000000"/>
                </a:solidFill>
                <a:latin typeface="Times New Roman"/>
                <a:ea typeface="Times New Roman"/>
                <a:cs typeface="Times New Roman"/>
                <a:sym typeface="Times New Roman"/>
              </a:rPr>
              <a:t>estrict the analysis only for ratio </a:t>
            </a:r>
            <a:r>
              <a:rPr lang="en-IN" dirty="0">
                <a:solidFill>
                  <a:srgbClr val="000000"/>
                </a:solidFill>
                <a:latin typeface="Times New Roman"/>
                <a:ea typeface="Times New Roman"/>
                <a:cs typeface="Times New Roman"/>
                <a:sym typeface="Times New Roman"/>
              </a:rPr>
              <a:t>below 7</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Predict yearly house_price_change adjusted for median_house_price_change</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Change prediction window to 5 years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Features that are more change from previous year oriented rather than actual values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Build separate models for rents and prices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Rents may be actually dependant on zip code level specific data. House values are dependant on the rent and the ratio. The ratio depends on the economy. Hard to predict economy, recessions</a:t>
            </a:r>
            <a:endParaRPr dirty="0">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Not many transactions on Zillow in 2010. Data quality concerns. Need better and zip code level predictors</a:t>
            </a:r>
            <a:endParaRPr dirty="0">
              <a:solidFill>
                <a:srgbClr val="00000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p:sp>
        <p:nvSpPr>
          <p:cNvPr id="534" name="Shape 534"/>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36" name="Shape 536"/>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38" name="Shape 538"/>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40" name="Shape 540"/>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42" name="Shape 542"/>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44" name="Shape 544"/>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46" name="Shape 546"/>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548" name="Shape 548"/>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50" name="Shape 550"/>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52" name="Shape 552"/>
          <p:cNvSpPr/>
          <p:nvPr/>
        </p:nvSpPr>
        <p:spPr>
          <a:xfrm>
            <a:off x="71384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Modeling</a:t>
            </a:r>
            <a:endParaRPr sz="900">
              <a:solidFill>
                <a:srgbClr val="FFFFFF"/>
              </a:solidFill>
            </a:endParaRPr>
          </a:p>
        </p:txBody>
      </p:sp>
      <p:sp>
        <p:nvSpPr>
          <p:cNvPr id="554" name="Shape 554"/>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56" name="Shape 556"/>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61"/>
        <p:cNvGrpSpPr/>
        <p:nvPr/>
      </p:nvGrpSpPr>
      <p:grpSpPr>
        <a:xfrm>
          <a:off x="0" y="0"/>
          <a:ext cx="0" cy="0"/>
          <a:chOff x="0" y="0"/>
          <a:chExt cx="0" cy="0"/>
        </a:xfrm>
      </p:grpSpPr>
      <p:sp>
        <p:nvSpPr>
          <p:cNvPr id="562" name="Shape 562"/>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Summary</a:t>
            </a:r>
            <a:endParaRPr sz="3000">
              <a:latin typeface="Times New Roman"/>
              <a:ea typeface="Times New Roman"/>
              <a:cs typeface="Times New Roman"/>
              <a:sym typeface="Times New Roman"/>
            </a:endParaRPr>
          </a:p>
        </p:txBody>
      </p:sp>
      <p:sp>
        <p:nvSpPr>
          <p:cNvPr id="563" name="Shape 563"/>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Lower House value to rent ratio indicates better investment opportunity</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Type of the house may not be very important</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Need to experiment with multiple modeling approaches to better predict rent and house value</a:t>
            </a:r>
            <a:endParaRPr>
              <a:solidFill>
                <a:srgbClr val="000000"/>
              </a:solidFill>
              <a:latin typeface="Times New Roman"/>
              <a:ea typeface="Times New Roman"/>
              <a:cs typeface="Times New Roman"/>
              <a:sym typeface="Times New Roman"/>
            </a:endParaRPr>
          </a:p>
          <a:p>
            <a:pPr marL="457200" lvl="0" indent="-342900" rtl="0">
              <a:lnSpc>
                <a:spcPct val="115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Cash flow and profit can be projected with a model to identify the best zip codes for investment</a:t>
            </a:r>
            <a:endParaRPr>
              <a:solidFill>
                <a:srgbClr val="000000"/>
              </a:solidFill>
              <a:latin typeface="Times New Roman"/>
              <a:ea typeface="Times New Roman"/>
              <a:cs typeface="Times New Roman"/>
              <a:sym typeface="Times New Roman"/>
            </a:endParaRPr>
          </a:p>
        </p:txBody>
      </p:sp>
      <p:sp>
        <p:nvSpPr>
          <p:cNvPr id="566" name="Shape 566"/>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68" name="Shape 568"/>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70" name="Shape 570"/>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72" name="Shape 572"/>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74" name="Shape 574"/>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76" name="Shape 576"/>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78" name="Shape 578"/>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80" name="Shape 580"/>
          <p:cNvSpPr/>
          <p:nvPr/>
        </p:nvSpPr>
        <p:spPr>
          <a:xfrm>
            <a:off x="80528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solidFill>
                <a:srgbClr val="434343"/>
              </a:solidFill>
            </a:endParaRPr>
          </a:p>
        </p:txBody>
      </p:sp>
      <p:sp>
        <p:nvSpPr>
          <p:cNvPr id="581" name="Shape 581"/>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Conclusion</a:t>
            </a:r>
            <a:endParaRPr sz="9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References</a:t>
            </a:r>
            <a:endParaRPr sz="3000">
              <a:latin typeface="Times New Roman"/>
              <a:ea typeface="Times New Roman"/>
              <a:cs typeface="Times New Roman"/>
              <a:sym typeface="Times New Roman"/>
            </a:endParaRPr>
          </a:p>
        </p:txBody>
      </p:sp>
      <p:sp>
        <p:nvSpPr>
          <p:cNvPr id="587" name="Shape 587"/>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100" dirty="0">
                <a:solidFill>
                  <a:srgbClr val="000000"/>
                </a:solidFill>
                <a:latin typeface="Times New Roman"/>
                <a:ea typeface="Times New Roman"/>
                <a:cs typeface="Times New Roman"/>
                <a:sym typeface="Times New Roman"/>
              </a:rPr>
              <a:t>[1] Housing Market value					   </a:t>
            </a:r>
          </a:p>
          <a:p>
            <a:pPr marL="0" lvl="0" indent="0" rtl="0">
              <a:spcBef>
                <a:spcPts val="0"/>
              </a:spcBef>
              <a:spcAft>
                <a:spcPts val="0"/>
              </a:spcAft>
              <a:buNone/>
            </a:pPr>
            <a:r>
              <a:rPr lang="en" sz="1100" u="sng" dirty="0">
                <a:solidFill>
                  <a:srgbClr val="4FC3F7"/>
                </a:solidFill>
                <a:latin typeface="Times New Roman"/>
                <a:ea typeface="Times New Roman"/>
                <a:cs typeface="Times New Roman"/>
                <a:sym typeface="Times New Roman"/>
              </a:rPr>
              <a:t>http://realtybiznews.com/total-value-u-s-housing-market-hits-23-9-trillion/98736694/</a:t>
            </a:r>
            <a:r>
              <a:rPr lang="en" sz="1100" dirty="0">
                <a:solidFill>
                  <a:srgbClr val="000000"/>
                </a:solidFill>
                <a:latin typeface="Times New Roman"/>
                <a:ea typeface="Times New Roman"/>
                <a:cs typeface="Times New Roman"/>
                <a:sym typeface="Times New Roman"/>
              </a:rPr>
              <a:t> </a:t>
            </a:r>
            <a:endParaRPr sz="1100" dirty="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n" sz="1100" dirty="0">
                <a:solidFill>
                  <a:srgbClr val="000000"/>
                </a:solidFill>
                <a:latin typeface="Times New Roman"/>
                <a:ea typeface="Times New Roman"/>
                <a:cs typeface="Times New Roman"/>
                <a:sym typeface="Times New Roman"/>
              </a:rPr>
              <a:t>[2] Zillow Price, Rent, Ratio data across zip code</a:t>
            </a:r>
            <a:r>
              <a:rPr lang="en-IN" sz="1100" dirty="0">
                <a:solidFill>
                  <a:srgbClr val="000000"/>
                </a:solidFill>
                <a:latin typeface="Times New Roman"/>
                <a:ea typeface="Times New Roman"/>
                <a:cs typeface="Times New Roman"/>
                <a:sym typeface="Times New Roman"/>
              </a:rPr>
              <a:t>s                                                                                      </a:t>
            </a:r>
            <a:r>
              <a:rPr lang="en" sz="1100" u="sng" dirty="0">
                <a:solidFill>
                  <a:schemeClr val="accent5"/>
                </a:solidFill>
                <a:latin typeface="Arial"/>
                <a:ea typeface="Arial"/>
                <a:cs typeface="Arial"/>
                <a:sym typeface="Arial"/>
                <a:hlinkClick r:id="rId3"/>
              </a:rPr>
              <a:t>https://www.zillow.com/research/data/</a:t>
            </a:r>
            <a:endParaRPr sz="1100" dirty="0">
              <a:solidFill>
                <a:srgbClr val="000000"/>
              </a:solidFill>
              <a:latin typeface="Times New Roman"/>
              <a:ea typeface="Times New Roman"/>
              <a:cs typeface="Times New Roman"/>
              <a:sym typeface="Times New Roman"/>
            </a:endParaRPr>
          </a:p>
          <a:p>
            <a:pPr marL="0" lvl="0" indent="0" rtl="0">
              <a:spcBef>
                <a:spcPts val="1600"/>
              </a:spcBef>
              <a:spcAft>
                <a:spcPts val="0"/>
              </a:spcAft>
              <a:buNone/>
            </a:pPr>
            <a:r>
              <a:rPr lang="en" sz="1100" dirty="0">
                <a:solidFill>
                  <a:srgbClr val="000000"/>
                </a:solidFill>
                <a:latin typeface="Times New Roman"/>
                <a:ea typeface="Times New Roman"/>
                <a:cs typeface="Times New Roman"/>
                <a:sym typeface="Times New Roman"/>
              </a:rPr>
              <a:t>[3] County level unemployment data						 </a:t>
            </a:r>
            <a:r>
              <a:rPr lang="en" sz="1100" u="sng" dirty="0">
                <a:solidFill>
                  <a:schemeClr val="hlink"/>
                </a:solidFill>
                <a:latin typeface="Times New Roman"/>
                <a:ea typeface="Times New Roman"/>
                <a:cs typeface="Times New Roman"/>
                <a:sym typeface="Times New Roman"/>
                <a:hlinkClick r:id="rId4"/>
              </a:rPr>
              <a:t>https://www.kaggle.com/jayrav13/unemployment-by-county-us</a:t>
            </a:r>
            <a:endParaRPr sz="1100" dirty="0">
              <a:solidFill>
                <a:srgbClr val="000000"/>
              </a:solidFill>
              <a:latin typeface="Times New Roman"/>
              <a:ea typeface="Times New Roman"/>
              <a:cs typeface="Times New Roman"/>
              <a:sym typeface="Times New Roman"/>
            </a:endParaRPr>
          </a:p>
          <a:p>
            <a:pPr marL="0" lvl="0" indent="0">
              <a:spcBef>
                <a:spcPts val="1600"/>
              </a:spcBef>
              <a:spcAft>
                <a:spcPts val="0"/>
              </a:spcAft>
              <a:buNone/>
            </a:pPr>
            <a:r>
              <a:rPr lang="en" sz="1100" dirty="0">
                <a:solidFill>
                  <a:srgbClr val="000000"/>
                </a:solidFill>
                <a:latin typeface="Times New Roman"/>
                <a:ea typeface="Times New Roman"/>
                <a:cs typeface="Times New Roman"/>
                <a:sym typeface="Times New Roman"/>
              </a:rPr>
              <a:t>[4] State level GDP data 		              </a:t>
            </a:r>
            <a:r>
              <a:rPr lang="en" sz="1100" u="sng" dirty="0">
                <a:solidFill>
                  <a:schemeClr val="hlink"/>
                </a:solidFill>
                <a:latin typeface="Arial"/>
                <a:ea typeface="Arial"/>
                <a:cs typeface="Arial"/>
                <a:sym typeface="Arial"/>
                <a:hlinkClick r:id="rId5"/>
              </a:rPr>
              <a:t>https://www.bea.gov/itable/iTable.cfm?ReqID=70&amp;step=1#reqid=70&amp;step=1&amp;isuri=1</a:t>
            </a:r>
            <a:endParaRPr sz="1100" u="sng" dirty="0">
              <a:solidFill>
                <a:schemeClr val="hlink"/>
              </a:solidFill>
              <a:latin typeface="Arial"/>
              <a:ea typeface="Arial"/>
              <a:cs typeface="Arial"/>
              <a:sym typeface="Arial"/>
            </a:endParaRPr>
          </a:p>
          <a:p>
            <a:pPr marL="0" lvl="0" indent="0" rtl="0">
              <a:spcBef>
                <a:spcPts val="1600"/>
              </a:spcBef>
              <a:spcAft>
                <a:spcPts val="0"/>
              </a:spcAft>
              <a:buNone/>
            </a:pPr>
            <a:r>
              <a:rPr lang="en" sz="1100" dirty="0">
                <a:solidFill>
                  <a:srgbClr val="000000"/>
                </a:solidFill>
                <a:latin typeface="Times New Roman"/>
                <a:ea typeface="Times New Roman"/>
                <a:cs typeface="Times New Roman"/>
                <a:sym typeface="Times New Roman"/>
              </a:rPr>
              <a:t>[5] 30 year Mortgage rates 				           </a:t>
            </a:r>
            <a:r>
              <a:rPr lang="en" sz="1100" u="sng" dirty="0">
                <a:solidFill>
                  <a:srgbClr val="4FC3F7"/>
                </a:solidFill>
                <a:latin typeface="Arial"/>
                <a:ea typeface="Arial"/>
                <a:cs typeface="Arial"/>
                <a:sym typeface="Arial"/>
              </a:rPr>
              <a:t>https://fred.stlouisfed.org/series/MORTGAGE30US</a:t>
            </a:r>
            <a:endParaRPr sz="1100" u="sng" dirty="0">
              <a:solidFill>
                <a:srgbClr val="4FC3F7"/>
              </a:solidFill>
              <a:latin typeface="Arial"/>
              <a:ea typeface="Arial"/>
              <a:cs typeface="Arial"/>
              <a:sym typeface="Arial"/>
            </a:endParaRPr>
          </a:p>
          <a:p>
            <a:pPr marL="0" lvl="0" indent="0" rtl="0">
              <a:spcBef>
                <a:spcPts val="1600"/>
              </a:spcBef>
              <a:spcAft>
                <a:spcPts val="1600"/>
              </a:spcAft>
              <a:buNone/>
            </a:pPr>
            <a:r>
              <a:rPr lang="en" sz="1100" dirty="0">
                <a:solidFill>
                  <a:srgbClr val="000000"/>
                </a:solidFill>
                <a:latin typeface="Times New Roman"/>
                <a:ea typeface="Times New Roman"/>
                <a:cs typeface="Times New Roman"/>
                <a:sym typeface="Times New Roman"/>
              </a:rPr>
              <a:t>[6] IRS income </a:t>
            </a:r>
            <a:r>
              <a:rPr lang="en" sz="1100">
                <a:solidFill>
                  <a:srgbClr val="000000"/>
                </a:solidFill>
                <a:latin typeface="Times New Roman"/>
                <a:ea typeface="Times New Roman"/>
                <a:cs typeface="Times New Roman"/>
                <a:sym typeface="Times New Roman"/>
              </a:rPr>
              <a:t>tax data</a:t>
            </a:r>
            <a:r>
              <a:rPr lang="en" sz="1100" u="sng">
                <a:solidFill>
                  <a:schemeClr val="hlink"/>
                </a:solidFill>
                <a:latin typeface="Arial"/>
                <a:ea typeface="Times New Roman"/>
                <a:cs typeface="Arial"/>
                <a:sym typeface="Arial"/>
              </a:rPr>
              <a:t>                                                                                                                                             </a:t>
            </a:r>
            <a:r>
              <a:rPr lang="en" sz="1100" u="sng">
                <a:solidFill>
                  <a:schemeClr val="hlink"/>
                </a:solidFill>
                <a:latin typeface="Arial"/>
                <a:ea typeface="Arial"/>
                <a:cs typeface="Arial"/>
                <a:sym typeface="Arial"/>
              </a:rPr>
              <a:t>https</a:t>
            </a:r>
            <a:r>
              <a:rPr lang="en" sz="1100" u="sng" dirty="0">
                <a:solidFill>
                  <a:schemeClr val="hlink"/>
                </a:solidFill>
                <a:latin typeface="Arial"/>
                <a:ea typeface="Arial"/>
                <a:cs typeface="Arial"/>
                <a:sym typeface="Arial"/>
              </a:rPr>
              <a:t>://www.irs.gov/statistics/soi-tax-stats-individual-income-tax-statistics-zip-code-data-soi</a:t>
            </a:r>
            <a:endParaRPr sz="1100" u="sng" dirty="0">
              <a:solidFill>
                <a:schemeClr val="hlink"/>
              </a:solidFill>
              <a:latin typeface="Arial"/>
              <a:ea typeface="Arial"/>
              <a:cs typeface="Arial"/>
              <a:sym typeface="Arial"/>
            </a:endParaRPr>
          </a:p>
        </p:txBody>
      </p:sp>
      <p:sp>
        <p:nvSpPr>
          <p:cNvPr id="590" name="Shape 590"/>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592" name="Shape 592"/>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594" name="Shape 594"/>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596" name="Shape 596"/>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598" name="Shape 598"/>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600" name="Shape 600"/>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602" name="Shape 602"/>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604" name="Shape 604"/>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606" name="Shape 606"/>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608" name="Shape 608"/>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610" name="Shape 610"/>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1" name="Shape 61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612" name="Shape 612"/>
          <p:cNvSpPr/>
          <p:nvPr/>
        </p:nvSpPr>
        <p:spPr>
          <a:xfrm>
            <a:off x="8052875" y="141150"/>
            <a:ext cx="10257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434343"/>
              </a:solidFill>
            </a:endParaRPr>
          </a:p>
        </p:txBody>
      </p:sp>
      <p:sp>
        <p:nvSpPr>
          <p:cNvPr id="613" name="Shape 613"/>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Conclusion</a:t>
            </a:r>
            <a:endParaRPr sz="9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Motivation</a:t>
            </a:r>
            <a:endParaRPr sz="3000">
              <a:latin typeface="Times New Roman"/>
              <a:ea typeface="Times New Roman"/>
              <a:cs typeface="Times New Roman"/>
              <a:sym typeface="Times New Roman"/>
            </a:endParaRPr>
          </a:p>
        </p:txBody>
      </p:sp>
      <p:sp>
        <p:nvSpPr>
          <p:cNvPr id="119" name="Shape 119"/>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solidFill>
                  <a:srgbClr val="000000"/>
                </a:solidFill>
                <a:latin typeface="Times New Roman"/>
                <a:ea typeface="Times New Roman"/>
                <a:cs typeface="Times New Roman"/>
                <a:sym typeface="Times New Roman"/>
              </a:rPr>
              <a:t>$24 Trillion US Dollars and the only practical alternative to stocks</a:t>
            </a:r>
            <a:endParaRPr>
              <a:solidFill>
                <a:srgbClr val="000000"/>
              </a:solidFill>
              <a:latin typeface="Times New Roman"/>
              <a:ea typeface="Times New Roman"/>
              <a:cs typeface="Times New Roman"/>
              <a:sym typeface="Times New Roman"/>
            </a:endParaRPr>
          </a:p>
          <a:p>
            <a:pPr marL="0" lvl="0" indent="0" rtl="0">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rtl="0">
              <a:spcBef>
                <a:spcPts val="1600"/>
              </a:spcBef>
              <a:spcAft>
                <a:spcPts val="1600"/>
              </a:spcAft>
              <a:buNone/>
            </a:pPr>
            <a:endParaRPr>
              <a:solidFill>
                <a:srgbClr val="000000"/>
              </a:solidFill>
              <a:latin typeface="Times New Roman"/>
              <a:ea typeface="Times New Roman"/>
              <a:cs typeface="Times New Roman"/>
              <a:sym typeface="Times New Roman"/>
            </a:endParaRPr>
          </a:p>
        </p:txBody>
      </p:sp>
      <p:pic>
        <p:nvPicPr>
          <p:cNvPr id="122" name="Shape 122"/>
          <p:cNvPicPr preferRelativeResize="0"/>
          <p:nvPr/>
        </p:nvPicPr>
        <p:blipFill>
          <a:blip r:embed="rId3">
            <a:alphaModFix/>
          </a:blip>
          <a:stretch>
            <a:fillRect/>
          </a:stretch>
        </p:blipFill>
        <p:spPr>
          <a:xfrm>
            <a:off x="1256425" y="1556425"/>
            <a:ext cx="6390315" cy="284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Agenda</a:t>
            </a:r>
            <a:endParaRPr sz="3000">
              <a:latin typeface="Times New Roman"/>
              <a:ea typeface="Times New Roman"/>
              <a:cs typeface="Times New Roman"/>
              <a:sym typeface="Times New Roman"/>
            </a:endParaRPr>
          </a:p>
        </p:txBody>
      </p:sp>
      <p:sp>
        <p:nvSpPr>
          <p:cNvPr id="128" name="Shape 128"/>
          <p:cNvSpPr txBox="1">
            <a:spLocks noGrp="1"/>
          </p:cNvSpPr>
          <p:nvPr>
            <p:ph type="body" idx="4294967295"/>
          </p:nvPr>
        </p:nvSpPr>
        <p:spPr>
          <a:xfrm>
            <a:off x="319500" y="1004675"/>
            <a:ext cx="8222100" cy="27102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Introduction</a:t>
            </a:r>
            <a:endParaRPr sz="2400" dirty="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Visualizations</a:t>
            </a:r>
            <a:endParaRPr sz="2400" dirty="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Modeling</a:t>
            </a:r>
            <a:endParaRPr sz="2400" dirty="0">
              <a:solidFill>
                <a:srgbClr val="000000"/>
              </a:solidFill>
              <a:latin typeface="Times New Roman"/>
              <a:ea typeface="Times New Roman"/>
              <a:cs typeface="Times New Roman"/>
              <a:sym typeface="Times New Roman"/>
            </a:endParaRPr>
          </a:p>
          <a:p>
            <a:pPr marL="457200" lvl="0" indent="-381000" rtl="0">
              <a:spcBef>
                <a:spcPts val="0"/>
              </a:spcBef>
              <a:spcAft>
                <a:spcPts val="0"/>
              </a:spcAft>
              <a:buClr>
                <a:srgbClr val="000000"/>
              </a:buClr>
              <a:buSzPts val="2400"/>
              <a:buFont typeface="Times New Roman"/>
              <a:buChar char="●"/>
            </a:pPr>
            <a:r>
              <a:rPr lang="en" sz="2400" dirty="0">
                <a:solidFill>
                  <a:srgbClr val="000000"/>
                </a:solidFill>
                <a:latin typeface="Times New Roman"/>
                <a:ea typeface="Times New Roman"/>
                <a:cs typeface="Times New Roman"/>
                <a:sym typeface="Times New Roman"/>
              </a:rPr>
              <a:t>Conclusion</a:t>
            </a:r>
            <a:endParaRPr sz="2400" dirty="0">
              <a:solidFill>
                <a:srgbClr val="000000"/>
              </a:solidFill>
              <a:latin typeface="Times New Roman"/>
              <a:ea typeface="Times New Roman"/>
              <a:cs typeface="Times New Roman"/>
              <a:sym typeface="Times New Roman"/>
            </a:endParaRPr>
          </a:p>
        </p:txBody>
      </p:sp>
      <p:pic>
        <p:nvPicPr>
          <p:cNvPr id="131" name="Shape 131"/>
          <p:cNvPicPr preferRelativeResize="0"/>
          <p:nvPr/>
        </p:nvPicPr>
        <p:blipFill>
          <a:blip r:embed="rId3">
            <a:alphaModFix/>
          </a:blip>
          <a:stretch>
            <a:fillRect/>
          </a:stretch>
        </p:blipFill>
        <p:spPr>
          <a:xfrm>
            <a:off x="5432549" y="913800"/>
            <a:ext cx="3717650" cy="3453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Zillow data</a:t>
            </a:r>
            <a:endParaRPr sz="3000">
              <a:latin typeface="Times New Roman"/>
              <a:ea typeface="Times New Roman"/>
              <a:cs typeface="Times New Roman"/>
              <a:sym typeface="Times New Roman"/>
            </a:endParaRPr>
          </a:p>
        </p:txBody>
      </p:sp>
      <p:sp>
        <p:nvSpPr>
          <p:cNvPr id="137" name="Shape 137"/>
          <p:cNvSpPr txBox="1">
            <a:spLocks noGrp="1"/>
          </p:cNvSpPr>
          <p:nvPr>
            <p:ph type="body" idx="4294967295"/>
          </p:nvPr>
        </p:nvSpPr>
        <p:spPr>
          <a:xfrm>
            <a:off x="319500" y="1004675"/>
            <a:ext cx="8605500" cy="27102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Home prices and rents of all nearly 15,000 zip codes since 1996 and 2010 respectively</a:t>
            </a:r>
            <a:endParaRPr>
              <a:solidFill>
                <a:srgbClr val="000000"/>
              </a:solidFill>
              <a:latin typeface="Times New Roman"/>
              <a:ea typeface="Times New Roman"/>
              <a:cs typeface="Times New Roman"/>
              <a:sym typeface="Times New Roman"/>
            </a:endParaRPr>
          </a:p>
        </p:txBody>
      </p:sp>
      <p:pic>
        <p:nvPicPr>
          <p:cNvPr id="140" name="Shape 140"/>
          <p:cNvPicPr preferRelativeResize="0"/>
          <p:nvPr/>
        </p:nvPicPr>
        <p:blipFill>
          <a:blip r:embed="rId3">
            <a:alphaModFix/>
          </a:blip>
          <a:stretch>
            <a:fillRect/>
          </a:stretch>
        </p:blipFill>
        <p:spPr>
          <a:xfrm>
            <a:off x="438150" y="1757363"/>
            <a:ext cx="8572500" cy="1933575"/>
          </a:xfrm>
          <a:prstGeom prst="rect">
            <a:avLst/>
          </a:prstGeom>
          <a:noFill/>
          <a:ln>
            <a:noFill/>
          </a:ln>
        </p:spPr>
      </p:pic>
      <p:sp>
        <p:nvSpPr>
          <p:cNvPr id="141" name="Shape 14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43" name="Shape 14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45" name="Shape 14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147" name="Shape 14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Analysis plan</a:t>
            </a:r>
            <a:endParaRPr sz="3000">
              <a:latin typeface="Times New Roman"/>
              <a:ea typeface="Times New Roman"/>
              <a:cs typeface="Times New Roman"/>
              <a:sym typeface="Times New Roman"/>
            </a:endParaRPr>
          </a:p>
        </p:txBody>
      </p:sp>
      <p:sp>
        <p:nvSpPr>
          <p:cNvPr id="156" name="Shape 156"/>
          <p:cNvSpPr/>
          <p:nvPr/>
        </p:nvSpPr>
        <p:spPr>
          <a:xfrm>
            <a:off x="38825" y="1178225"/>
            <a:ext cx="2328300" cy="14610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Business understanding of the project</a:t>
            </a:r>
            <a:endParaRPr sz="1300"/>
          </a:p>
        </p:txBody>
      </p:sp>
      <p:sp>
        <p:nvSpPr>
          <p:cNvPr id="157" name="Shape 157"/>
          <p:cNvSpPr/>
          <p:nvPr/>
        </p:nvSpPr>
        <p:spPr>
          <a:xfrm>
            <a:off x="415369" y="2598877"/>
            <a:ext cx="8572800" cy="255900"/>
          </a:xfrm>
          <a:prstGeom prst="rightArrow">
            <a:avLst>
              <a:gd name="adj1" fmla="val 50000"/>
              <a:gd name="adj2" fmla="val 50000"/>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339329" y="2854800"/>
            <a:ext cx="2199000" cy="1442400"/>
          </a:xfrm>
          <a:prstGeom prst="upArrow">
            <a:avLst>
              <a:gd name="adj1" fmla="val 50000"/>
              <a:gd name="adj2" fmla="val 52883"/>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300"/>
              <a:t>Analyze % of null values, descriptive statistics</a:t>
            </a:r>
            <a:endParaRPr sz="1300"/>
          </a:p>
          <a:p>
            <a:pPr marL="0" lvl="0" indent="0" rtl="0">
              <a:spcBef>
                <a:spcPts val="0"/>
              </a:spcBef>
              <a:spcAft>
                <a:spcPts val="0"/>
              </a:spcAft>
              <a:buNone/>
            </a:pPr>
            <a:endParaRPr sz="1300"/>
          </a:p>
        </p:txBody>
      </p:sp>
      <p:sp>
        <p:nvSpPr>
          <p:cNvPr id="159" name="Shape 159"/>
          <p:cNvSpPr/>
          <p:nvPr/>
        </p:nvSpPr>
        <p:spPr>
          <a:xfrm>
            <a:off x="4188591" y="2854800"/>
            <a:ext cx="2199000" cy="1442400"/>
          </a:xfrm>
          <a:prstGeom prst="upArrow">
            <a:avLst>
              <a:gd name="adj1" fmla="val 50000"/>
              <a:gd name="adj2" fmla="val 52883"/>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sz="1300"/>
              <a:t>Create visualizations to understand the data</a:t>
            </a:r>
            <a:endParaRPr sz="1300"/>
          </a:p>
          <a:p>
            <a:pPr marL="0" lvl="0" indent="0" rtl="0">
              <a:spcBef>
                <a:spcPts val="0"/>
              </a:spcBef>
              <a:spcAft>
                <a:spcPts val="0"/>
              </a:spcAft>
              <a:buNone/>
            </a:pPr>
            <a:endParaRPr sz="1300"/>
          </a:p>
        </p:txBody>
      </p:sp>
      <p:sp>
        <p:nvSpPr>
          <p:cNvPr id="160" name="Shape 160"/>
          <p:cNvSpPr/>
          <p:nvPr/>
        </p:nvSpPr>
        <p:spPr>
          <a:xfrm>
            <a:off x="5326646" y="1178225"/>
            <a:ext cx="2585400" cy="14424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Brainstorm predictors and search for relevant data or proxy data</a:t>
            </a:r>
            <a:endParaRPr sz="1300">
              <a:solidFill>
                <a:srgbClr val="000000"/>
              </a:solidFill>
            </a:endParaRPr>
          </a:p>
        </p:txBody>
      </p:sp>
      <p:sp>
        <p:nvSpPr>
          <p:cNvPr id="161" name="Shape 161"/>
          <p:cNvSpPr/>
          <p:nvPr/>
        </p:nvSpPr>
        <p:spPr>
          <a:xfrm>
            <a:off x="6818700" y="2854800"/>
            <a:ext cx="2199000" cy="1442400"/>
          </a:xfrm>
          <a:prstGeom prst="upArrow">
            <a:avLst>
              <a:gd name="adj1" fmla="val 50000"/>
              <a:gd name="adj2" fmla="val 52883"/>
            </a:avLst>
          </a:prstGeom>
          <a:solidFill>
            <a:schemeClr val="accent5"/>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sz="1300"/>
              <a:t>Model the appropriate relationship</a:t>
            </a:r>
            <a:endParaRPr sz="1300"/>
          </a:p>
        </p:txBody>
      </p:sp>
      <p:sp>
        <p:nvSpPr>
          <p:cNvPr id="162" name="Shape 162"/>
          <p:cNvSpPr/>
          <p:nvPr/>
        </p:nvSpPr>
        <p:spPr>
          <a:xfrm>
            <a:off x="2554125" y="1178225"/>
            <a:ext cx="2585400" cy="1442400"/>
          </a:xfrm>
          <a:prstGeom prst="downArrow">
            <a:avLst>
              <a:gd name="adj1" fmla="val 50000"/>
              <a:gd name="adj2" fmla="val 51956"/>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sz="1300"/>
          </a:p>
          <a:p>
            <a:pPr marL="0" lvl="0" indent="0" rtl="0">
              <a:spcBef>
                <a:spcPts val="0"/>
              </a:spcBef>
              <a:spcAft>
                <a:spcPts val="0"/>
              </a:spcAft>
              <a:buNone/>
            </a:pPr>
            <a:r>
              <a:rPr lang="en" sz="1300">
                <a:solidFill>
                  <a:srgbClr val="000000"/>
                </a:solidFill>
              </a:rPr>
              <a:t>Join, Calculate home value/rent for all house types, location</a:t>
            </a:r>
            <a:endParaRPr sz="1300">
              <a:solidFill>
                <a:srgbClr val="000000"/>
              </a:solidFill>
            </a:endParaRPr>
          </a:p>
          <a:p>
            <a:pPr marL="0" lvl="0" indent="0" rtl="0">
              <a:spcBef>
                <a:spcPts val="0"/>
              </a:spcBef>
              <a:spcAft>
                <a:spcPts val="0"/>
              </a:spcAft>
              <a:buNone/>
            </a:pPr>
            <a:endParaRPr sz="1300">
              <a:solidFill>
                <a:srgbClr val="000000"/>
              </a:solidFill>
            </a:endParaRPr>
          </a:p>
        </p:txBody>
      </p:sp>
      <p:sp>
        <p:nvSpPr>
          <p:cNvPr id="163" name="Shape 163"/>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65" name="Shape 165"/>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67" name="Shape 167"/>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169" name="Shape 169"/>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171" name="Shape 171"/>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73" name="Shape 173"/>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175" name="Shape 175"/>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177" name="Shape 177"/>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Strategy</a:t>
            </a:r>
            <a:endParaRPr sz="3000">
              <a:latin typeface="Times New Roman"/>
              <a:ea typeface="Times New Roman"/>
              <a:cs typeface="Times New Roman"/>
              <a:sym typeface="Times New Roman"/>
            </a:endParaRPr>
          </a:p>
        </p:txBody>
      </p:sp>
      <p:sp>
        <p:nvSpPr>
          <p:cNvPr id="187" name="Shape 187"/>
          <p:cNvSpPr txBox="1"/>
          <p:nvPr/>
        </p:nvSpPr>
        <p:spPr>
          <a:xfrm>
            <a:off x="1785250" y="1385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Diff btw Rent and mortgage</a:t>
            </a:r>
            <a:endParaRPr/>
          </a:p>
        </p:txBody>
      </p:sp>
      <p:sp>
        <p:nvSpPr>
          <p:cNvPr id="188" name="Shape 188"/>
          <p:cNvSpPr txBox="1"/>
          <p:nvPr/>
        </p:nvSpPr>
        <p:spPr>
          <a:xfrm>
            <a:off x="1785250" y="2147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Growth in rental income</a:t>
            </a:r>
            <a:endParaRPr/>
          </a:p>
        </p:txBody>
      </p:sp>
      <p:sp>
        <p:nvSpPr>
          <p:cNvPr id="189" name="Shape 189"/>
          <p:cNvSpPr txBox="1"/>
          <p:nvPr/>
        </p:nvSpPr>
        <p:spPr>
          <a:xfrm>
            <a:off x="1785250" y="2909750"/>
            <a:ext cx="1323300" cy="6990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Growth in home value</a:t>
            </a:r>
            <a:endParaRPr/>
          </a:p>
        </p:txBody>
      </p:sp>
      <p:cxnSp>
        <p:nvCxnSpPr>
          <p:cNvPr id="190" name="Shape 190"/>
          <p:cNvCxnSpPr>
            <a:stCxn id="187" idx="3"/>
          </p:cNvCxnSpPr>
          <p:nvPr/>
        </p:nvCxnSpPr>
        <p:spPr>
          <a:xfrm>
            <a:off x="3108550" y="1735250"/>
            <a:ext cx="1255500" cy="489300"/>
          </a:xfrm>
          <a:prstGeom prst="straightConnector1">
            <a:avLst/>
          </a:prstGeom>
          <a:noFill/>
          <a:ln w="9525" cap="flat" cmpd="sng">
            <a:solidFill>
              <a:schemeClr val="dk2"/>
            </a:solidFill>
            <a:prstDash val="solid"/>
            <a:round/>
            <a:headEnd type="none" w="med" len="med"/>
            <a:tailEnd type="triangle" w="med" len="med"/>
          </a:ln>
        </p:spPr>
      </p:cxnSp>
      <p:cxnSp>
        <p:nvCxnSpPr>
          <p:cNvPr id="191" name="Shape 191"/>
          <p:cNvCxnSpPr>
            <a:stCxn id="188" idx="3"/>
          </p:cNvCxnSpPr>
          <p:nvPr/>
        </p:nvCxnSpPr>
        <p:spPr>
          <a:xfrm rot="10800000" flipH="1">
            <a:off x="3108550" y="2496950"/>
            <a:ext cx="1223400" cy="300"/>
          </a:xfrm>
          <a:prstGeom prst="straightConnector1">
            <a:avLst/>
          </a:prstGeom>
          <a:noFill/>
          <a:ln w="9525" cap="flat" cmpd="sng">
            <a:solidFill>
              <a:schemeClr val="dk2"/>
            </a:solidFill>
            <a:prstDash val="solid"/>
            <a:round/>
            <a:headEnd type="none" w="med" len="med"/>
            <a:tailEnd type="triangle" w="med" len="med"/>
          </a:ln>
        </p:spPr>
      </p:cxnSp>
      <p:cxnSp>
        <p:nvCxnSpPr>
          <p:cNvPr id="192" name="Shape 192"/>
          <p:cNvCxnSpPr>
            <a:stCxn id="189" idx="3"/>
          </p:cNvCxnSpPr>
          <p:nvPr/>
        </p:nvCxnSpPr>
        <p:spPr>
          <a:xfrm rot="10800000" flipH="1">
            <a:off x="3108550" y="2819750"/>
            <a:ext cx="1298100" cy="439500"/>
          </a:xfrm>
          <a:prstGeom prst="straightConnector1">
            <a:avLst/>
          </a:prstGeom>
          <a:noFill/>
          <a:ln w="9525" cap="flat" cmpd="sng">
            <a:solidFill>
              <a:schemeClr val="dk2"/>
            </a:solidFill>
            <a:prstDash val="solid"/>
            <a:round/>
            <a:headEnd type="none" w="med" len="med"/>
            <a:tailEnd type="triangle" w="med" len="med"/>
          </a:ln>
        </p:spPr>
      </p:cxnSp>
      <p:cxnSp>
        <p:nvCxnSpPr>
          <p:cNvPr id="193" name="Shape 193"/>
          <p:cNvCxnSpPr>
            <a:stCxn id="194" idx="3"/>
          </p:cNvCxnSpPr>
          <p:nvPr/>
        </p:nvCxnSpPr>
        <p:spPr>
          <a:xfrm rot="10800000" flipH="1">
            <a:off x="5047004" y="2508000"/>
            <a:ext cx="1017600" cy="6900"/>
          </a:xfrm>
          <a:prstGeom prst="straightConnector1">
            <a:avLst/>
          </a:prstGeom>
          <a:noFill/>
          <a:ln w="9525" cap="flat" cmpd="sng">
            <a:solidFill>
              <a:schemeClr val="dk2"/>
            </a:solidFill>
            <a:prstDash val="solid"/>
            <a:round/>
            <a:headEnd type="none" w="med" len="med"/>
            <a:tailEnd type="triangle" w="med" len="med"/>
          </a:ln>
        </p:spPr>
      </p:cxnSp>
      <p:sp>
        <p:nvSpPr>
          <p:cNvPr id="195" name="Shape 195"/>
          <p:cNvSpPr txBox="1"/>
          <p:nvPr/>
        </p:nvSpPr>
        <p:spPr>
          <a:xfrm>
            <a:off x="6138825" y="2210425"/>
            <a:ext cx="1323300" cy="609300"/>
          </a:xfrm>
          <a:prstGeom prst="rect">
            <a:avLst/>
          </a:prstGeom>
          <a:solidFill>
            <a:srgbClr val="4FC3F7"/>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       Profit</a:t>
            </a:r>
            <a:endParaRPr/>
          </a:p>
        </p:txBody>
      </p:sp>
      <p:pic>
        <p:nvPicPr>
          <p:cNvPr id="196" name="Shape 196"/>
          <p:cNvPicPr preferRelativeResize="0"/>
          <p:nvPr/>
        </p:nvPicPr>
        <p:blipFill>
          <a:blip r:embed="rId3">
            <a:alphaModFix/>
          </a:blip>
          <a:stretch>
            <a:fillRect/>
          </a:stretch>
        </p:blipFill>
        <p:spPr>
          <a:xfrm>
            <a:off x="4359750" y="2084750"/>
            <a:ext cx="804225" cy="804225"/>
          </a:xfrm>
          <a:prstGeom prst="rect">
            <a:avLst/>
          </a:prstGeom>
          <a:noFill/>
          <a:ln>
            <a:noFill/>
          </a:ln>
        </p:spPr>
      </p:pic>
      <p:sp>
        <p:nvSpPr>
          <p:cNvPr id="197" name="Shape 197"/>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199" name="Shape 199"/>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01" name="Shape 201"/>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03" name="Shape 203"/>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05" name="Shape 20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07" name="Shape 20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09" name="Shape 209"/>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11" name="Shape 21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16"/>
        <p:cNvGrpSpPr/>
        <p:nvPr/>
      </p:nvGrpSpPr>
      <p:grpSpPr>
        <a:xfrm>
          <a:off x="0" y="0"/>
          <a:ext cx="0" cy="0"/>
          <a:chOff x="0" y="0"/>
          <a:chExt cx="0" cy="0"/>
        </a:xfrm>
      </p:grpSpPr>
      <p:sp>
        <p:nvSpPr>
          <p:cNvPr id="217" name="Shape 217"/>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Big markets may be cheap</a:t>
            </a:r>
            <a:endParaRPr sz="3000">
              <a:latin typeface="Times New Roman"/>
              <a:ea typeface="Times New Roman"/>
              <a:cs typeface="Times New Roman"/>
              <a:sym typeface="Times New Roman"/>
            </a:endParaRPr>
          </a:p>
        </p:txBody>
      </p:sp>
      <p:pic>
        <p:nvPicPr>
          <p:cNvPr id="221" name="Shape 221"/>
          <p:cNvPicPr preferRelativeResize="0"/>
          <p:nvPr/>
        </p:nvPicPr>
        <p:blipFill>
          <a:blip r:embed="rId3">
            <a:alphaModFix/>
          </a:blip>
          <a:stretch>
            <a:fillRect/>
          </a:stretch>
        </p:blipFill>
        <p:spPr>
          <a:xfrm>
            <a:off x="2109600" y="1080875"/>
            <a:ext cx="4916307" cy="3387925"/>
          </a:xfrm>
          <a:prstGeom prst="rect">
            <a:avLst/>
          </a:prstGeom>
          <a:noFill/>
          <a:ln>
            <a:noFill/>
          </a:ln>
        </p:spPr>
      </p:pic>
      <p:sp>
        <p:nvSpPr>
          <p:cNvPr id="222" name="Shape 222"/>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24" name="Shape 224"/>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26" name="Shape 226"/>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28" name="Shape 228"/>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30" name="Shape 230"/>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32" name="Shape 232"/>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34" name="Shape 234"/>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36" name="Shape 236"/>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3 Bed homes cheaper</a:t>
            </a:r>
            <a:endParaRPr sz="3000">
              <a:latin typeface="Times New Roman"/>
              <a:ea typeface="Times New Roman"/>
              <a:cs typeface="Times New Roman"/>
              <a:sym typeface="Times New Roman"/>
            </a:endParaRPr>
          </a:p>
        </p:txBody>
      </p:sp>
      <p:pic>
        <p:nvPicPr>
          <p:cNvPr id="246" name="Shape 246"/>
          <p:cNvPicPr preferRelativeResize="0"/>
          <p:nvPr/>
        </p:nvPicPr>
        <p:blipFill>
          <a:blip r:embed="rId3">
            <a:alphaModFix/>
          </a:blip>
          <a:stretch>
            <a:fillRect/>
          </a:stretch>
        </p:blipFill>
        <p:spPr>
          <a:xfrm>
            <a:off x="2067950" y="1113050"/>
            <a:ext cx="5051950" cy="3258875"/>
          </a:xfrm>
          <a:prstGeom prst="rect">
            <a:avLst/>
          </a:prstGeom>
          <a:noFill/>
          <a:ln>
            <a:noFill/>
          </a:ln>
        </p:spPr>
      </p:pic>
      <p:sp>
        <p:nvSpPr>
          <p:cNvPr id="247" name="Shape 247"/>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49" name="Shape 249"/>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51" name="Shape 251"/>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53" name="Shape 253"/>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55" name="Shape 255"/>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57" name="Shape 257"/>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59" name="Shape 259"/>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61" name="Shape 261"/>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63" name="Shape 263"/>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65" name="Shape 265"/>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67" name="Shape 267"/>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69" name="Shape 269"/>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98250" y="-59850"/>
            <a:ext cx="8826600" cy="907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000">
                <a:latin typeface="Times New Roman"/>
                <a:ea typeface="Times New Roman"/>
                <a:cs typeface="Times New Roman"/>
                <a:sym typeface="Times New Roman"/>
              </a:rPr>
              <a:t>Home type may not matter</a:t>
            </a:r>
            <a:endParaRPr sz="3000">
              <a:latin typeface="Times New Roman"/>
              <a:ea typeface="Times New Roman"/>
              <a:cs typeface="Times New Roman"/>
              <a:sym typeface="Times New Roman"/>
            </a:endParaRPr>
          </a:p>
        </p:txBody>
      </p:sp>
      <p:pic>
        <p:nvPicPr>
          <p:cNvPr id="279" name="Shape 279"/>
          <p:cNvPicPr preferRelativeResize="0"/>
          <p:nvPr/>
        </p:nvPicPr>
        <p:blipFill>
          <a:blip r:embed="rId3">
            <a:alphaModFix/>
          </a:blip>
          <a:stretch>
            <a:fillRect/>
          </a:stretch>
        </p:blipFill>
        <p:spPr>
          <a:xfrm>
            <a:off x="1815575" y="1082025"/>
            <a:ext cx="5228950" cy="3167900"/>
          </a:xfrm>
          <a:prstGeom prst="rect">
            <a:avLst/>
          </a:prstGeom>
          <a:noFill/>
          <a:ln>
            <a:noFill/>
          </a:ln>
        </p:spPr>
      </p:pic>
      <p:sp>
        <p:nvSpPr>
          <p:cNvPr id="280" name="Shape 280"/>
          <p:cNvSpPr/>
          <p:nvPr/>
        </p:nvSpPr>
        <p:spPr>
          <a:xfrm>
            <a:off x="62240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82" name="Shape 282"/>
          <p:cNvSpPr/>
          <p:nvPr/>
        </p:nvSpPr>
        <p:spPr>
          <a:xfrm>
            <a:off x="7138475" y="141150"/>
            <a:ext cx="10257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84" name="Shape 284"/>
          <p:cNvSpPr/>
          <p:nvPr/>
        </p:nvSpPr>
        <p:spPr>
          <a:xfrm>
            <a:off x="80893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txBox="1"/>
          <p:nvPr/>
        </p:nvSpPr>
        <p:spPr>
          <a:xfrm>
            <a:off x="8226825" y="151475"/>
            <a:ext cx="1286100" cy="199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86" name="Shape 286"/>
          <p:cNvSpPr/>
          <p:nvPr/>
        </p:nvSpPr>
        <p:spPr>
          <a:xfrm>
            <a:off x="5309675" y="141150"/>
            <a:ext cx="990600" cy="349500"/>
          </a:xfrm>
          <a:prstGeom prst="chevron">
            <a:avLst>
              <a:gd name="adj"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288" name="Shape 288"/>
          <p:cNvSpPr/>
          <p:nvPr/>
        </p:nvSpPr>
        <p:spPr>
          <a:xfrm>
            <a:off x="6224075" y="141150"/>
            <a:ext cx="9906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Visualizations</a:t>
            </a:r>
            <a:endParaRPr sz="900"/>
          </a:p>
        </p:txBody>
      </p:sp>
      <p:sp>
        <p:nvSpPr>
          <p:cNvPr id="290" name="Shape 290"/>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292" name="Shape 292"/>
          <p:cNvSpPr/>
          <p:nvPr/>
        </p:nvSpPr>
        <p:spPr>
          <a:xfrm>
            <a:off x="53096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Introduction</a:t>
            </a:r>
            <a:endParaRPr sz="900">
              <a:solidFill>
                <a:srgbClr val="FFFFFF"/>
              </a:solidFill>
            </a:endParaRPr>
          </a:p>
        </p:txBody>
      </p:sp>
      <p:sp>
        <p:nvSpPr>
          <p:cNvPr id="294" name="Shape 294"/>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
        <p:nvSpPr>
          <p:cNvPr id="296" name="Shape 296"/>
          <p:cNvSpPr/>
          <p:nvPr/>
        </p:nvSpPr>
        <p:spPr>
          <a:xfrm>
            <a:off x="6224075" y="141150"/>
            <a:ext cx="990600" cy="349500"/>
          </a:xfrm>
          <a:prstGeom prst="chevron">
            <a:avLst>
              <a:gd name="adj" fmla="val 50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txBox="1"/>
          <p:nvPr/>
        </p:nvSpPr>
        <p:spPr>
          <a:xfrm>
            <a:off x="63227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solidFill>
                  <a:srgbClr val="FFFFFF"/>
                </a:solidFill>
              </a:rPr>
              <a:t>Visualizations</a:t>
            </a:r>
            <a:endParaRPr sz="900">
              <a:solidFill>
                <a:srgbClr val="FFFFFF"/>
              </a:solidFill>
            </a:endParaRPr>
          </a:p>
        </p:txBody>
      </p:sp>
      <p:sp>
        <p:nvSpPr>
          <p:cNvPr id="298" name="Shape 298"/>
          <p:cNvSpPr/>
          <p:nvPr/>
        </p:nvSpPr>
        <p:spPr>
          <a:xfrm>
            <a:off x="71384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txBox="1"/>
          <p:nvPr/>
        </p:nvSpPr>
        <p:spPr>
          <a:xfrm>
            <a:off x="73205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Modeling</a:t>
            </a:r>
            <a:endParaRPr sz="900"/>
          </a:p>
        </p:txBody>
      </p:sp>
      <p:sp>
        <p:nvSpPr>
          <p:cNvPr id="300" name="Shape 300"/>
          <p:cNvSpPr/>
          <p:nvPr/>
        </p:nvSpPr>
        <p:spPr>
          <a:xfrm>
            <a:off x="5309675" y="141150"/>
            <a:ext cx="990600" cy="349500"/>
          </a:xfrm>
          <a:prstGeom prst="chevron">
            <a:avLst>
              <a:gd name="adj"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txBox="1"/>
          <p:nvPr/>
        </p:nvSpPr>
        <p:spPr>
          <a:xfrm>
            <a:off x="540834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Introduction</a:t>
            </a:r>
            <a:endParaRPr sz="900"/>
          </a:p>
        </p:txBody>
      </p:sp>
      <p:sp>
        <p:nvSpPr>
          <p:cNvPr id="302" name="Shape 302"/>
          <p:cNvSpPr/>
          <p:nvPr/>
        </p:nvSpPr>
        <p:spPr>
          <a:xfrm>
            <a:off x="8052875" y="141150"/>
            <a:ext cx="1025700" cy="349500"/>
          </a:xfrm>
          <a:prstGeom prst="chevron">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txBox="1"/>
          <p:nvPr/>
        </p:nvSpPr>
        <p:spPr>
          <a:xfrm>
            <a:off x="8234987" y="137443"/>
            <a:ext cx="1203000" cy="144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900"/>
              <a:t>Conclusion</a:t>
            </a:r>
            <a:endParaRPr sz="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925</Words>
  <Application>Microsoft Office PowerPoint</Application>
  <PresentationFormat>On-screen Show (16:9)</PresentationFormat>
  <Paragraphs>275</Paragraphs>
  <Slides>19</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Roboto</vt:lpstr>
      <vt:lpstr>Calibri</vt:lpstr>
      <vt:lpstr>Times New Roman</vt:lpstr>
      <vt:lpstr>Simple Light</vt:lpstr>
      <vt:lpstr>Material</vt:lpstr>
      <vt:lpstr>Analyzing and predicting the Housing Market</vt:lpstr>
      <vt:lpstr>Motivation</vt:lpstr>
      <vt:lpstr>Agenda</vt:lpstr>
      <vt:lpstr>Zillow data</vt:lpstr>
      <vt:lpstr>Analysis plan</vt:lpstr>
      <vt:lpstr>Strategy</vt:lpstr>
      <vt:lpstr>Big markets may be cheap</vt:lpstr>
      <vt:lpstr>3 Bed homes cheaper</vt:lpstr>
      <vt:lpstr>Home type may not matter</vt:lpstr>
      <vt:lpstr>No reversion to mean</vt:lpstr>
      <vt:lpstr>High Ratio = High Growth</vt:lpstr>
      <vt:lpstr>Cheap markets stay cheap</vt:lpstr>
      <vt:lpstr>Factors affecting House Prices</vt:lpstr>
      <vt:lpstr>IRS data</vt:lpstr>
      <vt:lpstr>Modeling the relationship</vt:lpstr>
      <vt:lpstr>Modeling results</vt:lpstr>
      <vt:lpstr>Results discussion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predicting the Housing Market</dc:title>
  <cp:lastModifiedBy>joshnaanjani@gmail.com</cp:lastModifiedBy>
  <cp:revision>6</cp:revision>
  <dcterms:modified xsi:type="dcterms:W3CDTF">2021-09-02T00:51:32Z</dcterms:modified>
</cp:coreProperties>
</file>