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81D7A4-3B6C-4026-BE81-00E82F9BF1B9}">
  <a:tblStyle styleId="{9181D7A4-3B6C-4026-BE81-00E82F9BF1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459"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2 things to note: High ratio means high expectations for people</a:t>
            </a:r>
            <a:endParaRPr/>
          </a:p>
          <a:p>
            <a:pPr marL="0" lvl="0" indent="0" rtl="0">
              <a:spcBef>
                <a:spcPts val="0"/>
              </a:spcBef>
              <a:spcAft>
                <a:spcPts val="0"/>
              </a:spcAft>
              <a:buNone/>
            </a:pPr>
            <a:r>
              <a:rPr lang="en"/>
              <a:t>Notice that rent decreased in 25% of the zip codes since 2010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2" name="Shape 3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5" name="Shape 4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9" name="Shape 4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2" name="Shape 4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Why I am predicting change and not value: to avoid time series</a:t>
            </a:r>
            <a:endParaRPr/>
          </a:p>
          <a:p>
            <a:pPr marL="0" lvl="0" indent="0">
              <a:spcBef>
                <a:spcPts val="0"/>
              </a:spcBef>
              <a:spcAft>
                <a:spcPts val="0"/>
              </a:spcAft>
              <a:buNone/>
            </a:pPr>
            <a:r>
              <a:rPr lang="en"/>
              <a:t>Why am I not doing cross validation? Because year matters. You can’t predict past with future</a:t>
            </a:r>
            <a:endParaRPr/>
          </a:p>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5" name="Shape 4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8" name="Shape 5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0" name="Shape 5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3 points: market size, alternative to stocks and leverage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Shape 55"/>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8" name="Shape 58"/>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59" name="Shape 5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62" name="Shape 6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Shape 6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7" name="Shape 6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8" name="Shape 6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Shape 70"/>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3" name="Shape 73"/>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4" name="Shape 74"/>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5" name="Shape 7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Shape 77"/>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0" name="Shape 8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
        <p:cNvGrpSpPr/>
        <p:nvPr/>
      </p:nvGrpSpPr>
      <p:grpSpPr>
        <a:xfrm>
          <a:off x="0" y="0"/>
          <a:ext cx="0" cy="0"/>
          <a:chOff x="0" y="0"/>
          <a:chExt cx="0" cy="0"/>
        </a:xfrm>
      </p:grpSpPr>
      <p:sp>
        <p:nvSpPr>
          <p:cNvPr id="82" name="Shape 82"/>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 name="Shape 85"/>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86" name="Shape 8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89" name="Shape 8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Shape 91"/>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9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94" name="Shape 94"/>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Shape 9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96" name="Shape 9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Shape 98"/>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101" name="Shape 10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75500" y="1258525"/>
            <a:ext cx="8222100" cy="19635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endParaRPr/>
          </a:p>
        </p:txBody>
      </p:sp>
      <p:sp>
        <p:nvSpPr>
          <p:cNvPr id="104" name="Shape 104"/>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5" name="Shape 10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06"/>
        <p:cNvGrpSpPr/>
        <p:nvPr/>
      </p:nvGrpSpPr>
      <p:grpSpPr>
        <a:xfrm>
          <a:off x="0" y="0"/>
          <a:ext cx="0" cy="0"/>
          <a:chOff x="0" y="0"/>
          <a:chExt cx="0" cy="0"/>
        </a:xfrm>
      </p:grpSpPr>
      <p:sp>
        <p:nvSpPr>
          <p:cNvPr id="107" name="Shape 10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52" name="Shape 52"/>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53" name="Shape 5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notesSlide" Target="../notesSlides/notesSlide19.xml"/><Relationship Id="rId1" Type="http://schemas.openxmlformats.org/officeDocument/2006/relationships/slideLayout" Target="../slideLayouts/slideLayout16.xml"/><Relationship Id="rId5" Type="http://schemas.openxmlformats.org/officeDocument/2006/relationships/hyperlink" Target="https://www.bea.gov/itable/iTable.cfm?ReqID=70&amp;step=1#reqid=70&amp;step=1&amp;isuri=1" TargetMode="External"/><Relationship Id="rId4" Type="http://schemas.openxmlformats.org/officeDocument/2006/relationships/hyperlink" Target="https://www.kaggle.com/jayrav13/unemployment-by-county-u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47400" y="117775"/>
            <a:ext cx="9297000" cy="6150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pPr>
            <a:r>
              <a:rPr lang="en" sz="3600">
                <a:solidFill>
                  <a:srgbClr val="000000"/>
                </a:solidFill>
                <a:latin typeface="Roboto"/>
                <a:ea typeface="Roboto"/>
                <a:cs typeface="Roboto"/>
                <a:sym typeface="Roboto"/>
              </a:rPr>
              <a:t>Analyzing and predicting the Housing Market</a:t>
            </a:r>
            <a:endParaRPr sz="3600">
              <a:solidFill>
                <a:srgbClr val="000000"/>
              </a:solidFill>
            </a:endParaRPr>
          </a:p>
        </p:txBody>
      </p:sp>
      <p:sp>
        <p:nvSpPr>
          <p:cNvPr id="113" name="Shape 113"/>
          <p:cNvSpPr txBox="1">
            <a:spLocks noGrp="1"/>
          </p:cNvSpPr>
          <p:nvPr>
            <p:ph type="subTitle" idx="1"/>
          </p:nvPr>
        </p:nvSpPr>
        <p:spPr>
          <a:xfrm>
            <a:off x="-3109525" y="80897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Jo Mataparthi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No reversion to mean</a:t>
            </a:r>
            <a:endParaRPr sz="3000">
              <a:latin typeface="Times New Roman"/>
              <a:ea typeface="Times New Roman"/>
              <a:cs typeface="Times New Roman"/>
              <a:sym typeface="Times New Roman"/>
            </a:endParaRPr>
          </a:p>
        </p:txBody>
      </p:sp>
      <p:pic>
        <p:nvPicPr>
          <p:cNvPr id="312" name="Shape 312"/>
          <p:cNvPicPr preferRelativeResize="0"/>
          <p:nvPr/>
        </p:nvPicPr>
        <p:blipFill>
          <a:blip r:embed="rId3">
            <a:alphaModFix/>
          </a:blip>
          <a:stretch>
            <a:fillRect/>
          </a:stretch>
        </p:blipFill>
        <p:spPr>
          <a:xfrm>
            <a:off x="2019625" y="951424"/>
            <a:ext cx="5356025" cy="3455050"/>
          </a:xfrm>
          <a:prstGeom prst="rect">
            <a:avLst/>
          </a:prstGeom>
          <a:noFill/>
          <a:ln>
            <a:noFill/>
          </a:ln>
        </p:spPr>
      </p:pic>
      <p:sp>
        <p:nvSpPr>
          <p:cNvPr id="313" name="Shape 313"/>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Shape 314"/>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315" name="Shape 315"/>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Shape 316"/>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317" name="Shape 317"/>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319" name="Shape 319"/>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321" name="Shape 321"/>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323" name="Shape 323"/>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325" name="Shape 325"/>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Shape 326"/>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327" name="Shape 327"/>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 name="Shape 328"/>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329" name="Shape 329"/>
          <p:cNvSpPr/>
          <p:nvPr/>
        </p:nvSpPr>
        <p:spPr>
          <a:xfrm>
            <a:off x="62240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 name="Shape 330"/>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Visualizations</a:t>
            </a:r>
            <a:endParaRPr sz="900">
              <a:solidFill>
                <a:srgbClr val="FFFFFF"/>
              </a:solidFill>
            </a:endParaRPr>
          </a:p>
        </p:txBody>
      </p:sp>
      <p:sp>
        <p:nvSpPr>
          <p:cNvPr id="331" name="Shape 331"/>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Shape 332"/>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333" name="Shape 333"/>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Shape 334"/>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335" name="Shape 335"/>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Shape 336"/>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High Ratio = High Growth</a:t>
            </a:r>
            <a:endParaRPr sz="3000">
              <a:latin typeface="Times New Roman"/>
              <a:ea typeface="Times New Roman"/>
              <a:cs typeface="Times New Roman"/>
              <a:sym typeface="Times New Roman"/>
            </a:endParaRPr>
          </a:p>
        </p:txBody>
      </p:sp>
      <p:pic>
        <p:nvPicPr>
          <p:cNvPr id="345" name="Shape 345"/>
          <p:cNvPicPr preferRelativeResize="0"/>
          <p:nvPr/>
        </p:nvPicPr>
        <p:blipFill>
          <a:blip r:embed="rId3">
            <a:alphaModFix/>
          </a:blip>
          <a:stretch>
            <a:fillRect/>
          </a:stretch>
        </p:blipFill>
        <p:spPr>
          <a:xfrm>
            <a:off x="2036487" y="928475"/>
            <a:ext cx="5245988" cy="3573150"/>
          </a:xfrm>
          <a:prstGeom prst="rect">
            <a:avLst/>
          </a:prstGeom>
          <a:noFill/>
          <a:ln>
            <a:noFill/>
          </a:ln>
        </p:spPr>
      </p:pic>
      <p:sp>
        <p:nvSpPr>
          <p:cNvPr id="346" name="Shape 346"/>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Shape 347"/>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348" name="Shape 348"/>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Shape 349"/>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350" name="Shape 350"/>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Shape 351"/>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352" name="Shape 352"/>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3" name="Shape 353"/>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354" name="Shape 354"/>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Shape 355"/>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356" name="Shape 356"/>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Shape 357"/>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358" name="Shape 358"/>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360" name="Shape 360"/>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Shape 361"/>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362" name="Shape 362"/>
          <p:cNvSpPr/>
          <p:nvPr/>
        </p:nvSpPr>
        <p:spPr>
          <a:xfrm>
            <a:off x="62240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Shape 363"/>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Visualizations</a:t>
            </a:r>
            <a:endParaRPr sz="900">
              <a:solidFill>
                <a:srgbClr val="FFFFFF"/>
              </a:solidFill>
            </a:endParaRPr>
          </a:p>
        </p:txBody>
      </p:sp>
      <p:sp>
        <p:nvSpPr>
          <p:cNvPr id="364" name="Shape 364"/>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366" name="Shape 366"/>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368" name="Shape 368"/>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Cheap markets stay cheap</a:t>
            </a:r>
            <a:endParaRPr sz="3000">
              <a:latin typeface="Times New Roman"/>
              <a:ea typeface="Times New Roman"/>
              <a:cs typeface="Times New Roman"/>
              <a:sym typeface="Times New Roman"/>
            </a:endParaRPr>
          </a:p>
        </p:txBody>
      </p:sp>
      <p:pic>
        <p:nvPicPr>
          <p:cNvPr id="378" name="Shape 378"/>
          <p:cNvPicPr preferRelativeResize="0"/>
          <p:nvPr/>
        </p:nvPicPr>
        <p:blipFill>
          <a:blip r:embed="rId3">
            <a:alphaModFix/>
          </a:blip>
          <a:stretch>
            <a:fillRect/>
          </a:stretch>
        </p:blipFill>
        <p:spPr>
          <a:xfrm>
            <a:off x="1971100" y="923925"/>
            <a:ext cx="5125900" cy="3478300"/>
          </a:xfrm>
          <a:prstGeom prst="rect">
            <a:avLst/>
          </a:prstGeom>
          <a:noFill/>
          <a:ln>
            <a:noFill/>
          </a:ln>
        </p:spPr>
      </p:pic>
      <p:sp>
        <p:nvSpPr>
          <p:cNvPr id="379" name="Shape 379"/>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Shape 380"/>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381" name="Shape 381"/>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Shape 382"/>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383" name="Shape 383"/>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4" name="Shape 384"/>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385" name="Shape 385"/>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6" name="Shape 386"/>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387" name="Shape 387"/>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 name="Shape 388"/>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389" name="Shape 389"/>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0" name="Shape 390"/>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391" name="Shape 391"/>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Shape 392"/>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393" name="Shape 393"/>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Shape 394"/>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395" name="Shape 395"/>
          <p:cNvSpPr/>
          <p:nvPr/>
        </p:nvSpPr>
        <p:spPr>
          <a:xfrm>
            <a:off x="62240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Shape 396"/>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Visualizations</a:t>
            </a:r>
            <a:endParaRPr sz="900">
              <a:solidFill>
                <a:srgbClr val="FFFFFF"/>
              </a:solidFill>
            </a:endParaRPr>
          </a:p>
        </p:txBody>
      </p:sp>
      <p:sp>
        <p:nvSpPr>
          <p:cNvPr id="397" name="Shape 397"/>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Shape 398"/>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399" name="Shape 399"/>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Shape 400"/>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401" name="Shape 401"/>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Shape 402"/>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Factors affecting House Prices</a:t>
            </a:r>
            <a:endParaRPr sz="3000">
              <a:latin typeface="Times New Roman"/>
              <a:ea typeface="Times New Roman"/>
              <a:cs typeface="Times New Roman"/>
              <a:sym typeface="Times New Roman"/>
            </a:endParaRPr>
          </a:p>
        </p:txBody>
      </p:sp>
      <p:sp>
        <p:nvSpPr>
          <p:cNvPr id="408" name="Shape 408"/>
          <p:cNvSpPr txBox="1">
            <a:spLocks noGrp="1"/>
          </p:cNvSpPr>
          <p:nvPr>
            <p:ph type="body" idx="4294967295"/>
          </p:nvPr>
        </p:nvSpPr>
        <p:spPr>
          <a:xfrm>
            <a:off x="319500" y="1004675"/>
            <a:ext cx="8605500" cy="2710200"/>
          </a:xfrm>
          <a:prstGeom prst="rect">
            <a:avLst/>
          </a:prstGeom>
        </p:spPr>
        <p:txBody>
          <a:bodyPr spcFirstLastPara="1" wrap="square" lIns="91425" tIns="91425" rIns="91425" bIns="91425" anchor="t" anchorCtr="0">
            <a:noAutofit/>
          </a:bodyPr>
          <a:lstStyle/>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Interest rates</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Economic growth</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Migration</a:t>
            </a:r>
            <a:endParaRPr>
              <a:solidFill>
                <a:srgbClr val="000000"/>
              </a:solidFill>
              <a:latin typeface="Times New Roman"/>
              <a:ea typeface="Times New Roman"/>
              <a:cs typeface="Times New Roman"/>
              <a:sym typeface="Times New Roman"/>
            </a:endParaRPr>
          </a:p>
          <a:p>
            <a:pPr marL="0" lvl="0" indent="457200" rtl="0">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Unemployment levels</a:t>
            </a:r>
            <a:endParaRPr>
              <a:solidFill>
                <a:srgbClr val="000000"/>
              </a:solidFill>
              <a:latin typeface="Times New Roman"/>
              <a:ea typeface="Times New Roman"/>
              <a:cs typeface="Times New Roman"/>
              <a:sym typeface="Times New Roman"/>
            </a:endParaRPr>
          </a:p>
          <a:p>
            <a:pPr marL="0" lvl="0" indent="457200" rtl="0">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Post tax income - minimum of Rent or Mortgage</a:t>
            </a:r>
            <a:endParaRPr>
              <a:solidFill>
                <a:srgbClr val="000000"/>
              </a:solidFill>
              <a:latin typeface="Times New Roman"/>
              <a:ea typeface="Times New Roman"/>
              <a:cs typeface="Times New Roman"/>
              <a:sym typeface="Times New Roman"/>
            </a:endParaRPr>
          </a:p>
          <a:p>
            <a:pPr marL="0" lvl="0" indent="457200" rtl="0">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Minimum of Rent of Mortgage/ Post tax income ratio</a:t>
            </a:r>
            <a:endParaRPr>
              <a:solidFill>
                <a:srgbClr val="000000"/>
              </a:solidFill>
              <a:latin typeface="Times New Roman"/>
              <a:ea typeface="Times New Roman"/>
              <a:cs typeface="Times New Roman"/>
              <a:sym typeface="Times New Roman"/>
            </a:endParaRPr>
          </a:p>
          <a:p>
            <a:pPr marL="457200" lvl="0" indent="-342900"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Quality of life in the zip code (income level)</a:t>
            </a:r>
            <a:endParaRPr>
              <a:solidFill>
                <a:srgbClr val="000000"/>
              </a:solidFill>
              <a:latin typeface="Times New Roman"/>
              <a:ea typeface="Times New Roman"/>
              <a:cs typeface="Times New Roman"/>
              <a:sym typeface="Times New Roman"/>
            </a:endParaRPr>
          </a:p>
          <a:p>
            <a:pPr marL="457200" lvl="0" indent="-342900"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Wealth of the local residents</a:t>
            </a:r>
            <a:endParaRPr>
              <a:solidFill>
                <a:srgbClr val="000000"/>
              </a:solidFill>
              <a:latin typeface="Times New Roman"/>
              <a:ea typeface="Times New Roman"/>
              <a:cs typeface="Times New Roman"/>
              <a:sym typeface="Times New Roman"/>
            </a:endParaRPr>
          </a:p>
          <a:p>
            <a:pPr marL="457200" lvl="0" indent="-342900"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Percentage of residents in 23 - 33 age group</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Current and past percentage of Rentals vs Ownership</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Overall population turnover % in the zip code </a:t>
            </a: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p:txBody>
      </p:sp>
      <p:sp>
        <p:nvSpPr>
          <p:cNvPr id="411" name="Shape 411"/>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Shape 412"/>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413" name="Shape 413"/>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Shape 414"/>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415" name="Shape 415"/>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6" name="Shape 416"/>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417" name="Shape 417"/>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Shape 418"/>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419" name="Shape 419"/>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0" name="Shape 420"/>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421" name="Shape 421"/>
          <p:cNvSpPr/>
          <p:nvPr/>
        </p:nvSpPr>
        <p:spPr>
          <a:xfrm>
            <a:off x="7138475" y="141150"/>
            <a:ext cx="10257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2" name="Shape 422"/>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Modeling</a:t>
            </a:r>
            <a:endParaRPr sz="900">
              <a:solidFill>
                <a:srgbClr val="FFFFFF"/>
              </a:solidFill>
            </a:endParaRPr>
          </a:p>
        </p:txBody>
      </p:sp>
      <p:sp>
        <p:nvSpPr>
          <p:cNvPr id="423" name="Shape 423"/>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4" name="Shape 424"/>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425" name="Shape 425"/>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6" name="Shape 426"/>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430"/>
        <p:cNvGrpSpPr/>
        <p:nvPr/>
      </p:nvGrpSpPr>
      <p:grpSpPr>
        <a:xfrm>
          <a:off x="0" y="0"/>
          <a:ext cx="0" cy="0"/>
          <a:chOff x="0" y="0"/>
          <a:chExt cx="0" cy="0"/>
        </a:xfrm>
      </p:grpSpPr>
      <p:sp>
        <p:nvSpPr>
          <p:cNvPr id="431" name="Shape 431"/>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IRS data</a:t>
            </a:r>
            <a:endParaRPr sz="3000">
              <a:latin typeface="Times New Roman"/>
              <a:ea typeface="Times New Roman"/>
              <a:cs typeface="Times New Roman"/>
              <a:sym typeface="Times New Roman"/>
            </a:endParaRPr>
          </a:p>
        </p:txBody>
      </p:sp>
      <p:sp>
        <p:nvSpPr>
          <p:cNvPr id="432" name="Shape 432"/>
          <p:cNvSpPr txBox="1">
            <a:spLocks noGrp="1"/>
          </p:cNvSpPr>
          <p:nvPr>
            <p:ph type="body" idx="4294967295"/>
          </p:nvPr>
        </p:nvSpPr>
        <p:spPr>
          <a:xfrm>
            <a:off x="319500" y="1004675"/>
            <a:ext cx="8605500" cy="27102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Wrangling, feature extraction with the IRS tax data set</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Median Income of zip code</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Adjusted Median Income of zip (&gt; 100,000 counts as 100,000)</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Percentage of population by income bracket</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Capital Gains per individual</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Percentage of singles</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Percentage of home ownership ratio</a:t>
            </a:r>
            <a:endParaRPr>
              <a:solidFill>
                <a:srgbClr val="000000"/>
              </a:solidFill>
              <a:latin typeface="Times New Roman"/>
              <a:ea typeface="Times New Roman"/>
              <a:cs typeface="Times New Roman"/>
              <a:sym typeface="Times New Roman"/>
            </a:endParaRPr>
          </a:p>
        </p:txBody>
      </p:sp>
      <p:pic>
        <p:nvPicPr>
          <p:cNvPr id="435" name="Shape 435"/>
          <p:cNvPicPr preferRelativeResize="0"/>
          <p:nvPr/>
        </p:nvPicPr>
        <p:blipFill>
          <a:blip r:embed="rId3">
            <a:alphaModFix/>
          </a:blip>
          <a:stretch>
            <a:fillRect/>
          </a:stretch>
        </p:blipFill>
        <p:spPr>
          <a:xfrm>
            <a:off x="109225" y="946975"/>
            <a:ext cx="9002474" cy="1803800"/>
          </a:xfrm>
          <a:prstGeom prst="rect">
            <a:avLst/>
          </a:prstGeom>
          <a:noFill/>
          <a:ln>
            <a:noFill/>
          </a:ln>
        </p:spPr>
      </p:pic>
      <p:sp>
        <p:nvSpPr>
          <p:cNvPr id="436" name="Shape 436"/>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7" name="Shape 437"/>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438" name="Shape 438"/>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9" name="Shape 439"/>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440" name="Shape 440"/>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1" name="Shape 441"/>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442" name="Shape 442"/>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3" name="Shape 443"/>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444" name="Shape 444"/>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5" name="Shape 445"/>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446" name="Shape 446"/>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7" name="Shape 447"/>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448" name="Shape 448"/>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9" name="Shape 449"/>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450" name="Shape 450"/>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1" name="Shape 451"/>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452" name="Shape 452"/>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3" name="Shape 453"/>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454" name="Shape 454"/>
          <p:cNvSpPr/>
          <p:nvPr/>
        </p:nvSpPr>
        <p:spPr>
          <a:xfrm>
            <a:off x="7138475" y="141150"/>
            <a:ext cx="10257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5" name="Shape 455"/>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Modeling</a:t>
            </a:r>
            <a:endParaRPr sz="900">
              <a:solidFill>
                <a:srgbClr val="FFFFFF"/>
              </a:solidFill>
            </a:endParaRPr>
          </a:p>
        </p:txBody>
      </p:sp>
      <p:sp>
        <p:nvSpPr>
          <p:cNvPr id="456" name="Shape 456"/>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7" name="Shape 457"/>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458" name="Shape 458"/>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9" name="Shape 459"/>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Modeling the relationship</a:t>
            </a:r>
            <a:endParaRPr sz="3000">
              <a:latin typeface="Times New Roman"/>
              <a:ea typeface="Times New Roman"/>
              <a:cs typeface="Times New Roman"/>
              <a:sym typeface="Times New Roman"/>
            </a:endParaRPr>
          </a:p>
        </p:txBody>
      </p:sp>
      <p:sp>
        <p:nvSpPr>
          <p:cNvPr id="465" name="Shape 465"/>
          <p:cNvSpPr txBox="1">
            <a:spLocks noGrp="1"/>
          </p:cNvSpPr>
          <p:nvPr>
            <p:ph type="body" idx="4294967295"/>
          </p:nvPr>
        </p:nvSpPr>
        <p:spPr>
          <a:xfrm>
            <a:off x="319500" y="1004675"/>
            <a:ext cx="8605500" cy="2710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000000"/>
                </a:solidFill>
                <a:latin typeface="Times New Roman"/>
                <a:ea typeface="Times New Roman"/>
                <a:cs typeface="Times New Roman"/>
                <a:sym typeface="Times New Roman"/>
              </a:rPr>
              <a:t>150,000 rows, 8000 zip codes, 17 years</a:t>
            </a: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Response variable: House price percentage change from current year Jan to next year Jan</a:t>
            </a: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Predictors</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County level unemployment rate (January)</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Mortgage rate</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State GDP change in the last year</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Current House value / rent ratio (January)</a:t>
            </a:r>
            <a:endParaRPr>
              <a:solidFill>
                <a:srgbClr val="000000"/>
              </a:solidFill>
              <a:latin typeface="Times New Roman"/>
              <a:ea typeface="Times New Roman"/>
              <a:cs typeface="Times New Roman"/>
              <a:sym typeface="Times New Roman"/>
            </a:endParaRPr>
          </a:p>
        </p:txBody>
      </p:sp>
      <p:pic>
        <p:nvPicPr>
          <p:cNvPr id="468" name="Shape 468"/>
          <p:cNvPicPr preferRelativeResize="0"/>
          <p:nvPr/>
        </p:nvPicPr>
        <p:blipFill>
          <a:blip r:embed="rId3">
            <a:alphaModFix/>
          </a:blip>
          <a:stretch>
            <a:fillRect/>
          </a:stretch>
        </p:blipFill>
        <p:spPr>
          <a:xfrm>
            <a:off x="914400" y="1581275"/>
            <a:ext cx="7058025" cy="914400"/>
          </a:xfrm>
          <a:prstGeom prst="rect">
            <a:avLst/>
          </a:prstGeom>
          <a:noFill/>
          <a:ln>
            <a:noFill/>
          </a:ln>
        </p:spPr>
      </p:pic>
      <p:sp>
        <p:nvSpPr>
          <p:cNvPr id="469" name="Shape 469"/>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0" name="Shape 470"/>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471" name="Shape 471"/>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2" name="Shape 472"/>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473" name="Shape 473"/>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4" name="Shape 474"/>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475" name="Shape 475"/>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Shape 476"/>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477" name="Shape 477"/>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8" name="Shape 478"/>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479" name="Shape 479"/>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0" name="Shape 480"/>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481" name="Shape 481"/>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2" name="Shape 482"/>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483" name="Shape 483"/>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4" name="Shape 484"/>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485" name="Shape 485"/>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6" name="Shape 486"/>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487" name="Shape 487"/>
          <p:cNvSpPr/>
          <p:nvPr/>
        </p:nvSpPr>
        <p:spPr>
          <a:xfrm>
            <a:off x="7138475" y="141150"/>
            <a:ext cx="10257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8" name="Shape 488"/>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Modeling</a:t>
            </a:r>
            <a:endParaRPr sz="900">
              <a:solidFill>
                <a:srgbClr val="FFFFFF"/>
              </a:solidFill>
            </a:endParaRPr>
          </a:p>
        </p:txBody>
      </p:sp>
      <p:sp>
        <p:nvSpPr>
          <p:cNvPr id="489" name="Shape 489"/>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0" name="Shape 490"/>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491" name="Shape 491"/>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2" name="Shape 492"/>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496"/>
        <p:cNvGrpSpPr/>
        <p:nvPr/>
      </p:nvGrpSpPr>
      <p:grpSpPr>
        <a:xfrm>
          <a:off x="0" y="0"/>
          <a:ext cx="0" cy="0"/>
          <a:chOff x="0" y="0"/>
          <a:chExt cx="0" cy="0"/>
        </a:xfrm>
      </p:grpSpPr>
      <p:sp>
        <p:nvSpPr>
          <p:cNvPr id="497" name="Shape 497"/>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Modeling results</a:t>
            </a:r>
            <a:endParaRPr sz="3000">
              <a:latin typeface="Times New Roman"/>
              <a:ea typeface="Times New Roman"/>
              <a:cs typeface="Times New Roman"/>
              <a:sym typeface="Times New Roman"/>
            </a:endParaRPr>
          </a:p>
        </p:txBody>
      </p:sp>
      <p:sp>
        <p:nvSpPr>
          <p:cNvPr id="498" name="Shape 498"/>
          <p:cNvSpPr txBox="1">
            <a:spLocks noGrp="1"/>
          </p:cNvSpPr>
          <p:nvPr>
            <p:ph type="body" idx="4294967295"/>
          </p:nvPr>
        </p:nvSpPr>
        <p:spPr>
          <a:xfrm>
            <a:off x="319500" y="1004675"/>
            <a:ext cx="8605500" cy="27102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p:txBody>
      </p:sp>
      <p:sp>
        <p:nvSpPr>
          <p:cNvPr id="501" name="Shape 501"/>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2" name="Shape 502"/>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503" name="Shape 503"/>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4" name="Shape 504"/>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505" name="Shape 505"/>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6" name="Shape 506"/>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507" name="Shape 507"/>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8" name="Shape 508"/>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509" name="Shape 509"/>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0" name="Shape 510"/>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511" name="Shape 511"/>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2" name="Shape 512"/>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513" name="Shape 513"/>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4" name="Shape 514"/>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515" name="Shape 515"/>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6" name="Shape 516"/>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517" name="Shape 517"/>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8" name="Shape 518"/>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519" name="Shape 519"/>
          <p:cNvSpPr/>
          <p:nvPr/>
        </p:nvSpPr>
        <p:spPr>
          <a:xfrm>
            <a:off x="7138475" y="141150"/>
            <a:ext cx="10257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0" name="Shape 520"/>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Modeling</a:t>
            </a:r>
            <a:endParaRPr sz="900">
              <a:solidFill>
                <a:srgbClr val="FFFFFF"/>
              </a:solidFill>
            </a:endParaRPr>
          </a:p>
        </p:txBody>
      </p:sp>
      <p:sp>
        <p:nvSpPr>
          <p:cNvPr id="521" name="Shape 521"/>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2" name="Shape 522"/>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523" name="Shape 523"/>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4" name="Shape 524"/>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graphicFrame>
        <p:nvGraphicFramePr>
          <p:cNvPr id="525" name="Shape 525"/>
          <p:cNvGraphicFramePr/>
          <p:nvPr/>
        </p:nvGraphicFramePr>
        <p:xfrm>
          <a:off x="507975" y="1809750"/>
          <a:ext cx="8287725" cy="1798200"/>
        </p:xfrm>
        <a:graphic>
          <a:graphicData uri="http://schemas.openxmlformats.org/drawingml/2006/table">
            <a:tbl>
              <a:tblPr>
                <a:noFill/>
                <a:tableStyleId>{9181D7A4-3B6C-4026-BE81-00E82F9BF1B9}</a:tableStyleId>
              </a:tblPr>
              <a:tblGrid>
                <a:gridCol w="3062175">
                  <a:extLst>
                    <a:ext uri="{9D8B030D-6E8A-4147-A177-3AD203B41FA5}">
                      <a16:colId xmlns:a16="http://schemas.microsoft.com/office/drawing/2014/main" val="20000"/>
                    </a:ext>
                  </a:extLst>
                </a:gridCol>
                <a:gridCol w="1439250">
                  <a:extLst>
                    <a:ext uri="{9D8B030D-6E8A-4147-A177-3AD203B41FA5}">
                      <a16:colId xmlns:a16="http://schemas.microsoft.com/office/drawing/2014/main" val="20001"/>
                    </a:ext>
                  </a:extLst>
                </a:gridCol>
                <a:gridCol w="3786300">
                  <a:extLst>
                    <a:ext uri="{9D8B030D-6E8A-4147-A177-3AD203B41FA5}">
                      <a16:colId xmlns:a16="http://schemas.microsoft.com/office/drawing/2014/main" val="20002"/>
                    </a:ext>
                  </a:extLst>
                </a:gridCol>
              </a:tblGrid>
              <a:tr h="381000">
                <a:tc>
                  <a:txBody>
                    <a:bodyPr/>
                    <a:lstStyle/>
                    <a:p>
                      <a:pPr marL="0" lvl="0" indent="0">
                        <a:spcBef>
                          <a:spcPts val="0"/>
                        </a:spcBef>
                        <a:spcAft>
                          <a:spcPts val="0"/>
                        </a:spcAft>
                        <a:buNone/>
                      </a:pPr>
                      <a:r>
                        <a:rPr lang="en" b="1"/>
                        <a:t>Modeling approach</a:t>
                      </a:r>
                      <a:endParaRPr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spcBef>
                          <a:spcPts val="0"/>
                        </a:spcBef>
                        <a:spcAft>
                          <a:spcPts val="0"/>
                        </a:spcAft>
                        <a:buNone/>
                      </a:pPr>
                      <a:r>
                        <a:rPr lang="en" b="1"/>
                        <a:t>RMSE</a:t>
                      </a:r>
                      <a:endParaRPr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spcBef>
                          <a:spcPts val="0"/>
                        </a:spcBef>
                        <a:spcAft>
                          <a:spcPts val="0"/>
                        </a:spcAft>
                        <a:buNone/>
                      </a:pPr>
                      <a:r>
                        <a:rPr lang="en" b="1"/>
                        <a:t>Comments</a:t>
                      </a:r>
                      <a:endParaRPr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en"/>
                        <a:t>Linear Regression</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spcBef>
                          <a:spcPts val="0"/>
                        </a:spcBef>
                        <a:spcAft>
                          <a:spcPts val="0"/>
                        </a:spcAft>
                        <a:buNone/>
                      </a:pPr>
                      <a:r>
                        <a:rPr lang="en"/>
                        <a:t>7</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spcBef>
                          <a:spcPts val="0"/>
                        </a:spcBef>
                        <a:spcAft>
                          <a:spcPts val="0"/>
                        </a:spcAft>
                        <a:buNone/>
                      </a:pPr>
                      <a:r>
                        <a:rPr lang="en"/>
                        <a:t>Testing period from 2010</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spcBef>
                          <a:spcPts val="0"/>
                        </a:spcBef>
                        <a:spcAft>
                          <a:spcPts val="0"/>
                        </a:spcAft>
                        <a:buNone/>
                      </a:pPr>
                      <a:r>
                        <a:rPr lang="en"/>
                        <a:t>Random Forest regression</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spcBef>
                          <a:spcPts val="0"/>
                        </a:spcBef>
                        <a:spcAft>
                          <a:spcPts val="0"/>
                        </a:spcAft>
                        <a:buNone/>
                      </a:pPr>
                      <a:r>
                        <a:rPr lang="en"/>
                        <a:t>9.9</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spcBef>
                          <a:spcPts val="0"/>
                        </a:spcBef>
                        <a:spcAft>
                          <a:spcPts val="0"/>
                        </a:spcAft>
                        <a:buNone/>
                      </a:pPr>
                      <a:r>
                        <a:rPr lang="en"/>
                        <a:t>100 trees, Testing period from 2010</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spcBef>
                          <a:spcPts val="0"/>
                        </a:spcBef>
                        <a:spcAft>
                          <a:spcPts val="0"/>
                        </a:spcAft>
                        <a:buNone/>
                      </a:pPr>
                      <a:r>
                        <a:rPr lang="en"/>
                        <a:t>Support Vector Regression</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spcBef>
                          <a:spcPts val="0"/>
                        </a:spcBef>
                        <a:spcAft>
                          <a:spcPts val="0"/>
                        </a:spcAft>
                        <a:buNone/>
                      </a:pPr>
                      <a:r>
                        <a:rPr lang="en"/>
                        <a:t>7.7</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spcBef>
                          <a:spcPts val="0"/>
                        </a:spcBef>
                        <a:spcAft>
                          <a:spcPts val="0"/>
                        </a:spcAft>
                        <a:buNone/>
                      </a:pPr>
                      <a:r>
                        <a:rPr lang="en"/>
                        <a:t>C = 0.1. Randomly sampled 10,000 rows. Testing period from 2010</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29"/>
        <p:cNvGrpSpPr/>
        <p:nvPr/>
      </p:nvGrpSpPr>
      <p:grpSpPr>
        <a:xfrm>
          <a:off x="0" y="0"/>
          <a:ext cx="0" cy="0"/>
          <a:chOff x="0" y="0"/>
          <a:chExt cx="0" cy="0"/>
        </a:xfrm>
      </p:grpSpPr>
      <p:sp>
        <p:nvSpPr>
          <p:cNvPr id="530" name="Shape 530"/>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Results discussion</a:t>
            </a:r>
            <a:endParaRPr sz="3000">
              <a:latin typeface="Times New Roman"/>
              <a:ea typeface="Times New Roman"/>
              <a:cs typeface="Times New Roman"/>
              <a:sym typeface="Times New Roman"/>
            </a:endParaRPr>
          </a:p>
        </p:txBody>
      </p:sp>
      <p:sp>
        <p:nvSpPr>
          <p:cNvPr id="531" name="Shape 531"/>
          <p:cNvSpPr txBox="1">
            <a:spLocks noGrp="1"/>
          </p:cNvSpPr>
          <p:nvPr>
            <p:ph type="body" idx="4294967295"/>
          </p:nvPr>
        </p:nvSpPr>
        <p:spPr>
          <a:xfrm>
            <a:off x="319500" y="928475"/>
            <a:ext cx="8605500" cy="27102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dirty="0">
                <a:solidFill>
                  <a:srgbClr val="000000"/>
                </a:solidFill>
                <a:latin typeface="Times New Roman"/>
                <a:ea typeface="Times New Roman"/>
                <a:cs typeface="Times New Roman"/>
                <a:sym typeface="Times New Roman"/>
              </a:rPr>
              <a:t>Generate relevant visualizations and descriptive statistics</a:t>
            </a:r>
            <a:endParaRPr dirty="0">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Do the analysis for 2010 - 2017 with actual value_ratios</a:t>
            </a:r>
            <a:endParaRPr dirty="0">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Restrict analysis to markets with ratios in the range of 5 to 20</a:t>
            </a:r>
          </a:p>
          <a:p>
            <a:pPr marL="457200" lvl="0" indent="-342900" rtl="0">
              <a:lnSpc>
                <a:spcPct val="115000"/>
              </a:lnSpc>
              <a:spcBef>
                <a:spcPts val="0"/>
              </a:spcBef>
              <a:spcAft>
                <a:spcPts val="0"/>
              </a:spcAft>
              <a:buClr>
                <a:srgbClr val="000000"/>
              </a:buClr>
              <a:buSzPts val="1800"/>
              <a:buFont typeface="Times New Roman"/>
              <a:buChar char="●"/>
            </a:pPr>
            <a:r>
              <a:rPr lang="en-IN" dirty="0">
                <a:solidFill>
                  <a:srgbClr val="000000"/>
                </a:solidFill>
                <a:latin typeface="Times New Roman"/>
                <a:ea typeface="Times New Roman"/>
                <a:cs typeface="Times New Roman"/>
                <a:sym typeface="Times New Roman"/>
              </a:rPr>
              <a:t>R</a:t>
            </a:r>
            <a:r>
              <a:rPr lang="en" dirty="0">
                <a:solidFill>
                  <a:srgbClr val="000000"/>
                </a:solidFill>
                <a:latin typeface="Times New Roman"/>
                <a:ea typeface="Times New Roman"/>
                <a:cs typeface="Times New Roman"/>
                <a:sym typeface="Times New Roman"/>
              </a:rPr>
              <a:t>estrict the analysis only for ratio </a:t>
            </a:r>
            <a:r>
              <a:rPr lang="en-IN" dirty="0">
                <a:solidFill>
                  <a:srgbClr val="000000"/>
                </a:solidFill>
                <a:latin typeface="Times New Roman"/>
                <a:ea typeface="Times New Roman"/>
                <a:cs typeface="Times New Roman"/>
                <a:sym typeface="Times New Roman"/>
              </a:rPr>
              <a:t>below 7</a:t>
            </a:r>
            <a:endParaRPr dirty="0">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Predict yearly house_price_change adjusted for median_house_price_change</a:t>
            </a:r>
            <a:endParaRPr dirty="0">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Change prediction window to 5 years</a:t>
            </a:r>
            <a:endParaRPr dirty="0">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Features that are more change from previous year oriented rather than actual values</a:t>
            </a:r>
            <a:endParaRPr dirty="0">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Build separate models for rents and prices</a:t>
            </a:r>
            <a:endParaRPr dirty="0">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Rents may be actually dependant on zip code level specific data. House values are dependant on the rent and the ratio. The ratio depends on the economy. Hard to predict economy, recessions</a:t>
            </a:r>
            <a:endParaRPr dirty="0">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Not many transactions on Zillow in 2010. Data quality concerns. Need better and zip code level predictors</a:t>
            </a:r>
            <a:endParaRPr dirty="0">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dirty="0">
              <a:solidFill>
                <a:srgbClr val="000000"/>
              </a:solidFill>
              <a:latin typeface="Times New Roman"/>
              <a:ea typeface="Times New Roman"/>
              <a:cs typeface="Times New Roman"/>
              <a:sym typeface="Times New Roman"/>
            </a:endParaRPr>
          </a:p>
        </p:txBody>
      </p:sp>
      <p:sp>
        <p:nvSpPr>
          <p:cNvPr id="534" name="Shape 534"/>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5" name="Shape 535"/>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536" name="Shape 536"/>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Shape 537"/>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538" name="Shape 538"/>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9" name="Shape 539"/>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540" name="Shape 540"/>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1" name="Shape 541"/>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542" name="Shape 542"/>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3" name="Shape 543"/>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544" name="Shape 544"/>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5" name="Shape 545"/>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546" name="Shape 546"/>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7" name="Shape 547"/>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548" name="Shape 548"/>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9" name="Shape 549"/>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550" name="Shape 550"/>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1" name="Shape 551"/>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552" name="Shape 552"/>
          <p:cNvSpPr/>
          <p:nvPr/>
        </p:nvSpPr>
        <p:spPr>
          <a:xfrm>
            <a:off x="7138475" y="141150"/>
            <a:ext cx="10257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3" name="Shape 553"/>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Modeling</a:t>
            </a:r>
            <a:endParaRPr sz="900">
              <a:solidFill>
                <a:srgbClr val="FFFFFF"/>
              </a:solidFill>
            </a:endParaRPr>
          </a:p>
        </p:txBody>
      </p:sp>
      <p:sp>
        <p:nvSpPr>
          <p:cNvPr id="554" name="Shape 554"/>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5" name="Shape 555"/>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556" name="Shape 556"/>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7" name="Shape 557"/>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Summary</a:t>
            </a:r>
            <a:endParaRPr sz="3000">
              <a:latin typeface="Times New Roman"/>
              <a:ea typeface="Times New Roman"/>
              <a:cs typeface="Times New Roman"/>
              <a:sym typeface="Times New Roman"/>
            </a:endParaRPr>
          </a:p>
        </p:txBody>
      </p:sp>
      <p:sp>
        <p:nvSpPr>
          <p:cNvPr id="563" name="Shape 563"/>
          <p:cNvSpPr txBox="1">
            <a:spLocks noGrp="1"/>
          </p:cNvSpPr>
          <p:nvPr>
            <p:ph type="body" idx="4294967295"/>
          </p:nvPr>
        </p:nvSpPr>
        <p:spPr>
          <a:xfrm>
            <a:off x="319500" y="1004675"/>
            <a:ext cx="8605500" cy="2710200"/>
          </a:xfrm>
          <a:prstGeom prst="rect">
            <a:avLst/>
          </a:prstGeom>
        </p:spPr>
        <p:txBody>
          <a:bodyPr spcFirstLastPara="1" wrap="square" lIns="91425" tIns="91425" rIns="91425" bIns="91425" anchor="t" anchorCtr="0">
            <a:noAutofit/>
          </a:bodyPr>
          <a:lstStyle/>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Lower House value to rent ratio indicates better investment opportunity</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Type of the house may not be very important</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Need to experiment with multiple modeling approaches to better predict rent and house value</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Cash flow and profit can be projected with a model to identify the best zip codes for investment</a:t>
            </a:r>
            <a:endParaRPr>
              <a:solidFill>
                <a:srgbClr val="000000"/>
              </a:solidFill>
              <a:latin typeface="Times New Roman"/>
              <a:ea typeface="Times New Roman"/>
              <a:cs typeface="Times New Roman"/>
              <a:sym typeface="Times New Roman"/>
            </a:endParaRPr>
          </a:p>
        </p:txBody>
      </p:sp>
      <p:sp>
        <p:nvSpPr>
          <p:cNvPr id="566" name="Shape 566"/>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7" name="Shape 567"/>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568" name="Shape 568"/>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9" name="Shape 569"/>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570" name="Shape 570"/>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1" name="Shape 571"/>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572" name="Shape 572"/>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3" name="Shape 573"/>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574" name="Shape 574"/>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5" name="Shape 575"/>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576" name="Shape 576"/>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7" name="Shape 577"/>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578" name="Shape 578"/>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9" name="Shape 579"/>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580" name="Shape 580"/>
          <p:cNvSpPr/>
          <p:nvPr/>
        </p:nvSpPr>
        <p:spPr>
          <a:xfrm>
            <a:off x="8052875" y="141150"/>
            <a:ext cx="10257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434343"/>
              </a:solidFill>
            </a:endParaRPr>
          </a:p>
        </p:txBody>
      </p:sp>
      <p:sp>
        <p:nvSpPr>
          <p:cNvPr id="581" name="Shape 581"/>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Conclusion</a:t>
            </a:r>
            <a:endParaRPr sz="9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References</a:t>
            </a:r>
            <a:endParaRPr sz="3000">
              <a:latin typeface="Times New Roman"/>
              <a:ea typeface="Times New Roman"/>
              <a:cs typeface="Times New Roman"/>
              <a:sym typeface="Times New Roman"/>
            </a:endParaRPr>
          </a:p>
        </p:txBody>
      </p:sp>
      <p:sp>
        <p:nvSpPr>
          <p:cNvPr id="587" name="Shape 587"/>
          <p:cNvSpPr txBox="1">
            <a:spLocks noGrp="1"/>
          </p:cNvSpPr>
          <p:nvPr>
            <p:ph type="body" idx="4294967295"/>
          </p:nvPr>
        </p:nvSpPr>
        <p:spPr>
          <a:xfrm>
            <a:off x="319500" y="1004675"/>
            <a:ext cx="8222100" cy="2710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100" dirty="0">
                <a:solidFill>
                  <a:srgbClr val="000000"/>
                </a:solidFill>
                <a:latin typeface="Times New Roman"/>
                <a:ea typeface="Times New Roman"/>
                <a:cs typeface="Times New Roman"/>
                <a:sym typeface="Times New Roman"/>
              </a:rPr>
              <a:t>[1] Housing Market value					   </a:t>
            </a:r>
          </a:p>
          <a:p>
            <a:pPr marL="0" lvl="0" indent="0" rtl="0">
              <a:spcBef>
                <a:spcPts val="0"/>
              </a:spcBef>
              <a:spcAft>
                <a:spcPts val="0"/>
              </a:spcAft>
              <a:buNone/>
            </a:pPr>
            <a:r>
              <a:rPr lang="en" sz="1100" u="sng" dirty="0">
                <a:solidFill>
                  <a:srgbClr val="4FC3F7"/>
                </a:solidFill>
                <a:latin typeface="Times New Roman"/>
                <a:ea typeface="Times New Roman"/>
                <a:cs typeface="Times New Roman"/>
                <a:sym typeface="Times New Roman"/>
              </a:rPr>
              <a:t>http://realtybiznews.com/total-value-u-s-housing-market-hits-23-9-trillion/98736694/</a:t>
            </a:r>
            <a:r>
              <a:rPr lang="en" sz="1100" dirty="0">
                <a:solidFill>
                  <a:srgbClr val="000000"/>
                </a:solidFill>
                <a:latin typeface="Times New Roman"/>
                <a:ea typeface="Times New Roman"/>
                <a:cs typeface="Times New Roman"/>
                <a:sym typeface="Times New Roman"/>
              </a:rPr>
              <a:t> </a:t>
            </a:r>
            <a:endParaRPr sz="1100" dirty="0">
              <a:solidFill>
                <a:srgbClr val="000000"/>
              </a:solidFill>
              <a:latin typeface="Times New Roman"/>
              <a:ea typeface="Times New Roman"/>
              <a:cs typeface="Times New Roman"/>
              <a:sym typeface="Times New Roman"/>
            </a:endParaRPr>
          </a:p>
          <a:p>
            <a:pPr marL="0" lvl="0" indent="0">
              <a:spcBef>
                <a:spcPts val="1600"/>
              </a:spcBef>
              <a:spcAft>
                <a:spcPts val="0"/>
              </a:spcAft>
              <a:buNone/>
            </a:pPr>
            <a:r>
              <a:rPr lang="en" sz="1100" dirty="0">
                <a:solidFill>
                  <a:srgbClr val="000000"/>
                </a:solidFill>
                <a:latin typeface="Times New Roman"/>
                <a:ea typeface="Times New Roman"/>
                <a:cs typeface="Times New Roman"/>
                <a:sym typeface="Times New Roman"/>
              </a:rPr>
              <a:t>[2] Zillow Price, Rent, Ratio data across zip code</a:t>
            </a:r>
            <a:r>
              <a:rPr lang="en-IN" sz="1100" dirty="0">
                <a:solidFill>
                  <a:srgbClr val="000000"/>
                </a:solidFill>
                <a:latin typeface="Times New Roman"/>
                <a:ea typeface="Times New Roman"/>
                <a:cs typeface="Times New Roman"/>
                <a:sym typeface="Times New Roman"/>
              </a:rPr>
              <a:t>s                                                                                      </a:t>
            </a:r>
            <a:r>
              <a:rPr lang="en" sz="1100" u="sng" dirty="0">
                <a:solidFill>
                  <a:schemeClr val="accent5"/>
                </a:solidFill>
                <a:latin typeface="Arial"/>
                <a:ea typeface="Arial"/>
                <a:cs typeface="Arial"/>
                <a:sym typeface="Arial"/>
                <a:hlinkClick r:id="rId3"/>
              </a:rPr>
              <a:t>https://www.zillow.com/research/data/</a:t>
            </a:r>
            <a:endParaRPr sz="1100" dirty="0">
              <a:solidFill>
                <a:srgbClr val="000000"/>
              </a:solidFill>
              <a:latin typeface="Times New Roman"/>
              <a:ea typeface="Times New Roman"/>
              <a:cs typeface="Times New Roman"/>
              <a:sym typeface="Times New Roman"/>
            </a:endParaRPr>
          </a:p>
          <a:p>
            <a:pPr marL="0" lvl="0" indent="0" rtl="0">
              <a:spcBef>
                <a:spcPts val="1600"/>
              </a:spcBef>
              <a:spcAft>
                <a:spcPts val="0"/>
              </a:spcAft>
              <a:buNone/>
            </a:pPr>
            <a:r>
              <a:rPr lang="en" sz="1100" dirty="0">
                <a:solidFill>
                  <a:srgbClr val="000000"/>
                </a:solidFill>
                <a:latin typeface="Times New Roman"/>
                <a:ea typeface="Times New Roman"/>
                <a:cs typeface="Times New Roman"/>
                <a:sym typeface="Times New Roman"/>
              </a:rPr>
              <a:t>[3] County level unemployment data						 </a:t>
            </a:r>
            <a:r>
              <a:rPr lang="en" sz="1100" u="sng" dirty="0">
                <a:solidFill>
                  <a:schemeClr val="hlink"/>
                </a:solidFill>
                <a:latin typeface="Times New Roman"/>
                <a:ea typeface="Times New Roman"/>
                <a:cs typeface="Times New Roman"/>
                <a:sym typeface="Times New Roman"/>
                <a:hlinkClick r:id="rId4"/>
              </a:rPr>
              <a:t>https://www.kaggle.com/jayrav13/unemployment-by-county-us</a:t>
            </a:r>
            <a:endParaRPr sz="1100" dirty="0">
              <a:solidFill>
                <a:srgbClr val="000000"/>
              </a:solidFill>
              <a:latin typeface="Times New Roman"/>
              <a:ea typeface="Times New Roman"/>
              <a:cs typeface="Times New Roman"/>
              <a:sym typeface="Times New Roman"/>
            </a:endParaRPr>
          </a:p>
          <a:p>
            <a:pPr marL="0" lvl="0" indent="0">
              <a:spcBef>
                <a:spcPts val="1600"/>
              </a:spcBef>
              <a:spcAft>
                <a:spcPts val="0"/>
              </a:spcAft>
              <a:buNone/>
            </a:pPr>
            <a:r>
              <a:rPr lang="en" sz="1100" dirty="0">
                <a:solidFill>
                  <a:srgbClr val="000000"/>
                </a:solidFill>
                <a:latin typeface="Times New Roman"/>
                <a:ea typeface="Times New Roman"/>
                <a:cs typeface="Times New Roman"/>
                <a:sym typeface="Times New Roman"/>
              </a:rPr>
              <a:t>[4] State level GDP data 		              </a:t>
            </a:r>
            <a:r>
              <a:rPr lang="en" sz="1100" u="sng" dirty="0">
                <a:solidFill>
                  <a:schemeClr val="hlink"/>
                </a:solidFill>
                <a:latin typeface="Arial"/>
                <a:ea typeface="Arial"/>
                <a:cs typeface="Arial"/>
                <a:sym typeface="Arial"/>
                <a:hlinkClick r:id="rId5"/>
              </a:rPr>
              <a:t>https://www.bea.gov/itable/iTable.cfm?ReqID=70&amp;step=1#reqid=70&amp;step=1&amp;isuri=1</a:t>
            </a:r>
            <a:endParaRPr sz="1100" u="sng" dirty="0">
              <a:solidFill>
                <a:schemeClr val="hlink"/>
              </a:solidFill>
              <a:latin typeface="Arial"/>
              <a:ea typeface="Arial"/>
              <a:cs typeface="Arial"/>
              <a:sym typeface="Arial"/>
            </a:endParaRPr>
          </a:p>
          <a:p>
            <a:pPr marL="0" lvl="0" indent="0" rtl="0">
              <a:spcBef>
                <a:spcPts val="1600"/>
              </a:spcBef>
              <a:spcAft>
                <a:spcPts val="0"/>
              </a:spcAft>
              <a:buNone/>
            </a:pPr>
            <a:r>
              <a:rPr lang="en" sz="1100" dirty="0">
                <a:solidFill>
                  <a:srgbClr val="000000"/>
                </a:solidFill>
                <a:latin typeface="Times New Roman"/>
                <a:ea typeface="Times New Roman"/>
                <a:cs typeface="Times New Roman"/>
                <a:sym typeface="Times New Roman"/>
              </a:rPr>
              <a:t>[5] 30 year Mortgage rates 				           </a:t>
            </a:r>
            <a:r>
              <a:rPr lang="en" sz="1100" u="sng" dirty="0">
                <a:solidFill>
                  <a:srgbClr val="4FC3F7"/>
                </a:solidFill>
                <a:latin typeface="Arial"/>
                <a:ea typeface="Arial"/>
                <a:cs typeface="Arial"/>
                <a:sym typeface="Arial"/>
              </a:rPr>
              <a:t>https://fred.stlouisfed.org/series/MORTGAGE30US</a:t>
            </a:r>
            <a:endParaRPr sz="1100" u="sng" dirty="0">
              <a:solidFill>
                <a:srgbClr val="4FC3F7"/>
              </a:solidFill>
              <a:latin typeface="Arial"/>
              <a:ea typeface="Arial"/>
              <a:cs typeface="Arial"/>
              <a:sym typeface="Arial"/>
            </a:endParaRPr>
          </a:p>
          <a:p>
            <a:pPr marL="0" lvl="0" indent="0" rtl="0">
              <a:spcBef>
                <a:spcPts val="1600"/>
              </a:spcBef>
              <a:spcAft>
                <a:spcPts val="1600"/>
              </a:spcAft>
              <a:buNone/>
            </a:pPr>
            <a:r>
              <a:rPr lang="en" sz="1100" dirty="0">
                <a:solidFill>
                  <a:srgbClr val="000000"/>
                </a:solidFill>
                <a:latin typeface="Times New Roman"/>
                <a:ea typeface="Times New Roman"/>
                <a:cs typeface="Times New Roman"/>
                <a:sym typeface="Times New Roman"/>
              </a:rPr>
              <a:t>[6] IRS income </a:t>
            </a:r>
            <a:r>
              <a:rPr lang="en" sz="1100">
                <a:solidFill>
                  <a:srgbClr val="000000"/>
                </a:solidFill>
                <a:latin typeface="Times New Roman"/>
                <a:ea typeface="Times New Roman"/>
                <a:cs typeface="Times New Roman"/>
                <a:sym typeface="Times New Roman"/>
              </a:rPr>
              <a:t>tax data</a:t>
            </a:r>
            <a:r>
              <a:rPr lang="en" sz="1100" u="sng">
                <a:solidFill>
                  <a:schemeClr val="hlink"/>
                </a:solidFill>
                <a:latin typeface="Arial"/>
                <a:ea typeface="Times New Roman"/>
                <a:cs typeface="Arial"/>
                <a:sym typeface="Arial"/>
              </a:rPr>
              <a:t>                                                                                                                                             </a:t>
            </a:r>
            <a:r>
              <a:rPr lang="en" sz="1100" u="sng">
                <a:solidFill>
                  <a:schemeClr val="hlink"/>
                </a:solidFill>
                <a:latin typeface="Arial"/>
                <a:ea typeface="Arial"/>
                <a:cs typeface="Arial"/>
                <a:sym typeface="Arial"/>
              </a:rPr>
              <a:t>https</a:t>
            </a:r>
            <a:r>
              <a:rPr lang="en" sz="1100" u="sng" dirty="0">
                <a:solidFill>
                  <a:schemeClr val="hlink"/>
                </a:solidFill>
                <a:latin typeface="Arial"/>
                <a:ea typeface="Arial"/>
                <a:cs typeface="Arial"/>
                <a:sym typeface="Arial"/>
              </a:rPr>
              <a:t>://www.irs.gov/statistics/soi-tax-stats-individual-income-tax-statistics-zip-code-data-soi</a:t>
            </a:r>
            <a:endParaRPr sz="1100" u="sng" dirty="0">
              <a:solidFill>
                <a:schemeClr val="hlink"/>
              </a:solidFill>
              <a:latin typeface="Arial"/>
              <a:ea typeface="Arial"/>
              <a:cs typeface="Arial"/>
              <a:sym typeface="Arial"/>
            </a:endParaRPr>
          </a:p>
        </p:txBody>
      </p:sp>
      <p:sp>
        <p:nvSpPr>
          <p:cNvPr id="590" name="Shape 590"/>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1" name="Shape 591"/>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592" name="Shape 592"/>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3" name="Shape 593"/>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594" name="Shape 594"/>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5" name="Shape 595"/>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596" name="Shape 596"/>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7" name="Shape 597"/>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598" name="Shape 598"/>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9" name="Shape 599"/>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600" name="Shape 600"/>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1" name="Shape 601"/>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602" name="Shape 602"/>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3" name="Shape 603"/>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604" name="Shape 604"/>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5" name="Shape 605"/>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606" name="Shape 606"/>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7" name="Shape 607"/>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608" name="Shape 608"/>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9" name="Shape 609"/>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610" name="Shape 610"/>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1" name="Shape 611"/>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612" name="Shape 612"/>
          <p:cNvSpPr/>
          <p:nvPr/>
        </p:nvSpPr>
        <p:spPr>
          <a:xfrm>
            <a:off x="8052875" y="141150"/>
            <a:ext cx="10257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434343"/>
              </a:solidFill>
            </a:endParaRPr>
          </a:p>
        </p:txBody>
      </p:sp>
      <p:sp>
        <p:nvSpPr>
          <p:cNvPr id="613" name="Shape 613"/>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Conclusion</a:t>
            </a:r>
            <a:endParaRPr sz="9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Motivation</a:t>
            </a:r>
            <a:endParaRPr sz="3000">
              <a:latin typeface="Times New Roman"/>
              <a:ea typeface="Times New Roman"/>
              <a:cs typeface="Times New Roman"/>
              <a:sym typeface="Times New Roman"/>
            </a:endParaRPr>
          </a:p>
        </p:txBody>
      </p:sp>
      <p:sp>
        <p:nvSpPr>
          <p:cNvPr id="119" name="Shape 119"/>
          <p:cNvSpPr txBox="1">
            <a:spLocks noGrp="1"/>
          </p:cNvSpPr>
          <p:nvPr>
            <p:ph type="body" idx="4294967295"/>
          </p:nvPr>
        </p:nvSpPr>
        <p:spPr>
          <a:xfrm>
            <a:off x="319500" y="1004675"/>
            <a:ext cx="8222100" cy="2710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000000"/>
                </a:solidFill>
                <a:latin typeface="Times New Roman"/>
                <a:ea typeface="Times New Roman"/>
                <a:cs typeface="Times New Roman"/>
                <a:sym typeface="Times New Roman"/>
              </a:rPr>
              <a:t>$24 Trillion US Dollars and the only practical alternative to stocks</a:t>
            </a:r>
            <a:endParaRPr>
              <a:solidFill>
                <a:srgbClr val="000000"/>
              </a:solidFill>
              <a:latin typeface="Times New Roman"/>
              <a:ea typeface="Times New Roman"/>
              <a:cs typeface="Times New Roman"/>
              <a:sym typeface="Times New Roman"/>
            </a:endParaRPr>
          </a:p>
          <a:p>
            <a:pPr marL="0" lvl="0" indent="0" rtl="0">
              <a:spcBef>
                <a:spcPts val="1600"/>
              </a:spcBef>
              <a:spcAft>
                <a:spcPts val="0"/>
              </a:spcAft>
              <a:buNone/>
            </a:pPr>
            <a:endParaRPr>
              <a:solidFill>
                <a:srgbClr val="000000"/>
              </a:solidFill>
              <a:latin typeface="Times New Roman"/>
              <a:ea typeface="Times New Roman"/>
              <a:cs typeface="Times New Roman"/>
              <a:sym typeface="Times New Roman"/>
            </a:endParaRPr>
          </a:p>
          <a:p>
            <a:pPr marL="0" lvl="0" indent="0" rtl="0">
              <a:spcBef>
                <a:spcPts val="1600"/>
              </a:spcBef>
              <a:spcAft>
                <a:spcPts val="1600"/>
              </a:spcAft>
              <a:buNone/>
            </a:pPr>
            <a:endParaRPr>
              <a:solidFill>
                <a:srgbClr val="000000"/>
              </a:solidFill>
              <a:latin typeface="Times New Roman"/>
              <a:ea typeface="Times New Roman"/>
              <a:cs typeface="Times New Roman"/>
              <a:sym typeface="Times New Roman"/>
            </a:endParaRPr>
          </a:p>
        </p:txBody>
      </p:sp>
      <p:pic>
        <p:nvPicPr>
          <p:cNvPr id="122" name="Shape 122"/>
          <p:cNvPicPr preferRelativeResize="0"/>
          <p:nvPr/>
        </p:nvPicPr>
        <p:blipFill>
          <a:blip r:embed="rId3">
            <a:alphaModFix/>
          </a:blip>
          <a:stretch>
            <a:fillRect/>
          </a:stretch>
        </p:blipFill>
        <p:spPr>
          <a:xfrm>
            <a:off x="1256425" y="1556425"/>
            <a:ext cx="6390315" cy="2841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Agenda</a:t>
            </a:r>
            <a:endParaRPr sz="3000">
              <a:latin typeface="Times New Roman"/>
              <a:ea typeface="Times New Roman"/>
              <a:cs typeface="Times New Roman"/>
              <a:sym typeface="Times New Roman"/>
            </a:endParaRPr>
          </a:p>
        </p:txBody>
      </p:sp>
      <p:sp>
        <p:nvSpPr>
          <p:cNvPr id="128" name="Shape 128"/>
          <p:cNvSpPr txBox="1">
            <a:spLocks noGrp="1"/>
          </p:cNvSpPr>
          <p:nvPr>
            <p:ph type="body" idx="4294967295"/>
          </p:nvPr>
        </p:nvSpPr>
        <p:spPr>
          <a:xfrm>
            <a:off x="319500" y="1004675"/>
            <a:ext cx="8222100" cy="27102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Introduction</a:t>
            </a:r>
            <a:endParaRPr sz="2400">
              <a:solidFill>
                <a:srgbClr val="000000"/>
              </a:solidFill>
              <a:latin typeface="Times New Roman"/>
              <a:ea typeface="Times New Roman"/>
              <a:cs typeface="Times New Roman"/>
              <a:sym typeface="Times New Roman"/>
            </a:endParaRPr>
          </a:p>
          <a:p>
            <a:pPr marL="457200" lvl="0" indent="-381000" rtl="0">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Visualizations</a:t>
            </a:r>
            <a:endParaRPr sz="2400">
              <a:solidFill>
                <a:srgbClr val="000000"/>
              </a:solidFill>
              <a:latin typeface="Times New Roman"/>
              <a:ea typeface="Times New Roman"/>
              <a:cs typeface="Times New Roman"/>
              <a:sym typeface="Times New Roman"/>
            </a:endParaRPr>
          </a:p>
          <a:p>
            <a:pPr marL="457200" lvl="0" indent="-381000" rtl="0">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Modeling</a:t>
            </a:r>
            <a:endParaRPr sz="2400">
              <a:solidFill>
                <a:srgbClr val="000000"/>
              </a:solidFill>
              <a:latin typeface="Times New Roman"/>
              <a:ea typeface="Times New Roman"/>
              <a:cs typeface="Times New Roman"/>
              <a:sym typeface="Times New Roman"/>
            </a:endParaRPr>
          </a:p>
          <a:p>
            <a:pPr marL="457200" lvl="0" indent="-381000" rtl="0">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Conclusion</a:t>
            </a:r>
            <a:endParaRPr sz="2400">
              <a:solidFill>
                <a:srgbClr val="000000"/>
              </a:solidFill>
              <a:latin typeface="Times New Roman"/>
              <a:ea typeface="Times New Roman"/>
              <a:cs typeface="Times New Roman"/>
              <a:sym typeface="Times New Roman"/>
            </a:endParaRPr>
          </a:p>
        </p:txBody>
      </p:sp>
      <p:pic>
        <p:nvPicPr>
          <p:cNvPr id="131" name="Shape 131"/>
          <p:cNvPicPr preferRelativeResize="0"/>
          <p:nvPr/>
        </p:nvPicPr>
        <p:blipFill>
          <a:blip r:embed="rId3">
            <a:alphaModFix/>
          </a:blip>
          <a:stretch>
            <a:fillRect/>
          </a:stretch>
        </p:blipFill>
        <p:spPr>
          <a:xfrm>
            <a:off x="5432549" y="913800"/>
            <a:ext cx="3717650" cy="3453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Zillow data</a:t>
            </a:r>
            <a:endParaRPr sz="3000">
              <a:latin typeface="Times New Roman"/>
              <a:ea typeface="Times New Roman"/>
              <a:cs typeface="Times New Roman"/>
              <a:sym typeface="Times New Roman"/>
            </a:endParaRPr>
          </a:p>
        </p:txBody>
      </p:sp>
      <p:sp>
        <p:nvSpPr>
          <p:cNvPr id="137" name="Shape 137"/>
          <p:cNvSpPr txBox="1">
            <a:spLocks noGrp="1"/>
          </p:cNvSpPr>
          <p:nvPr>
            <p:ph type="body" idx="4294967295"/>
          </p:nvPr>
        </p:nvSpPr>
        <p:spPr>
          <a:xfrm>
            <a:off x="319500" y="1004675"/>
            <a:ext cx="8605500" cy="27102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Home prices and rents of all nearly 15,000 zip codes since 1996 and 2010 respectively</a:t>
            </a:r>
            <a:endParaRPr>
              <a:solidFill>
                <a:srgbClr val="000000"/>
              </a:solidFill>
              <a:latin typeface="Times New Roman"/>
              <a:ea typeface="Times New Roman"/>
              <a:cs typeface="Times New Roman"/>
              <a:sym typeface="Times New Roman"/>
            </a:endParaRPr>
          </a:p>
        </p:txBody>
      </p:sp>
      <p:pic>
        <p:nvPicPr>
          <p:cNvPr id="140" name="Shape 140"/>
          <p:cNvPicPr preferRelativeResize="0"/>
          <p:nvPr/>
        </p:nvPicPr>
        <p:blipFill>
          <a:blip r:embed="rId3">
            <a:alphaModFix/>
          </a:blip>
          <a:stretch>
            <a:fillRect/>
          </a:stretch>
        </p:blipFill>
        <p:spPr>
          <a:xfrm>
            <a:off x="438150" y="1757363"/>
            <a:ext cx="8572500" cy="1933575"/>
          </a:xfrm>
          <a:prstGeom prst="rect">
            <a:avLst/>
          </a:prstGeom>
          <a:noFill/>
          <a:ln>
            <a:noFill/>
          </a:ln>
        </p:spPr>
      </p:pic>
      <p:sp>
        <p:nvSpPr>
          <p:cNvPr id="141" name="Shape 141"/>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143" name="Shape 143"/>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145" name="Shape 145"/>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147" name="Shape 147"/>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Analysis plan</a:t>
            </a:r>
            <a:endParaRPr sz="3000">
              <a:latin typeface="Times New Roman"/>
              <a:ea typeface="Times New Roman"/>
              <a:cs typeface="Times New Roman"/>
              <a:sym typeface="Times New Roman"/>
            </a:endParaRPr>
          </a:p>
        </p:txBody>
      </p:sp>
      <p:sp>
        <p:nvSpPr>
          <p:cNvPr id="156" name="Shape 156"/>
          <p:cNvSpPr/>
          <p:nvPr/>
        </p:nvSpPr>
        <p:spPr>
          <a:xfrm>
            <a:off x="38825" y="1178225"/>
            <a:ext cx="2328300" cy="1461000"/>
          </a:xfrm>
          <a:prstGeom prst="downArrow">
            <a:avLst>
              <a:gd name="adj1" fmla="val 50000"/>
              <a:gd name="adj2" fmla="val 51956"/>
            </a:avLst>
          </a:prstGeom>
          <a:solidFill>
            <a:srgbClr val="4FC3F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300"/>
              <a:t>Business understanding of the project</a:t>
            </a:r>
            <a:endParaRPr sz="1300"/>
          </a:p>
        </p:txBody>
      </p:sp>
      <p:sp>
        <p:nvSpPr>
          <p:cNvPr id="157" name="Shape 157"/>
          <p:cNvSpPr/>
          <p:nvPr/>
        </p:nvSpPr>
        <p:spPr>
          <a:xfrm>
            <a:off x="415369" y="2598877"/>
            <a:ext cx="8572800" cy="255900"/>
          </a:xfrm>
          <a:prstGeom prst="rightArrow">
            <a:avLst>
              <a:gd name="adj1" fmla="val 50000"/>
              <a:gd name="adj2" fmla="val 50000"/>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a:off x="1339329" y="2854800"/>
            <a:ext cx="2199000" cy="1442400"/>
          </a:xfrm>
          <a:prstGeom prst="upArrow">
            <a:avLst>
              <a:gd name="adj1" fmla="val 50000"/>
              <a:gd name="adj2" fmla="val 52883"/>
            </a:avLst>
          </a:prstGeom>
          <a:solidFill>
            <a:schemeClr val="accent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sz="1300"/>
              <a:t>Analyze % of null values, descriptive statistics</a:t>
            </a:r>
            <a:endParaRPr sz="1300"/>
          </a:p>
          <a:p>
            <a:pPr marL="0" lvl="0" indent="0" rtl="0">
              <a:spcBef>
                <a:spcPts val="0"/>
              </a:spcBef>
              <a:spcAft>
                <a:spcPts val="0"/>
              </a:spcAft>
              <a:buNone/>
            </a:pPr>
            <a:endParaRPr sz="1300"/>
          </a:p>
        </p:txBody>
      </p:sp>
      <p:sp>
        <p:nvSpPr>
          <p:cNvPr id="159" name="Shape 159"/>
          <p:cNvSpPr/>
          <p:nvPr/>
        </p:nvSpPr>
        <p:spPr>
          <a:xfrm>
            <a:off x="4188591" y="2854800"/>
            <a:ext cx="2199000" cy="1442400"/>
          </a:xfrm>
          <a:prstGeom prst="upArrow">
            <a:avLst>
              <a:gd name="adj1" fmla="val 50000"/>
              <a:gd name="adj2" fmla="val 52883"/>
            </a:avLst>
          </a:prstGeom>
          <a:solidFill>
            <a:srgbClr val="4FC3F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sz="1300"/>
              <a:t>Create visualizations to understand the data</a:t>
            </a:r>
            <a:endParaRPr sz="1300"/>
          </a:p>
          <a:p>
            <a:pPr marL="0" lvl="0" indent="0" rtl="0">
              <a:spcBef>
                <a:spcPts val="0"/>
              </a:spcBef>
              <a:spcAft>
                <a:spcPts val="0"/>
              </a:spcAft>
              <a:buNone/>
            </a:pPr>
            <a:endParaRPr sz="1300"/>
          </a:p>
        </p:txBody>
      </p:sp>
      <p:sp>
        <p:nvSpPr>
          <p:cNvPr id="160" name="Shape 160"/>
          <p:cNvSpPr/>
          <p:nvPr/>
        </p:nvSpPr>
        <p:spPr>
          <a:xfrm>
            <a:off x="5326646" y="1178225"/>
            <a:ext cx="2585400" cy="1442400"/>
          </a:xfrm>
          <a:prstGeom prst="downArrow">
            <a:avLst>
              <a:gd name="adj1" fmla="val 50000"/>
              <a:gd name="adj2" fmla="val 51956"/>
            </a:avLst>
          </a:prstGeom>
          <a:solidFill>
            <a:srgbClr val="4FC3F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300"/>
              <a:t>Brainstorm predictors and search for relevant data or proxy data</a:t>
            </a:r>
            <a:endParaRPr sz="1300">
              <a:solidFill>
                <a:srgbClr val="000000"/>
              </a:solidFill>
            </a:endParaRPr>
          </a:p>
        </p:txBody>
      </p:sp>
      <p:sp>
        <p:nvSpPr>
          <p:cNvPr id="161" name="Shape 161"/>
          <p:cNvSpPr/>
          <p:nvPr/>
        </p:nvSpPr>
        <p:spPr>
          <a:xfrm>
            <a:off x="6818700" y="2854800"/>
            <a:ext cx="2199000" cy="1442400"/>
          </a:xfrm>
          <a:prstGeom prst="upArrow">
            <a:avLst>
              <a:gd name="adj1" fmla="val 50000"/>
              <a:gd name="adj2" fmla="val 52883"/>
            </a:avLst>
          </a:prstGeom>
          <a:solidFill>
            <a:schemeClr val="accent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300"/>
              <a:t>Model the appropriate relationship</a:t>
            </a:r>
            <a:endParaRPr sz="1300"/>
          </a:p>
        </p:txBody>
      </p:sp>
      <p:sp>
        <p:nvSpPr>
          <p:cNvPr id="162" name="Shape 162"/>
          <p:cNvSpPr/>
          <p:nvPr/>
        </p:nvSpPr>
        <p:spPr>
          <a:xfrm>
            <a:off x="2554125" y="1178225"/>
            <a:ext cx="2585400" cy="1442400"/>
          </a:xfrm>
          <a:prstGeom prst="downArrow">
            <a:avLst>
              <a:gd name="adj1" fmla="val 50000"/>
              <a:gd name="adj2" fmla="val 51956"/>
            </a:avLst>
          </a:prstGeom>
          <a:solidFill>
            <a:srgbClr val="4FC3F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300"/>
          </a:p>
          <a:p>
            <a:pPr marL="0" lvl="0" indent="0" rtl="0">
              <a:spcBef>
                <a:spcPts val="0"/>
              </a:spcBef>
              <a:spcAft>
                <a:spcPts val="0"/>
              </a:spcAft>
              <a:buNone/>
            </a:pPr>
            <a:r>
              <a:rPr lang="en" sz="1300">
                <a:solidFill>
                  <a:srgbClr val="000000"/>
                </a:solidFill>
              </a:rPr>
              <a:t>Join, Calculate home value/rent for all house types, location</a:t>
            </a:r>
            <a:endParaRPr sz="1300">
              <a:solidFill>
                <a:srgbClr val="000000"/>
              </a:solidFill>
            </a:endParaRPr>
          </a:p>
          <a:p>
            <a:pPr marL="0" lvl="0" indent="0" rtl="0">
              <a:spcBef>
                <a:spcPts val="0"/>
              </a:spcBef>
              <a:spcAft>
                <a:spcPts val="0"/>
              </a:spcAft>
              <a:buNone/>
            </a:pPr>
            <a:endParaRPr sz="1300">
              <a:solidFill>
                <a:srgbClr val="000000"/>
              </a:solidFill>
            </a:endParaRPr>
          </a:p>
        </p:txBody>
      </p:sp>
      <p:sp>
        <p:nvSpPr>
          <p:cNvPr id="163" name="Shape 163"/>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165" name="Shape 165"/>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167" name="Shape 167"/>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169" name="Shape 169"/>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171" name="Shape 171"/>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173" name="Shape 173"/>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175" name="Shape 175"/>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177" name="Shape 177"/>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Strategy</a:t>
            </a:r>
            <a:endParaRPr sz="3000">
              <a:latin typeface="Times New Roman"/>
              <a:ea typeface="Times New Roman"/>
              <a:cs typeface="Times New Roman"/>
              <a:sym typeface="Times New Roman"/>
            </a:endParaRPr>
          </a:p>
        </p:txBody>
      </p:sp>
      <p:sp>
        <p:nvSpPr>
          <p:cNvPr id="187" name="Shape 187"/>
          <p:cNvSpPr txBox="1"/>
          <p:nvPr/>
        </p:nvSpPr>
        <p:spPr>
          <a:xfrm>
            <a:off x="1785250" y="1385750"/>
            <a:ext cx="1323300" cy="699000"/>
          </a:xfrm>
          <a:prstGeom prst="rect">
            <a:avLst/>
          </a:prstGeom>
          <a:solidFill>
            <a:srgbClr val="4FC3F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t>Diff btw Rent and mortgage</a:t>
            </a:r>
            <a:endParaRPr/>
          </a:p>
        </p:txBody>
      </p:sp>
      <p:sp>
        <p:nvSpPr>
          <p:cNvPr id="188" name="Shape 188"/>
          <p:cNvSpPr txBox="1"/>
          <p:nvPr/>
        </p:nvSpPr>
        <p:spPr>
          <a:xfrm>
            <a:off x="1785250" y="2147750"/>
            <a:ext cx="1323300" cy="699000"/>
          </a:xfrm>
          <a:prstGeom prst="rect">
            <a:avLst/>
          </a:prstGeom>
          <a:solidFill>
            <a:srgbClr val="4FC3F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Growth in rental income</a:t>
            </a:r>
            <a:endParaRPr/>
          </a:p>
        </p:txBody>
      </p:sp>
      <p:sp>
        <p:nvSpPr>
          <p:cNvPr id="189" name="Shape 189"/>
          <p:cNvSpPr txBox="1"/>
          <p:nvPr/>
        </p:nvSpPr>
        <p:spPr>
          <a:xfrm>
            <a:off x="1785250" y="2909750"/>
            <a:ext cx="1323300" cy="699000"/>
          </a:xfrm>
          <a:prstGeom prst="rect">
            <a:avLst/>
          </a:prstGeom>
          <a:solidFill>
            <a:srgbClr val="4FC3F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Growth in home value</a:t>
            </a:r>
            <a:endParaRPr/>
          </a:p>
        </p:txBody>
      </p:sp>
      <p:cxnSp>
        <p:nvCxnSpPr>
          <p:cNvPr id="190" name="Shape 190"/>
          <p:cNvCxnSpPr>
            <a:stCxn id="187" idx="3"/>
          </p:cNvCxnSpPr>
          <p:nvPr/>
        </p:nvCxnSpPr>
        <p:spPr>
          <a:xfrm>
            <a:off x="3108550" y="1735250"/>
            <a:ext cx="1255500" cy="489300"/>
          </a:xfrm>
          <a:prstGeom prst="straightConnector1">
            <a:avLst/>
          </a:prstGeom>
          <a:noFill/>
          <a:ln w="9525" cap="flat" cmpd="sng">
            <a:solidFill>
              <a:schemeClr val="dk2"/>
            </a:solidFill>
            <a:prstDash val="solid"/>
            <a:round/>
            <a:headEnd type="none" w="med" len="med"/>
            <a:tailEnd type="triangle" w="med" len="med"/>
          </a:ln>
        </p:spPr>
      </p:cxnSp>
      <p:cxnSp>
        <p:nvCxnSpPr>
          <p:cNvPr id="191" name="Shape 191"/>
          <p:cNvCxnSpPr>
            <a:stCxn id="188" idx="3"/>
          </p:cNvCxnSpPr>
          <p:nvPr/>
        </p:nvCxnSpPr>
        <p:spPr>
          <a:xfrm rot="10800000" flipH="1">
            <a:off x="3108550" y="2496950"/>
            <a:ext cx="1223400" cy="300"/>
          </a:xfrm>
          <a:prstGeom prst="straightConnector1">
            <a:avLst/>
          </a:prstGeom>
          <a:noFill/>
          <a:ln w="9525" cap="flat" cmpd="sng">
            <a:solidFill>
              <a:schemeClr val="dk2"/>
            </a:solidFill>
            <a:prstDash val="solid"/>
            <a:round/>
            <a:headEnd type="none" w="med" len="med"/>
            <a:tailEnd type="triangle" w="med" len="med"/>
          </a:ln>
        </p:spPr>
      </p:cxnSp>
      <p:cxnSp>
        <p:nvCxnSpPr>
          <p:cNvPr id="192" name="Shape 192"/>
          <p:cNvCxnSpPr>
            <a:stCxn id="189" idx="3"/>
          </p:cNvCxnSpPr>
          <p:nvPr/>
        </p:nvCxnSpPr>
        <p:spPr>
          <a:xfrm rot="10800000" flipH="1">
            <a:off x="3108550" y="2819750"/>
            <a:ext cx="1298100" cy="439500"/>
          </a:xfrm>
          <a:prstGeom prst="straightConnector1">
            <a:avLst/>
          </a:prstGeom>
          <a:noFill/>
          <a:ln w="9525" cap="flat" cmpd="sng">
            <a:solidFill>
              <a:schemeClr val="dk2"/>
            </a:solidFill>
            <a:prstDash val="solid"/>
            <a:round/>
            <a:headEnd type="none" w="med" len="med"/>
            <a:tailEnd type="triangle" w="med" len="med"/>
          </a:ln>
        </p:spPr>
      </p:cxnSp>
      <p:cxnSp>
        <p:nvCxnSpPr>
          <p:cNvPr id="193" name="Shape 193"/>
          <p:cNvCxnSpPr>
            <a:stCxn id="194" idx="3"/>
          </p:cNvCxnSpPr>
          <p:nvPr/>
        </p:nvCxnSpPr>
        <p:spPr>
          <a:xfrm rot="10800000" flipH="1">
            <a:off x="5047004" y="2508000"/>
            <a:ext cx="1017600" cy="6900"/>
          </a:xfrm>
          <a:prstGeom prst="straightConnector1">
            <a:avLst/>
          </a:prstGeom>
          <a:noFill/>
          <a:ln w="9525" cap="flat" cmpd="sng">
            <a:solidFill>
              <a:schemeClr val="dk2"/>
            </a:solidFill>
            <a:prstDash val="solid"/>
            <a:round/>
            <a:headEnd type="none" w="med" len="med"/>
            <a:tailEnd type="triangle" w="med" len="med"/>
          </a:ln>
        </p:spPr>
      </p:cxnSp>
      <p:sp>
        <p:nvSpPr>
          <p:cNvPr id="195" name="Shape 195"/>
          <p:cNvSpPr txBox="1"/>
          <p:nvPr/>
        </p:nvSpPr>
        <p:spPr>
          <a:xfrm>
            <a:off x="6138825" y="2210425"/>
            <a:ext cx="1323300" cy="609300"/>
          </a:xfrm>
          <a:prstGeom prst="rect">
            <a:avLst/>
          </a:prstGeom>
          <a:solidFill>
            <a:srgbClr val="4FC3F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t>       Profit</a:t>
            </a:r>
            <a:endParaRPr/>
          </a:p>
        </p:txBody>
      </p:sp>
      <p:pic>
        <p:nvPicPr>
          <p:cNvPr id="196" name="Shape 196"/>
          <p:cNvPicPr preferRelativeResize="0"/>
          <p:nvPr/>
        </p:nvPicPr>
        <p:blipFill>
          <a:blip r:embed="rId3">
            <a:alphaModFix/>
          </a:blip>
          <a:stretch>
            <a:fillRect/>
          </a:stretch>
        </p:blipFill>
        <p:spPr>
          <a:xfrm>
            <a:off x="4359750" y="2084750"/>
            <a:ext cx="804225" cy="804225"/>
          </a:xfrm>
          <a:prstGeom prst="rect">
            <a:avLst/>
          </a:prstGeom>
          <a:noFill/>
          <a:ln>
            <a:noFill/>
          </a:ln>
        </p:spPr>
      </p:pic>
      <p:sp>
        <p:nvSpPr>
          <p:cNvPr id="197" name="Shape 197"/>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199" name="Shape 199"/>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201" name="Shape 201"/>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203" name="Shape 203"/>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205" name="Shape 205"/>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207" name="Shape 207"/>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209" name="Shape 209"/>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211" name="Shape 211"/>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Big markets may be cheap</a:t>
            </a:r>
            <a:endParaRPr sz="3000">
              <a:latin typeface="Times New Roman"/>
              <a:ea typeface="Times New Roman"/>
              <a:cs typeface="Times New Roman"/>
              <a:sym typeface="Times New Roman"/>
            </a:endParaRPr>
          </a:p>
        </p:txBody>
      </p:sp>
      <p:pic>
        <p:nvPicPr>
          <p:cNvPr id="221" name="Shape 221"/>
          <p:cNvPicPr preferRelativeResize="0"/>
          <p:nvPr/>
        </p:nvPicPr>
        <p:blipFill>
          <a:blip r:embed="rId3">
            <a:alphaModFix/>
          </a:blip>
          <a:stretch>
            <a:fillRect/>
          </a:stretch>
        </p:blipFill>
        <p:spPr>
          <a:xfrm>
            <a:off x="2109600" y="1080875"/>
            <a:ext cx="4916307" cy="3387925"/>
          </a:xfrm>
          <a:prstGeom prst="rect">
            <a:avLst/>
          </a:prstGeom>
          <a:noFill/>
          <a:ln>
            <a:noFill/>
          </a:ln>
        </p:spPr>
      </p:pic>
      <p:sp>
        <p:nvSpPr>
          <p:cNvPr id="222" name="Shape 222"/>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Shape 223"/>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224" name="Shape 224"/>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226" name="Shape 226"/>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228" name="Shape 228"/>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Shape 229"/>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230" name="Shape 230"/>
          <p:cNvSpPr/>
          <p:nvPr/>
        </p:nvSpPr>
        <p:spPr>
          <a:xfrm>
            <a:off x="62240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Visualizations</a:t>
            </a:r>
            <a:endParaRPr sz="900">
              <a:solidFill>
                <a:srgbClr val="FFFFFF"/>
              </a:solidFill>
            </a:endParaRPr>
          </a:p>
        </p:txBody>
      </p:sp>
      <p:sp>
        <p:nvSpPr>
          <p:cNvPr id="232" name="Shape 232"/>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234" name="Shape 234"/>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236" name="Shape 236"/>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3 Bed homes cheaper</a:t>
            </a:r>
            <a:endParaRPr sz="3000">
              <a:latin typeface="Times New Roman"/>
              <a:ea typeface="Times New Roman"/>
              <a:cs typeface="Times New Roman"/>
              <a:sym typeface="Times New Roman"/>
            </a:endParaRPr>
          </a:p>
        </p:txBody>
      </p:sp>
      <p:pic>
        <p:nvPicPr>
          <p:cNvPr id="246" name="Shape 246"/>
          <p:cNvPicPr preferRelativeResize="0"/>
          <p:nvPr/>
        </p:nvPicPr>
        <p:blipFill>
          <a:blip r:embed="rId3">
            <a:alphaModFix/>
          </a:blip>
          <a:stretch>
            <a:fillRect/>
          </a:stretch>
        </p:blipFill>
        <p:spPr>
          <a:xfrm>
            <a:off x="2067950" y="1113050"/>
            <a:ext cx="5051950" cy="3258875"/>
          </a:xfrm>
          <a:prstGeom prst="rect">
            <a:avLst/>
          </a:prstGeom>
          <a:noFill/>
          <a:ln>
            <a:noFill/>
          </a:ln>
        </p:spPr>
      </p:pic>
      <p:sp>
        <p:nvSpPr>
          <p:cNvPr id="247" name="Shape 247"/>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249" name="Shape 249"/>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Shape 250"/>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251" name="Shape 251"/>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253" name="Shape 253"/>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255" name="Shape 255"/>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257" name="Shape 257"/>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259" name="Shape 259"/>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Shape 260"/>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261" name="Shape 261"/>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263" name="Shape 263"/>
          <p:cNvSpPr/>
          <p:nvPr/>
        </p:nvSpPr>
        <p:spPr>
          <a:xfrm>
            <a:off x="62240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Shape 264"/>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Visualizations</a:t>
            </a:r>
            <a:endParaRPr sz="900">
              <a:solidFill>
                <a:srgbClr val="FFFFFF"/>
              </a:solidFill>
            </a:endParaRPr>
          </a:p>
        </p:txBody>
      </p:sp>
      <p:sp>
        <p:nvSpPr>
          <p:cNvPr id="265" name="Shape 265"/>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267" name="Shape 267"/>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Shape 268"/>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269" name="Shape 269"/>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Shape 270"/>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Home type may not matter</a:t>
            </a:r>
            <a:endParaRPr sz="3000">
              <a:latin typeface="Times New Roman"/>
              <a:ea typeface="Times New Roman"/>
              <a:cs typeface="Times New Roman"/>
              <a:sym typeface="Times New Roman"/>
            </a:endParaRPr>
          </a:p>
        </p:txBody>
      </p:sp>
      <p:pic>
        <p:nvPicPr>
          <p:cNvPr id="279" name="Shape 279"/>
          <p:cNvPicPr preferRelativeResize="0"/>
          <p:nvPr/>
        </p:nvPicPr>
        <p:blipFill>
          <a:blip r:embed="rId3">
            <a:alphaModFix/>
          </a:blip>
          <a:stretch>
            <a:fillRect/>
          </a:stretch>
        </p:blipFill>
        <p:spPr>
          <a:xfrm>
            <a:off x="1815575" y="1082025"/>
            <a:ext cx="5228950" cy="3167900"/>
          </a:xfrm>
          <a:prstGeom prst="rect">
            <a:avLst/>
          </a:prstGeom>
          <a:noFill/>
          <a:ln>
            <a:noFill/>
          </a:ln>
        </p:spPr>
      </p:pic>
      <p:sp>
        <p:nvSpPr>
          <p:cNvPr id="280" name="Shape 280"/>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Shape 281"/>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282" name="Shape 282"/>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Shape 283"/>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284" name="Shape 284"/>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Shape 285"/>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286" name="Shape 286"/>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Shape 287"/>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288" name="Shape 288"/>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Shape 289"/>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290" name="Shape 290"/>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292" name="Shape 292"/>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Shape 293"/>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294" name="Shape 294"/>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Shape 295"/>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296" name="Shape 296"/>
          <p:cNvSpPr/>
          <p:nvPr/>
        </p:nvSpPr>
        <p:spPr>
          <a:xfrm>
            <a:off x="62240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Visualizations</a:t>
            </a:r>
            <a:endParaRPr sz="900">
              <a:solidFill>
                <a:srgbClr val="FFFFFF"/>
              </a:solidFill>
            </a:endParaRPr>
          </a:p>
        </p:txBody>
      </p:sp>
      <p:sp>
        <p:nvSpPr>
          <p:cNvPr id="298" name="Shape 298"/>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300" name="Shape 300"/>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Shape 301"/>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302" name="Shape 302"/>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925</Words>
  <Application>Microsoft Office PowerPoint</Application>
  <PresentationFormat>On-screen Show (16:9)</PresentationFormat>
  <Paragraphs>275</Paragraphs>
  <Slides>19</Slides>
  <Notes>19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Times New Roman</vt:lpstr>
      <vt:lpstr>Arial</vt:lpstr>
      <vt:lpstr>Roboto</vt:lpstr>
      <vt:lpstr>Simple Light</vt:lpstr>
      <vt:lpstr>Material</vt:lpstr>
      <vt:lpstr>Analyzing and predicting the Housing Market</vt:lpstr>
      <vt:lpstr>Motivation</vt:lpstr>
      <vt:lpstr>Agenda</vt:lpstr>
      <vt:lpstr>Zillow data</vt:lpstr>
      <vt:lpstr>Analysis plan</vt:lpstr>
      <vt:lpstr>Strategy</vt:lpstr>
      <vt:lpstr>Big markets may be cheap</vt:lpstr>
      <vt:lpstr>3 Bed homes cheaper</vt:lpstr>
      <vt:lpstr>Home type may not matter</vt:lpstr>
      <vt:lpstr>No reversion to mean</vt:lpstr>
      <vt:lpstr>High Ratio = High Growth</vt:lpstr>
      <vt:lpstr>Cheap markets stay cheap</vt:lpstr>
      <vt:lpstr>Factors affecting House Prices</vt:lpstr>
      <vt:lpstr>IRS data</vt:lpstr>
      <vt:lpstr>Modeling the relationship</vt:lpstr>
      <vt:lpstr>Modeling results</vt:lpstr>
      <vt:lpstr>Results discussion</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and predicting the Housing Market</dc:title>
  <cp:lastModifiedBy>joshnaanjani@gmail.com</cp:lastModifiedBy>
  <cp:revision>3</cp:revision>
  <dcterms:modified xsi:type="dcterms:W3CDTF">2021-08-25T14:20:17Z</dcterms:modified>
</cp:coreProperties>
</file>