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6" r:id="rId7"/>
    <p:sldId id="268" r:id="rId8"/>
    <p:sldId id="269" r:id="rId9"/>
    <p:sldId id="271" r:id="rId10"/>
    <p:sldId id="273" r:id="rId11"/>
    <p:sldId id="275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87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65D7C90-46B3-42AE-912E-C55EFAC9B2C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D309916-F9BF-499D-9A2F-807063D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BC444C-E501-FF5D-724C-C3B033C84B5A}"/>
              </a:ext>
            </a:extLst>
          </p:cNvPr>
          <p:cNvSpPr txBox="1"/>
          <p:nvPr/>
        </p:nvSpPr>
        <p:spPr>
          <a:xfrm>
            <a:off x="1117051" y="343775"/>
            <a:ext cx="99837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ANUDIP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PROJECT </a:t>
            </a:r>
            <a:r>
              <a:rPr lang="en-US" sz="3600" dirty="0" smtClean="0">
                <a:latin typeface="Algerian" panose="04020705040A02060702" pitchFamily="82" charset="0"/>
              </a:rPr>
              <a:t>REPORT  </a:t>
            </a:r>
          </a:p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ON</a:t>
            </a: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ANALYTICS</a:t>
            </a:r>
          </a:p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                  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BY  THE TEAM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 GUNDI SRIYA MANASA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 JOSHNA SATWIKA KOPPISETTI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-HARSHITH KAKANI   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-PRIYA THAPA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P.RASAGNA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LAKSHMI PRASANNAJALI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-GUNDETI SHIREESHA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-VINUTHNA MUDDAM</a:t>
            </a:r>
          </a:p>
        </p:txBody>
      </p:sp>
    </p:spTree>
    <p:extLst>
      <p:ext uri="{BB962C8B-B14F-4D97-AF65-F5344CB8AC3E}">
        <p14:creationId xmlns:p14="http://schemas.microsoft.com/office/powerpoint/2010/main" val="1286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C04F88-0812-30E5-B737-6D77EAB047DB}"/>
              </a:ext>
            </a:extLst>
          </p:cNvPr>
          <p:cNvSpPr txBox="1"/>
          <p:nvPr/>
        </p:nvSpPr>
        <p:spPr>
          <a:xfrm>
            <a:off x="584039" y="483442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2781F1E-E3A0-06F1-F2B3-002B52C97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31284"/>
              </p:ext>
            </p:extLst>
          </p:nvPr>
        </p:nvGraphicFramePr>
        <p:xfrm>
          <a:off x="718457" y="1113934"/>
          <a:ext cx="10674219" cy="72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310">
                  <a:extLst>
                    <a:ext uri="{9D8B030D-6E8A-4147-A177-3AD203B41FA5}">
                      <a16:colId xmlns:a16="http://schemas.microsoft.com/office/drawing/2014/main" xmlns="" val="3193878970"/>
                    </a:ext>
                  </a:extLst>
                </a:gridCol>
                <a:gridCol w="9252909">
                  <a:extLst>
                    <a:ext uri="{9D8B030D-6E8A-4147-A177-3AD203B41FA5}">
                      <a16:colId xmlns:a16="http://schemas.microsoft.com/office/drawing/2014/main" xmlns="" val="124618433"/>
                    </a:ext>
                  </a:extLst>
                </a:gridCol>
              </a:tblGrid>
              <a:tr h="729154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expense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of each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2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categories with higher expenses for each of the 6 months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75459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896EEE-8F3D-02E7-DFCF-2B0795344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34826" r="57245" b="24758"/>
          <a:stretch/>
        </p:blipFill>
        <p:spPr>
          <a:xfrm>
            <a:off x="698339" y="2000251"/>
            <a:ext cx="10760236" cy="4329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36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75F136-D8D1-3FBA-5D49-11124EC0084A}"/>
              </a:ext>
            </a:extLst>
          </p:cNvPr>
          <p:cNvSpPr txBox="1"/>
          <p:nvPr/>
        </p:nvSpPr>
        <p:spPr>
          <a:xfrm>
            <a:off x="641188" y="597742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BA32A2D-A28C-8800-EF69-1AD330EEB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40311"/>
              </p:ext>
            </p:extLst>
          </p:nvPr>
        </p:nvGraphicFramePr>
        <p:xfrm>
          <a:off x="781439" y="1120962"/>
          <a:ext cx="10634274" cy="979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991">
                  <a:extLst>
                    <a:ext uri="{9D8B030D-6E8A-4147-A177-3AD203B41FA5}">
                      <a16:colId xmlns:a16="http://schemas.microsoft.com/office/drawing/2014/main" xmlns="" val="2693008424"/>
                    </a:ext>
                  </a:extLst>
                </a:gridCol>
                <a:gridCol w="9218283">
                  <a:extLst>
                    <a:ext uri="{9D8B030D-6E8A-4147-A177-3AD203B41FA5}">
                      <a16:colId xmlns:a16="http://schemas.microsoft.com/office/drawing/2014/main" xmlns="" val="901650394"/>
                    </a:ext>
                  </a:extLst>
                </a:gridCol>
              </a:tblGrid>
              <a:tr h="979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much is spent in each month against different items of Entertainment, Food and Shopping categories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which months have the highest amount spent for movies and dining 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6320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B36693-ED89-8FB6-3025-FD7D7F03E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" t="35422" r="32509" b="9578"/>
          <a:stretch/>
        </p:blipFill>
        <p:spPr>
          <a:xfrm>
            <a:off x="769775" y="2314574"/>
            <a:ext cx="10660225" cy="42005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40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BEF2963-2A9B-200B-F138-C06F4FEB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04454"/>
              </p:ext>
            </p:extLst>
          </p:nvPr>
        </p:nvGraphicFramePr>
        <p:xfrm>
          <a:off x="696006" y="412184"/>
          <a:ext cx="10805432" cy="107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781">
                  <a:extLst>
                    <a:ext uri="{9D8B030D-6E8A-4147-A177-3AD203B41FA5}">
                      <a16:colId xmlns:a16="http://schemas.microsoft.com/office/drawing/2014/main" xmlns="" val="2290086636"/>
                    </a:ext>
                  </a:extLst>
                </a:gridCol>
                <a:gridCol w="9366651">
                  <a:extLst>
                    <a:ext uri="{9D8B030D-6E8A-4147-A177-3AD203B41FA5}">
                      <a16:colId xmlns:a16="http://schemas.microsoft.com/office/drawing/2014/main" xmlns="" val="1183677730"/>
                    </a:ext>
                  </a:extLst>
                </a:gridCol>
              </a:tblGrid>
              <a:tr h="1073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Decide on the essential and less essential items and analyse the expenses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Recommend how can Nitin increase his savings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68864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752" y="1743075"/>
            <a:ext cx="10942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sto MT" panose="02040603050505030304" pitchFamily="18" charset="0"/>
              </a:rPr>
              <a:t>Essential Items category wise: Doctor and Medicine, Grocery, Ticket and Bills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Non-essential Items category wise: Entertainment, Food, Miscellaneous, Shopping</a:t>
            </a:r>
            <a:endParaRPr lang="en-IN" sz="2400" dirty="0"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4" y="2781165"/>
            <a:ext cx="3914774" cy="310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0" y="2781165"/>
            <a:ext cx="3086298" cy="29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1849" y="657226"/>
            <a:ext cx="7362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Increasing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Nithin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savings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6F9CD0-EEB3-BFF7-B9EA-D2A9D7287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30966"/>
              </p:ext>
            </p:extLst>
          </p:nvPr>
        </p:nvGraphicFramePr>
        <p:xfrm>
          <a:off x="762971" y="1360581"/>
          <a:ext cx="10795617" cy="497031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0795617">
                  <a:extLst>
                    <a:ext uri="{9D8B030D-6E8A-4147-A177-3AD203B41FA5}">
                      <a16:colId xmlns:a16="http://schemas.microsoft.com/office/drawing/2014/main" xmlns="" val="2547667860"/>
                    </a:ext>
                  </a:extLst>
                </a:gridCol>
              </a:tblGrid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 Review and Reduce Non-Essential Spending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88490559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Entertainment: Limit movie outings and trips. Instead, consider more cost-effective leisure activities.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24885037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Shopping: Evaluate the need for clothing and accessories. Plan purchases and avoid impulse buys.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546727319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Miscellaneous: Track and control spending on non-essential items like gifts.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003377908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highlight>
                            <a:srgbClr val="A9D08E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028183687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 Monitor and Adjust Essential Expenses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255132126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Food: Reduce dining out and online food orders. Plan and prepare meals at home more often.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2232007225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Grocery: Look for discounts and buy in bulk where possible. Avoid buying unnecessary snacks and beverages.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2222106607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highlight>
                            <a:srgbClr val="A9D08E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59770239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 Optimize Utility Bills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505049575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Electricity: Implement energy-saving measures to reduce electricity bills.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998512795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highlight>
                            <a:srgbClr val="A9D08E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1677008022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 Budget and Track Spending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491543104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monthly budget and use tracking tools or apps to monitor expenses.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2437660044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savings goals and review spending against these goals regularly.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338119869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highlight>
                            <a:srgbClr val="A9D08E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1366649308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 Evaluate Subscription and Memberships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1493241621"/>
                  </a:ext>
                </a:extLst>
              </a:tr>
              <a:tr h="46751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there are any subscriptions or memberships (e.g., magazine, streaming services), assess their necessity and cancel those that are not essential.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3716529554"/>
                  </a:ext>
                </a:extLst>
              </a:tr>
              <a:tr h="2360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i="1" u="none" strike="noStrike" dirty="0">
                          <a:effectLst/>
                          <a:highlight>
                            <a:srgbClr val="A9D08E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xmlns="" val="159054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76D651-A16A-5160-9A66-3AC89F993771}"/>
              </a:ext>
            </a:extLst>
          </p:cNvPr>
          <p:cNvSpPr txBox="1"/>
          <p:nvPr/>
        </p:nvSpPr>
        <p:spPr>
          <a:xfrm>
            <a:off x="4446329" y="1519723"/>
            <a:ext cx="2683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alifornian FB" panose="0207040306080B030204" pitchFamily="18" charset="0"/>
                <a:ea typeface="Cambria" panose="02040503050406030204" pitchFamily="18" charset="0"/>
              </a:rPr>
              <a:t>PART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1094" y="2971801"/>
            <a:ext cx="6458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Expense details for June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7CEBE3-4B59-BDEB-34BE-E72E17069DB2}"/>
              </a:ext>
            </a:extLst>
          </p:cNvPr>
          <p:cNvSpPr txBox="1"/>
          <p:nvPr/>
        </p:nvSpPr>
        <p:spPr>
          <a:xfrm>
            <a:off x="993233" y="609934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23A7B3-2A21-BE89-1D09-1FA8F6FD9B60}"/>
              </a:ext>
            </a:extLst>
          </p:cNvPr>
          <p:cNvSpPr txBox="1"/>
          <p:nvPr/>
        </p:nvSpPr>
        <p:spPr>
          <a:xfrm>
            <a:off x="993233" y="1148502"/>
            <a:ext cx="10254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How much is spent in each category and visually represent the data in percentages using a pivot chart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23"/>
          <a:stretch/>
        </p:blipFill>
        <p:spPr>
          <a:xfrm>
            <a:off x="993233" y="2171700"/>
            <a:ext cx="1050820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37CDA3-D5BF-177A-194E-6927793E6B88}"/>
              </a:ext>
            </a:extLst>
          </p:cNvPr>
          <p:cNvSpPr txBox="1"/>
          <p:nvPr/>
        </p:nvSpPr>
        <p:spPr>
          <a:xfrm>
            <a:off x="726914" y="1235262"/>
            <a:ext cx="11404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How much is spent on different items of each category (pivot table ) and visually represent the amount spent on different items of entertainment and tickets and bills category (pivot chart)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4E905B-9B5C-6DA4-33F5-8422B20C5F73}"/>
              </a:ext>
            </a:extLst>
          </p:cNvPr>
          <p:cNvSpPr txBox="1"/>
          <p:nvPr/>
        </p:nvSpPr>
        <p:spPr>
          <a:xfrm>
            <a:off x="726914" y="712042"/>
            <a:ext cx="141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60" t="9428" r="260" b="2995"/>
          <a:stretch/>
        </p:blipFill>
        <p:spPr>
          <a:xfrm>
            <a:off x="726914" y="2564179"/>
            <a:ext cx="10988836" cy="40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8900AA-D9F0-C386-21E3-A84789018BCD}"/>
              </a:ext>
            </a:extLst>
          </p:cNvPr>
          <p:cNvSpPr txBox="1"/>
          <p:nvPr/>
        </p:nvSpPr>
        <p:spPr>
          <a:xfrm>
            <a:off x="668694" y="55488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68F66-103A-24E7-30E5-FF53BCAFC937}"/>
              </a:ext>
            </a:extLst>
          </p:cNvPr>
          <p:cNvSpPr txBox="1"/>
          <p:nvPr/>
        </p:nvSpPr>
        <p:spPr>
          <a:xfrm>
            <a:off x="668694" y="1078100"/>
            <a:ext cx="10818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How many times money has been spent against different items of each category(pivot table)  filter the data to display the data for grocery items and shopping items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CF24D3-66A5-119F-794C-A0EC680E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" t="29093" r="22799" b="9897"/>
          <a:stretch/>
        </p:blipFill>
        <p:spPr>
          <a:xfrm>
            <a:off x="814387" y="2278429"/>
            <a:ext cx="10544176" cy="4222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02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F24CC5-8D38-F1C8-B80E-81E7D665FE3B}"/>
              </a:ext>
            </a:extLst>
          </p:cNvPr>
          <p:cNvSpPr txBox="1"/>
          <p:nvPr/>
        </p:nvSpPr>
        <p:spPr>
          <a:xfrm>
            <a:off x="712626" y="597742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27F83E-E2F6-9220-3CF9-4B8D0DAD8076}"/>
              </a:ext>
            </a:extLst>
          </p:cNvPr>
          <p:cNvSpPr txBox="1"/>
          <p:nvPr/>
        </p:nvSpPr>
        <p:spPr>
          <a:xfrm>
            <a:off x="640702" y="1120962"/>
            <a:ext cx="11160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What amount is spent on each items of the category with highest and 2nd highest using a pivot table and conditional formatting data using data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bars. 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061D26-DD87-E873-8297-BDAB475A0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" t="38389" r="61890" b="12109"/>
          <a:stretch/>
        </p:blipFill>
        <p:spPr>
          <a:xfrm>
            <a:off x="814388" y="2128837"/>
            <a:ext cx="10215562" cy="43148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52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DF5E33-6473-C91C-CD0A-63C7119D993A}"/>
              </a:ext>
            </a:extLst>
          </p:cNvPr>
          <p:cNvSpPr txBox="1"/>
          <p:nvPr/>
        </p:nvSpPr>
        <p:spPr>
          <a:xfrm>
            <a:off x="4853291" y="1781562"/>
            <a:ext cx="27975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alifornian FB" panose="0207040306080B030204" pitchFamily="18" charset="0"/>
                <a:ea typeface="Cambria" panose="02040503050406030204" pitchFamily="18" charset="0"/>
              </a:rPr>
              <a:t>PART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976" y="3157538"/>
            <a:ext cx="888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Expense details for the six months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982B879-1961-1655-D44C-2AC668D7B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9104"/>
              </p:ext>
            </p:extLst>
          </p:nvPr>
        </p:nvGraphicFramePr>
        <p:xfrm>
          <a:off x="812637" y="1200769"/>
          <a:ext cx="10460199" cy="86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812">
                  <a:extLst>
                    <a:ext uri="{9D8B030D-6E8A-4147-A177-3AD203B41FA5}">
                      <a16:colId xmlns:a16="http://schemas.microsoft.com/office/drawing/2014/main" xmlns="" val="4150263367"/>
                    </a:ext>
                  </a:extLst>
                </a:gridCol>
                <a:gridCol w="9067387">
                  <a:extLst>
                    <a:ext uri="{9D8B030D-6E8A-4147-A177-3AD203B41FA5}">
                      <a16:colId xmlns:a16="http://schemas.microsoft.com/office/drawing/2014/main" xmlns="" val="1048970435"/>
                    </a:ext>
                  </a:extLst>
                </a:gridCol>
              </a:tblGrid>
              <a:tr h="861332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trend of expenses (Pivot table and chart)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the month Nitin spent the most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2668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31683A-4EC9-7B92-B6B4-465CB34FDFC9}"/>
              </a:ext>
            </a:extLst>
          </p:cNvPr>
          <p:cNvSpPr txBox="1"/>
          <p:nvPr/>
        </p:nvSpPr>
        <p:spPr>
          <a:xfrm>
            <a:off x="812637" y="512017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84DEA0-0E79-1884-6F31-6BA929417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t="37445" r="46407" b="15056"/>
          <a:stretch/>
        </p:blipFill>
        <p:spPr>
          <a:xfrm>
            <a:off x="812637" y="2400299"/>
            <a:ext cx="10460199" cy="3857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85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5D2DA14-FF09-A8AC-95A1-D85901514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2626"/>
              </p:ext>
            </p:extLst>
          </p:nvPr>
        </p:nvGraphicFramePr>
        <p:xfrm>
          <a:off x="842962" y="1049524"/>
          <a:ext cx="10472738" cy="931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482">
                  <a:extLst>
                    <a:ext uri="{9D8B030D-6E8A-4147-A177-3AD203B41FA5}">
                      <a16:colId xmlns:a16="http://schemas.microsoft.com/office/drawing/2014/main" xmlns="" val="3955779038"/>
                    </a:ext>
                  </a:extLst>
                </a:gridCol>
                <a:gridCol w="9078256">
                  <a:extLst>
                    <a:ext uri="{9D8B030D-6E8A-4147-A177-3AD203B41FA5}">
                      <a16:colId xmlns:a16="http://schemas.microsoft.com/office/drawing/2014/main" xmlns="" val="2704340955"/>
                    </a:ext>
                  </a:extLst>
                </a:gridCol>
              </a:tblGrid>
              <a:tr h="9315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wise expenses (Pivot table)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Visually represent it with data bars to display categories with the highest and lowest expense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4653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2C1599-67F7-7276-48F7-ECD8324AA1A5}"/>
              </a:ext>
            </a:extLst>
          </p:cNvPr>
          <p:cNvSpPr txBox="1"/>
          <p:nvPr/>
        </p:nvSpPr>
        <p:spPr>
          <a:xfrm>
            <a:off x="712626" y="526304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TASK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82" r="44838"/>
          <a:stretch/>
        </p:blipFill>
        <p:spPr>
          <a:xfrm>
            <a:off x="942975" y="2228850"/>
            <a:ext cx="1027271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102</TotalTime>
  <Words>514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Californian FB</vt:lpstr>
      <vt:lpstr>Calisto MT</vt:lpstr>
      <vt:lpstr>Cambria</vt:lpstr>
      <vt:lpstr>Corbel</vt:lpstr>
      <vt:lpstr>Times New Roman</vt:lpstr>
      <vt:lpstr>Verdana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Sriya manasa Gundi</dc:creator>
  <cp:lastModifiedBy>Admin</cp:lastModifiedBy>
  <cp:revision>11</cp:revision>
  <dcterms:created xsi:type="dcterms:W3CDTF">2024-07-31T15:32:22Z</dcterms:created>
  <dcterms:modified xsi:type="dcterms:W3CDTF">2024-07-31T17:46:44Z</dcterms:modified>
</cp:coreProperties>
</file>