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767250"/>
  <p:notesSz cx="6858000" cy="9144000"/>
  <p:defaultTextStyle>
    <a:defPPr>
      <a:defRPr lang="en-US"/>
    </a:defPPr>
    <a:lvl1pPr marL="0" algn="l" defTabSz="3505992" rtl="0" eaLnBrk="1" latinLnBrk="0" hangingPunct="1">
      <a:defRPr sz="6902" kern="1200">
        <a:solidFill>
          <a:schemeClr val="tx1"/>
        </a:solidFill>
        <a:latin typeface="+mn-lt"/>
        <a:ea typeface="+mn-ea"/>
        <a:cs typeface="+mn-cs"/>
      </a:defRPr>
    </a:lvl1pPr>
    <a:lvl2pPr marL="1752996" algn="l" defTabSz="3505992" rtl="0" eaLnBrk="1" latinLnBrk="0" hangingPunct="1">
      <a:defRPr sz="6902" kern="1200">
        <a:solidFill>
          <a:schemeClr val="tx1"/>
        </a:solidFill>
        <a:latin typeface="+mn-lt"/>
        <a:ea typeface="+mn-ea"/>
        <a:cs typeface="+mn-cs"/>
      </a:defRPr>
    </a:lvl2pPr>
    <a:lvl3pPr marL="3505992" algn="l" defTabSz="3505992" rtl="0" eaLnBrk="1" latinLnBrk="0" hangingPunct="1">
      <a:defRPr sz="6902" kern="1200">
        <a:solidFill>
          <a:schemeClr val="tx1"/>
        </a:solidFill>
        <a:latin typeface="+mn-lt"/>
        <a:ea typeface="+mn-ea"/>
        <a:cs typeface="+mn-cs"/>
      </a:defRPr>
    </a:lvl3pPr>
    <a:lvl4pPr marL="5258989" algn="l" defTabSz="3505992" rtl="0" eaLnBrk="1" latinLnBrk="0" hangingPunct="1">
      <a:defRPr sz="6902" kern="1200">
        <a:solidFill>
          <a:schemeClr val="tx1"/>
        </a:solidFill>
        <a:latin typeface="+mn-lt"/>
        <a:ea typeface="+mn-ea"/>
        <a:cs typeface="+mn-cs"/>
      </a:defRPr>
    </a:lvl4pPr>
    <a:lvl5pPr marL="7011985" algn="l" defTabSz="3505992" rtl="0" eaLnBrk="1" latinLnBrk="0" hangingPunct="1">
      <a:defRPr sz="6902" kern="1200">
        <a:solidFill>
          <a:schemeClr val="tx1"/>
        </a:solidFill>
        <a:latin typeface="+mn-lt"/>
        <a:ea typeface="+mn-ea"/>
        <a:cs typeface="+mn-cs"/>
      </a:defRPr>
    </a:lvl5pPr>
    <a:lvl6pPr marL="8764981" algn="l" defTabSz="3505992" rtl="0" eaLnBrk="1" latinLnBrk="0" hangingPunct="1">
      <a:defRPr sz="6902" kern="1200">
        <a:solidFill>
          <a:schemeClr val="tx1"/>
        </a:solidFill>
        <a:latin typeface="+mn-lt"/>
        <a:ea typeface="+mn-ea"/>
        <a:cs typeface="+mn-cs"/>
      </a:defRPr>
    </a:lvl6pPr>
    <a:lvl7pPr marL="10517977" algn="l" defTabSz="3505992" rtl="0" eaLnBrk="1" latinLnBrk="0" hangingPunct="1">
      <a:defRPr sz="6902" kern="1200">
        <a:solidFill>
          <a:schemeClr val="tx1"/>
        </a:solidFill>
        <a:latin typeface="+mn-lt"/>
        <a:ea typeface="+mn-ea"/>
        <a:cs typeface="+mn-cs"/>
      </a:defRPr>
    </a:lvl7pPr>
    <a:lvl8pPr marL="12270974" algn="l" defTabSz="3505992" rtl="0" eaLnBrk="1" latinLnBrk="0" hangingPunct="1">
      <a:defRPr sz="6902" kern="1200">
        <a:solidFill>
          <a:schemeClr val="tx1"/>
        </a:solidFill>
        <a:latin typeface="+mn-lt"/>
        <a:ea typeface="+mn-ea"/>
        <a:cs typeface="+mn-cs"/>
      </a:defRPr>
    </a:lvl8pPr>
    <a:lvl9pPr marL="14023970" algn="l" defTabSz="3505992" rtl="0" eaLnBrk="1" latinLnBrk="0" hangingPunct="1">
      <a:defRPr sz="690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 d="100"/>
          <a:sy n="10" d="100"/>
        </p:scale>
        <p:origin x="22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C2CDD-18D8-42CB-9BB5-9CD704761319}"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E7753-A436-402A-9881-5F46CF4129DF}" type="slidenum">
              <a:rPr lang="en-US" smtClean="0"/>
              <a:t>‹#›</a:t>
            </a:fld>
            <a:endParaRPr lang="en-US"/>
          </a:p>
        </p:txBody>
      </p:sp>
    </p:spTree>
    <p:extLst>
      <p:ext uri="{BB962C8B-B14F-4D97-AF65-F5344CB8AC3E}">
        <p14:creationId xmlns:p14="http://schemas.microsoft.com/office/powerpoint/2010/main" val="393756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C2CDD-18D8-42CB-9BB5-9CD704761319}"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E7753-A436-402A-9881-5F46CF4129DF}" type="slidenum">
              <a:rPr lang="en-US" smtClean="0"/>
              <a:t>‹#›</a:t>
            </a:fld>
            <a:endParaRPr lang="en-US"/>
          </a:p>
        </p:txBody>
      </p:sp>
    </p:spTree>
    <p:extLst>
      <p:ext uri="{BB962C8B-B14F-4D97-AF65-F5344CB8AC3E}">
        <p14:creationId xmlns:p14="http://schemas.microsoft.com/office/powerpoint/2010/main" val="3362266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C2CDD-18D8-42CB-9BB5-9CD704761319}"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E7753-A436-402A-9881-5F46CF4129DF}" type="slidenum">
              <a:rPr lang="en-US" smtClean="0"/>
              <a:t>‹#›</a:t>
            </a:fld>
            <a:endParaRPr lang="en-US"/>
          </a:p>
        </p:txBody>
      </p:sp>
    </p:spTree>
    <p:extLst>
      <p:ext uri="{BB962C8B-B14F-4D97-AF65-F5344CB8AC3E}">
        <p14:creationId xmlns:p14="http://schemas.microsoft.com/office/powerpoint/2010/main" val="403400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C2CDD-18D8-42CB-9BB5-9CD704761319}"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E7753-A436-402A-9881-5F46CF4129DF}" type="slidenum">
              <a:rPr lang="en-US" smtClean="0"/>
              <a:t>‹#›</a:t>
            </a:fld>
            <a:endParaRPr lang="en-US"/>
          </a:p>
        </p:txBody>
      </p:sp>
    </p:spTree>
    <p:extLst>
      <p:ext uri="{BB962C8B-B14F-4D97-AF65-F5344CB8AC3E}">
        <p14:creationId xmlns:p14="http://schemas.microsoft.com/office/powerpoint/2010/main" val="239610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BC2CDD-18D8-42CB-9BB5-9CD704761319}"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E7753-A436-402A-9881-5F46CF4129DF}" type="slidenum">
              <a:rPr lang="en-US" smtClean="0"/>
              <a:t>‹#›</a:t>
            </a:fld>
            <a:endParaRPr lang="en-US"/>
          </a:p>
        </p:txBody>
      </p:sp>
    </p:spTree>
    <p:extLst>
      <p:ext uri="{BB962C8B-B14F-4D97-AF65-F5344CB8AC3E}">
        <p14:creationId xmlns:p14="http://schemas.microsoft.com/office/powerpoint/2010/main" val="222190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C2CDD-18D8-42CB-9BB5-9CD704761319}"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E7753-A436-402A-9881-5F46CF4129DF}" type="slidenum">
              <a:rPr lang="en-US" smtClean="0"/>
              <a:t>‹#›</a:t>
            </a:fld>
            <a:endParaRPr lang="en-US"/>
          </a:p>
        </p:txBody>
      </p:sp>
    </p:spTree>
    <p:extLst>
      <p:ext uri="{BB962C8B-B14F-4D97-AF65-F5344CB8AC3E}">
        <p14:creationId xmlns:p14="http://schemas.microsoft.com/office/powerpoint/2010/main" val="51395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C2CDD-18D8-42CB-9BB5-9CD704761319}"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4E7753-A436-402A-9881-5F46CF4129DF}" type="slidenum">
              <a:rPr lang="en-US" smtClean="0"/>
              <a:t>‹#›</a:t>
            </a:fld>
            <a:endParaRPr lang="en-US"/>
          </a:p>
        </p:txBody>
      </p:sp>
    </p:spTree>
    <p:extLst>
      <p:ext uri="{BB962C8B-B14F-4D97-AF65-F5344CB8AC3E}">
        <p14:creationId xmlns:p14="http://schemas.microsoft.com/office/powerpoint/2010/main" val="68625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C2CDD-18D8-42CB-9BB5-9CD704761319}"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4E7753-A436-402A-9881-5F46CF4129DF}" type="slidenum">
              <a:rPr lang="en-US" smtClean="0"/>
              <a:t>‹#›</a:t>
            </a:fld>
            <a:endParaRPr lang="en-US"/>
          </a:p>
        </p:txBody>
      </p:sp>
    </p:spTree>
    <p:extLst>
      <p:ext uri="{BB962C8B-B14F-4D97-AF65-F5344CB8AC3E}">
        <p14:creationId xmlns:p14="http://schemas.microsoft.com/office/powerpoint/2010/main" val="53276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C2CDD-18D8-42CB-9BB5-9CD704761319}"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4E7753-A436-402A-9881-5F46CF4129DF}" type="slidenum">
              <a:rPr lang="en-US" smtClean="0"/>
              <a:t>‹#›</a:t>
            </a:fld>
            <a:endParaRPr lang="en-US"/>
          </a:p>
        </p:txBody>
      </p:sp>
    </p:spTree>
    <p:extLst>
      <p:ext uri="{BB962C8B-B14F-4D97-AF65-F5344CB8AC3E}">
        <p14:creationId xmlns:p14="http://schemas.microsoft.com/office/powerpoint/2010/main" val="200632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54BC2CDD-18D8-42CB-9BB5-9CD704761319}"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E7753-A436-402A-9881-5F46CF4129DF}" type="slidenum">
              <a:rPr lang="en-US" smtClean="0"/>
              <a:t>‹#›</a:t>
            </a:fld>
            <a:endParaRPr lang="en-US"/>
          </a:p>
        </p:txBody>
      </p:sp>
    </p:spTree>
    <p:extLst>
      <p:ext uri="{BB962C8B-B14F-4D97-AF65-F5344CB8AC3E}">
        <p14:creationId xmlns:p14="http://schemas.microsoft.com/office/powerpoint/2010/main" val="415579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54BC2CDD-18D8-42CB-9BB5-9CD704761319}"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E7753-A436-402A-9881-5F46CF4129DF}" type="slidenum">
              <a:rPr lang="en-US" smtClean="0"/>
              <a:t>‹#›</a:t>
            </a:fld>
            <a:endParaRPr lang="en-US"/>
          </a:p>
        </p:txBody>
      </p:sp>
    </p:spTree>
    <p:extLst>
      <p:ext uri="{BB962C8B-B14F-4D97-AF65-F5344CB8AC3E}">
        <p14:creationId xmlns:p14="http://schemas.microsoft.com/office/powerpoint/2010/main" val="28842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54BC2CDD-18D8-42CB-9BB5-9CD704761319}" type="datetimeFigureOut">
              <a:rPr lang="en-US" smtClean="0"/>
              <a:t>1/21/2024</a:t>
            </a:fld>
            <a:endParaRPr lang="en-US"/>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324E7753-A436-402A-9881-5F46CF4129DF}" type="slidenum">
              <a:rPr lang="en-US" smtClean="0"/>
              <a:t>‹#›</a:t>
            </a:fld>
            <a:endParaRPr lang="en-US"/>
          </a:p>
        </p:txBody>
      </p:sp>
    </p:spTree>
    <p:extLst>
      <p:ext uri="{BB962C8B-B14F-4D97-AF65-F5344CB8AC3E}">
        <p14:creationId xmlns:p14="http://schemas.microsoft.com/office/powerpoint/2010/main" val="19504093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7944" y="927819"/>
            <a:ext cx="24494975" cy="1178400"/>
          </a:xfrm>
          <a:prstGeom prst="rect">
            <a:avLst/>
          </a:prstGeom>
        </p:spPr>
        <p:txBody>
          <a:bodyPr wrap="none">
            <a:spAutoFit/>
          </a:bodyPr>
          <a:lstStyle/>
          <a:p>
            <a:pPr>
              <a:lnSpc>
                <a:spcPct val="107000"/>
              </a:lnSpc>
              <a:spcAft>
                <a:spcPts val="800"/>
              </a:spcAft>
            </a:pPr>
            <a:r>
              <a:rPr lang="en-US" b="1" dirty="0"/>
              <a:t>Vital Metrics Across Nations from Birth Rates to Healthcare Access</a:t>
            </a:r>
            <a:endParaRPr lang="en-US" sz="4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82601" y="2248682"/>
            <a:ext cx="12490449" cy="8266943"/>
          </a:xfrm>
          <a:prstGeom prst="rect">
            <a:avLst/>
          </a:prstGeom>
        </p:spPr>
        <p:txBody>
          <a:bodyPr wrap="square">
            <a:spAutoFit/>
          </a:bodyPr>
          <a:lstStyle/>
          <a:p>
            <a:pPr>
              <a:lnSpc>
                <a:spcPct val="107000"/>
              </a:lnSpc>
              <a:spcAft>
                <a:spcPts val="800"/>
              </a:spcAft>
            </a:pPr>
            <a:r>
              <a:rPr lang="en-US" sz="4400" b="1" dirty="0">
                <a:effectLst/>
                <a:latin typeface="Calibri" panose="020F0502020204030204" pitchFamily="34" charset="0"/>
                <a:ea typeface="Calibri" panose="020F0502020204030204" pitchFamily="34" charset="0"/>
                <a:cs typeface="Times New Roman" panose="02020603050405020304" pitchFamily="18" charset="0"/>
              </a:rPr>
              <a:t>Introduction</a:t>
            </a:r>
          </a:p>
          <a:p>
            <a:pPr>
              <a:lnSpc>
                <a:spcPct val="107000"/>
              </a:lnSpc>
              <a:spcAft>
                <a:spcPts val="800"/>
              </a:spcAft>
            </a:pPr>
            <a:r>
              <a:rPr lang="en-US" sz="4400" dirty="0">
                <a:latin typeface="Calibri" panose="020F0502020204030204" pitchFamily="34" charset="0"/>
                <a:ea typeface="Calibri" panose="020F0502020204030204" pitchFamily="34" charset="0"/>
                <a:cs typeface="Times New Roman" panose="02020603050405020304" pitchFamily="18" charset="0"/>
              </a:rPr>
              <a:t>We explore a vast array of worldwide data sets in this investigation to uncover crucial information about the interrelated dynamics of birth rates, access to healthcare, and important demographic markers. This voyage aims to reveal complex patterns and trends in a variety of countries, from the microcosm of birth rates to the macro view of healthcare facilities. </a:t>
            </a:r>
          </a:p>
          <a:p>
            <a:pPr>
              <a:lnSpc>
                <a:spcPct val="107000"/>
              </a:lnSpc>
              <a:spcAft>
                <a:spcPts val="800"/>
              </a:spcAft>
            </a:pPr>
            <a:r>
              <a:rPr lang="en-US" sz="4400" dirty="0">
                <a:latin typeface="Calibri" panose="020F0502020204030204" pitchFamily="34" charset="0"/>
                <a:ea typeface="Calibri" panose="020F0502020204030204" pitchFamily="34" charset="0"/>
                <a:cs typeface="Times New Roman" panose="02020603050405020304" pitchFamily="18" charset="0"/>
              </a:rPr>
              <a:t>An analysis plot of silhouettes was produced using the Elbow Method and K-Means Clustering to identify patterns in the global data for 2023.</a:t>
            </a:r>
          </a:p>
        </p:txBody>
      </p:sp>
      <p:sp>
        <p:nvSpPr>
          <p:cNvPr id="7" name="Rectangle 6"/>
          <p:cNvSpPr/>
          <p:nvPr/>
        </p:nvSpPr>
        <p:spPr>
          <a:xfrm>
            <a:off x="666879" y="17871463"/>
            <a:ext cx="12839073" cy="1541319"/>
          </a:xfrm>
          <a:prstGeom prst="rect">
            <a:avLst/>
          </a:prstGeom>
        </p:spPr>
        <p:txBody>
          <a:bodyPr wrap="square">
            <a:spAutoFit/>
          </a:bodyPr>
          <a:lstStyle/>
          <a:p>
            <a:pPr>
              <a:lnSpc>
                <a:spcPct val="107000"/>
              </a:lnSpc>
              <a:spcAft>
                <a:spcPts val="800"/>
              </a:spcAft>
            </a:pPr>
            <a:r>
              <a:rPr lang="en-US" sz="4400" b="1" dirty="0">
                <a:latin typeface="Calibri" panose="020F0502020204030204" pitchFamily="34" charset="0"/>
                <a:ea typeface="Calibri" panose="020F0502020204030204" pitchFamily="34" charset="0"/>
                <a:cs typeface="Times New Roman" panose="02020603050405020304" pitchFamily="18" charset="0"/>
              </a:rPr>
              <a:t>Temporal Evolution of Birth Rate Fitting and Uncertainty</a:t>
            </a:r>
            <a:endParaRPr lang="en-US" sz="4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054101" y="28267612"/>
            <a:ext cx="8890382" cy="784702"/>
          </a:xfrm>
          <a:prstGeom prst="rect">
            <a:avLst/>
          </a:prstGeom>
        </p:spPr>
        <p:txBody>
          <a:bodyPr wrap="none">
            <a:spAutoFit/>
          </a:bodyPr>
          <a:lstStyle/>
          <a:p>
            <a:pPr>
              <a:lnSpc>
                <a:spcPct val="107000"/>
              </a:lnSpc>
              <a:spcAft>
                <a:spcPts val="800"/>
              </a:spcAft>
            </a:pPr>
            <a:r>
              <a:rPr lang="en-US" sz="4400" b="1" dirty="0">
                <a:latin typeface="Calibri" panose="020F0502020204030204" pitchFamily="34" charset="0"/>
                <a:ea typeface="Calibri" panose="020F0502020204030204" pitchFamily="34" charset="0"/>
                <a:cs typeface="Times New Roman" panose="02020603050405020304" pitchFamily="18" charset="0"/>
              </a:rPr>
              <a:t>Clustering Analysis of Life Expectancy</a:t>
            </a:r>
            <a:endParaRPr lang="en-US" sz="4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
          <p:cNvSpPr>
            <a:spLocks noChangeArrowheads="1"/>
          </p:cNvSpPr>
          <p:nvPr/>
        </p:nvSpPr>
        <p:spPr bwMode="auto">
          <a:xfrm>
            <a:off x="16829541" y="24094059"/>
            <a:ext cx="15526883"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5"/>
          <p:cNvSpPr/>
          <p:nvPr/>
        </p:nvSpPr>
        <p:spPr>
          <a:xfrm>
            <a:off x="15243385" y="2815949"/>
            <a:ext cx="13889037" cy="5266378"/>
          </a:xfrm>
          <a:prstGeom prst="rect">
            <a:avLst/>
          </a:prstGeom>
        </p:spPr>
        <p:txBody>
          <a:bodyPr wrap="square">
            <a:spAutoFit/>
          </a:bodyPr>
          <a:lstStyle/>
          <a:p>
            <a:pPr>
              <a:lnSpc>
                <a:spcPct val="107000"/>
              </a:lnSpc>
              <a:spcAft>
                <a:spcPts val="800"/>
              </a:spcAft>
            </a:pPr>
            <a:r>
              <a:rPr lang="en-US" sz="4400" b="1" dirty="0">
                <a:latin typeface="Calibri" panose="020F0502020204030204" pitchFamily="34" charset="0"/>
                <a:ea typeface="Calibri" panose="020F0502020204030204" pitchFamily="34" charset="0"/>
                <a:cs typeface="Times New Roman" panose="02020603050405020304" pitchFamily="18" charset="0"/>
              </a:rPr>
              <a:t>International Connectivity Calling Codes of Selected Countries</a:t>
            </a:r>
          </a:p>
          <a:p>
            <a:pPr>
              <a:lnSpc>
                <a:spcPct val="107000"/>
              </a:lnSpc>
              <a:spcAft>
                <a:spcPts val="800"/>
              </a:spcAft>
            </a:pPr>
            <a:r>
              <a:rPr lang="en-US" sz="4400" dirty="0">
                <a:latin typeface="Calibri" panose="020F0502020204030204" pitchFamily="34" charset="0"/>
                <a:ea typeface="Calibri" panose="020F0502020204030204" pitchFamily="34" charset="0"/>
                <a:cs typeface="Times New Roman" panose="02020603050405020304" pitchFamily="18" charset="0"/>
              </a:rPr>
              <a:t>Selected for their diverse geographical locations, cultural richness, and significant global influence, these countries serve as representative nodes in the international network, offering a comprehensive snapshot of communication dynamics across continents.</a:t>
            </a:r>
          </a:p>
        </p:txBody>
      </p:sp>
      <p:sp>
        <p:nvSpPr>
          <p:cNvPr id="18" name="Rectangle 17"/>
          <p:cNvSpPr/>
          <p:nvPr/>
        </p:nvSpPr>
        <p:spPr>
          <a:xfrm>
            <a:off x="15642827" y="15913322"/>
            <a:ext cx="13889037" cy="1541319"/>
          </a:xfrm>
          <a:prstGeom prst="rect">
            <a:avLst/>
          </a:prstGeom>
        </p:spPr>
        <p:txBody>
          <a:bodyPr wrap="square">
            <a:spAutoFit/>
          </a:bodyPr>
          <a:lstStyle/>
          <a:p>
            <a:pPr>
              <a:lnSpc>
                <a:spcPct val="107000"/>
              </a:lnSpc>
              <a:spcAft>
                <a:spcPts val="800"/>
              </a:spcAft>
            </a:pPr>
            <a:r>
              <a:rPr lang="en-US" sz="4400" b="1" dirty="0">
                <a:latin typeface="Calibri" panose="020F0502020204030204" pitchFamily="34" charset="0"/>
                <a:ea typeface="Calibri" panose="020F0502020204030204" pitchFamily="34" charset="0"/>
                <a:cs typeface="Times New Roman" panose="02020603050405020304" pitchFamily="18" charset="0"/>
              </a:rPr>
              <a:t>Bar Graph Representing Global Fertility Rate for the Year 2023</a:t>
            </a:r>
            <a:endParaRPr lang="en-US" sz="4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16042270" y="29052314"/>
            <a:ext cx="13090153" cy="13094739"/>
          </a:xfrm>
          <a:prstGeom prst="rect">
            <a:avLst/>
          </a:prstGeom>
        </p:spPr>
        <p:txBody>
          <a:bodyPr wrap="square">
            <a:spAutoFit/>
          </a:bodyPr>
          <a:lstStyle/>
          <a:p>
            <a:pPr>
              <a:lnSpc>
                <a:spcPct val="107000"/>
              </a:lnSpc>
              <a:spcAft>
                <a:spcPts val="800"/>
              </a:spcAft>
            </a:pPr>
            <a:r>
              <a:rPr lang="en-US" sz="4400" b="1" dirty="0">
                <a:effectLst/>
                <a:latin typeface="Calibri" panose="020F0502020204030204" pitchFamily="34" charset="0"/>
                <a:ea typeface="Calibri" panose="020F0502020204030204" pitchFamily="34" charset="0"/>
                <a:cs typeface="Times New Roman" panose="02020603050405020304" pitchFamily="18" charset="0"/>
              </a:rPr>
              <a:t>Conclusion</a:t>
            </a:r>
          </a:p>
          <a:p>
            <a:pPr>
              <a:lnSpc>
                <a:spcPct val="107000"/>
              </a:lnSpc>
              <a:spcAft>
                <a:spcPts val="800"/>
              </a:spcAft>
            </a:pPr>
            <a:r>
              <a:rPr lang="en-US" sz="4400" dirty="0">
                <a:latin typeface="Calibri" panose="020F0502020204030204" pitchFamily="34" charset="0"/>
                <a:ea typeface="Calibri" panose="020F0502020204030204" pitchFamily="34" charset="0"/>
                <a:cs typeface="Times New Roman" panose="02020603050405020304" pitchFamily="18" charset="0"/>
              </a:rPr>
              <a:t>By employing clustering and curve-fitting methods, this study reveals important patterns and trends in intricate datasets, promoting a sophisticated comprehension of global measurements. Curve fitting untangles temporal trends to allow for future result predictions, while clustering clarifies national similarities to direct targeted interventions. The combination of these approaches strengthens evidence-based decision-making and encourages a proactive strategy for tackling global issues.</a:t>
            </a:r>
          </a:p>
          <a:p>
            <a:pPr>
              <a:lnSpc>
                <a:spcPct val="107000"/>
              </a:lnSpc>
              <a:spcAft>
                <a:spcPts val="800"/>
              </a:spcAft>
            </a:pP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4400" dirty="0">
                <a:latin typeface="Calibri" panose="020F0502020204030204" pitchFamily="34" charset="0"/>
                <a:ea typeface="Calibri" panose="020F0502020204030204" pitchFamily="34" charset="0"/>
                <a:cs typeface="Times New Roman" panose="02020603050405020304" pitchFamily="18" charset="0"/>
              </a:rPr>
              <a:t>Name: </a:t>
            </a:r>
            <a:r>
              <a:rPr lang="en-US" sz="4400" dirty="0" err="1">
                <a:latin typeface="Calibri" panose="020F0502020204030204" pitchFamily="34" charset="0"/>
                <a:ea typeface="Calibri" panose="020F0502020204030204" pitchFamily="34" charset="0"/>
                <a:cs typeface="Times New Roman" panose="02020603050405020304" pitchFamily="18" charset="0"/>
              </a:rPr>
              <a:t>Jyothsna</a:t>
            </a:r>
            <a:r>
              <a:rPr lang="en-US" sz="4400" dirty="0">
                <a:latin typeface="Calibri" panose="020F0502020204030204" pitchFamily="34" charset="0"/>
                <a:ea typeface="Calibri" panose="020F0502020204030204" pitchFamily="34" charset="0"/>
                <a:cs typeface="Times New Roman" panose="02020603050405020304" pitchFamily="18" charset="0"/>
              </a:rPr>
              <a:t> </a:t>
            </a:r>
            <a:r>
              <a:rPr lang="en-US" sz="4400" dirty="0" err="1">
                <a:latin typeface="Calibri" panose="020F0502020204030204" pitchFamily="34" charset="0"/>
                <a:ea typeface="Calibri" panose="020F0502020204030204" pitchFamily="34" charset="0"/>
                <a:cs typeface="Times New Roman" panose="02020603050405020304" pitchFamily="18" charset="0"/>
              </a:rPr>
              <a:t>Chandaluri</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4400" dirty="0">
                <a:latin typeface="Calibri" panose="020F0502020204030204" pitchFamily="34" charset="0"/>
                <a:ea typeface="Calibri" panose="020F0502020204030204" pitchFamily="34" charset="0"/>
                <a:cs typeface="Times New Roman" panose="02020603050405020304" pitchFamily="18" charset="0"/>
              </a:rPr>
              <a:t>Student id:22068546</a:t>
            </a:r>
          </a:p>
          <a:p>
            <a:pPr>
              <a:lnSpc>
                <a:spcPct val="107000"/>
              </a:lnSpc>
              <a:spcAft>
                <a:spcPts val="800"/>
              </a:spcAft>
            </a:pPr>
            <a:r>
              <a:rPr lang="en-US" sz="4400" dirty="0" err="1">
                <a:latin typeface="Calibri" panose="020F0502020204030204" pitchFamily="34" charset="0"/>
                <a:ea typeface="Calibri" panose="020F0502020204030204" pitchFamily="34" charset="0"/>
                <a:cs typeface="Times New Roman" panose="02020603050405020304" pitchFamily="18" charset="0"/>
              </a:rPr>
              <a:t>Github</a:t>
            </a:r>
            <a:r>
              <a:rPr lang="en-US" sz="4400" dirty="0">
                <a:latin typeface="Calibri" panose="020F0502020204030204" pitchFamily="34" charset="0"/>
                <a:ea typeface="Calibri" panose="020F0502020204030204" pitchFamily="34" charset="0"/>
                <a:cs typeface="Times New Roman" panose="02020603050405020304" pitchFamily="18" charset="0"/>
              </a:rPr>
              <a:t> link:</a:t>
            </a:r>
          </a:p>
        </p:txBody>
      </p:sp>
      <p:sp>
        <p:nvSpPr>
          <p:cNvPr id="27" name="Rectangle 7"/>
          <p:cNvSpPr>
            <a:spLocks noChangeArrowheads="1"/>
          </p:cNvSpPr>
          <p:nvPr/>
        </p:nvSpPr>
        <p:spPr bwMode="auto">
          <a:xfrm>
            <a:off x="892725" y="36634175"/>
            <a:ext cx="11554785" cy="47859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4400" dirty="0"/>
              <a:t>The x-axis displays the variation in life expectancy among the various countries, with each point representing a particular country. This label gives viewers a reference for analyzing the data's clustering patterns and makes it clear to them that the scatter plot shows how nations are dispersed according to life expectancy.</a:t>
            </a:r>
          </a:p>
        </p:txBody>
      </p:sp>
      <p:pic>
        <p:nvPicPr>
          <p:cNvPr id="3" name="Picture 2"/>
          <p:cNvPicPr>
            <a:picLocks noChangeAspect="1"/>
          </p:cNvPicPr>
          <p:nvPr/>
        </p:nvPicPr>
        <p:blipFill>
          <a:blip r:embed="rId2"/>
          <a:stretch>
            <a:fillRect/>
          </a:stretch>
        </p:blipFill>
        <p:spPr>
          <a:xfrm>
            <a:off x="367762" y="11436398"/>
            <a:ext cx="11554784" cy="6296595"/>
          </a:xfrm>
          <a:prstGeom prst="rect">
            <a:avLst/>
          </a:prstGeom>
        </p:spPr>
      </p:pic>
      <p:pic>
        <p:nvPicPr>
          <p:cNvPr id="6" name="Picture 5"/>
          <p:cNvPicPr>
            <a:picLocks noChangeAspect="1"/>
          </p:cNvPicPr>
          <p:nvPr/>
        </p:nvPicPr>
        <p:blipFill>
          <a:blip r:embed="rId3"/>
          <a:stretch>
            <a:fillRect/>
          </a:stretch>
        </p:blipFill>
        <p:spPr>
          <a:xfrm>
            <a:off x="482600" y="19888671"/>
            <a:ext cx="11964909" cy="7736508"/>
          </a:xfrm>
          <a:prstGeom prst="rect">
            <a:avLst/>
          </a:prstGeom>
        </p:spPr>
      </p:pic>
      <p:pic>
        <p:nvPicPr>
          <p:cNvPr id="11" name="Picture 10"/>
          <p:cNvPicPr>
            <a:picLocks noChangeAspect="1"/>
          </p:cNvPicPr>
          <p:nvPr/>
        </p:nvPicPr>
        <p:blipFill>
          <a:blip r:embed="rId4"/>
          <a:stretch>
            <a:fillRect/>
          </a:stretch>
        </p:blipFill>
        <p:spPr>
          <a:xfrm>
            <a:off x="0" y="29528203"/>
            <a:ext cx="11922546" cy="7120022"/>
          </a:xfrm>
          <a:prstGeom prst="rect">
            <a:avLst/>
          </a:prstGeom>
        </p:spPr>
      </p:pic>
      <p:pic>
        <p:nvPicPr>
          <p:cNvPr id="12" name="Picture 11"/>
          <p:cNvPicPr>
            <a:picLocks noChangeAspect="1"/>
          </p:cNvPicPr>
          <p:nvPr/>
        </p:nvPicPr>
        <p:blipFill>
          <a:blip r:embed="rId5"/>
          <a:stretch>
            <a:fillRect/>
          </a:stretch>
        </p:blipFill>
        <p:spPr>
          <a:xfrm>
            <a:off x="14596710" y="8482963"/>
            <a:ext cx="12995284" cy="6894877"/>
          </a:xfrm>
          <a:prstGeom prst="rect">
            <a:avLst/>
          </a:prstGeom>
        </p:spPr>
      </p:pic>
      <p:pic>
        <p:nvPicPr>
          <p:cNvPr id="15" name="Picture 14"/>
          <p:cNvPicPr>
            <a:picLocks noChangeAspect="1"/>
          </p:cNvPicPr>
          <p:nvPr/>
        </p:nvPicPr>
        <p:blipFill>
          <a:blip r:embed="rId6"/>
          <a:stretch>
            <a:fillRect/>
          </a:stretch>
        </p:blipFill>
        <p:spPr>
          <a:xfrm>
            <a:off x="14596710" y="17890566"/>
            <a:ext cx="14652942" cy="9520872"/>
          </a:xfrm>
          <a:prstGeom prst="rect">
            <a:avLst/>
          </a:prstGeom>
        </p:spPr>
      </p:pic>
    </p:spTree>
    <p:extLst>
      <p:ext uri="{BB962C8B-B14F-4D97-AF65-F5344CB8AC3E}">
        <p14:creationId xmlns:p14="http://schemas.microsoft.com/office/powerpoint/2010/main" val="15778180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TotalTime>
  <Words>295</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Jyothsna Chandaluri</dc:creator>
  <cp:lastModifiedBy>Venktesh Nunna</cp:lastModifiedBy>
  <cp:revision>17</cp:revision>
  <dcterms:created xsi:type="dcterms:W3CDTF">2023-05-10T23:52:34Z</dcterms:created>
  <dcterms:modified xsi:type="dcterms:W3CDTF">2024-01-21T21:29:48Z</dcterms:modified>
</cp:coreProperties>
</file>