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TJsan" initials="M" lastIdx="1" clrIdx="0">
    <p:extLst>
      <p:ext uri="{19B8F6BF-5375-455C-9EA6-DF929625EA0E}">
        <p15:presenceInfo xmlns:p15="http://schemas.microsoft.com/office/powerpoint/2012/main" userId="MTJs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03" autoAdjust="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DC04-181A-4154-8CC5-995A8B74E1FF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C5247-72BC-40EF-B170-BD48292D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43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</a:t>
            </a:r>
            <a:r>
              <a:rPr lang="en-US" altLang="ko-KR" baseline="0" dirty="0" smtClean="0"/>
              <a:t> B </a:t>
            </a:r>
            <a:r>
              <a:rPr lang="ko-KR" altLang="en-US" baseline="0" dirty="0" smtClean="0"/>
              <a:t>라는 두 변수가 있으면 </a:t>
            </a:r>
            <a:r>
              <a:rPr lang="en-US" altLang="ko-KR" baseline="0" dirty="0" smtClean="0"/>
              <a:t>A&amp;&amp;B</a:t>
            </a:r>
            <a:r>
              <a:rPr lang="ko-KR" altLang="en-US" baseline="0" dirty="0" smtClean="0"/>
              <a:t>는 둘 다 참이면 참</a:t>
            </a:r>
            <a:r>
              <a:rPr lang="en-US" altLang="ko-KR" baseline="0" dirty="0" smtClean="0"/>
              <a:t>, A||B</a:t>
            </a:r>
            <a:r>
              <a:rPr lang="ko-KR" altLang="en-US" baseline="0" dirty="0" smtClean="0"/>
              <a:t>는 하나만 </a:t>
            </a:r>
            <a:r>
              <a:rPr lang="ko-KR" altLang="en-US" baseline="0" dirty="0" err="1" smtClean="0"/>
              <a:t>참이여도</a:t>
            </a:r>
            <a:r>
              <a:rPr lang="ko-KR" altLang="en-US" baseline="0" dirty="0" smtClean="0"/>
              <a:t> 참이 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0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2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3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0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13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8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47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5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5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57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C0FB0-A697-40B3-AC29-8F2049852DD3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5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eairship.kr/129?category=44269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eairship.kr/129?category=44269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eairship.kr/129?category=44269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eairship.kr/129?category=44269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eairship.kr/129?category=44269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smtClean="0"/>
              <a:t># </a:t>
            </a:r>
            <a:r>
              <a:rPr lang="en-US" altLang="ko-KR" smtClean="0"/>
              <a:t>2</a:t>
            </a:r>
            <a:r>
              <a:rPr lang="ko-KR" altLang="en-US" smtClean="0"/>
              <a:t>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연산</a:t>
            </a:r>
            <a:r>
              <a:rPr lang="ko-KR" altLang="en-US"/>
              <a:t>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2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=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 =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 =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/ b;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c={0}, </a:t>
            </a:r>
            <a:r>
              <a:rPr lang="en-US" altLang="ko-KR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a%b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={1}"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c,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a%b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85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=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 = 2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a+=b;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“a={0},b={1}"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a, b);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59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2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= 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3;</a:t>
            </a:r>
            <a:endParaRPr lang="en-US" altLang="ko-KR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 = 2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2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 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c=a&gt;b &amp;&amp; a&gt;=b;</a:t>
            </a:r>
            <a:endParaRPr lang="en-US" altLang="ko-KR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4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“a&gt;b={0}, a&gt;=b={1}, c={2}"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a, b, c);</a:t>
            </a:r>
            <a:endParaRPr lang="en-US" altLang="ko-KR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694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연산자의 종류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347719"/>
              </p:ext>
            </p:extLst>
          </p:nvPr>
        </p:nvGraphicFramePr>
        <p:xfrm>
          <a:off x="838200" y="1990410"/>
          <a:ext cx="10515600" cy="4344128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5701626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2628718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03939189"/>
                    </a:ext>
                  </a:extLst>
                </a:gridCol>
              </a:tblGrid>
              <a:tr h="54301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분류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 연산자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예 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159729"/>
                  </a:ext>
                </a:extLst>
              </a:tr>
              <a:tr h="54301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수식 연산자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+, -, *, /,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 = b + c;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240181"/>
                  </a:ext>
                </a:extLst>
              </a:tr>
              <a:tr h="54301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증감 연산자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++, --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 a++;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962684"/>
                  </a:ext>
                </a:extLst>
              </a:tr>
              <a:tr h="54301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할당 연산자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=, +=, -=, *=, /=, %=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 += b + c;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610536"/>
                  </a:ext>
                </a:extLst>
              </a:tr>
              <a:tr h="54301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논리 연산자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&amp;&amp;, ||, !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 &amp;&amp; b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654400"/>
                  </a:ext>
                </a:extLst>
              </a:tr>
              <a:tr h="54301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관계 연산자 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&lt;, &gt;, ==, !=, &gt;=, &lt;=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 &gt; b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736031"/>
                  </a:ext>
                </a:extLst>
              </a:tr>
              <a:tr h="54301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비트 연산자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&amp;, |, ^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 ^ b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64332"/>
                  </a:ext>
                </a:extLst>
              </a:tr>
              <a:tr h="54301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시프트 연산자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&gt;&gt;, &lt;&lt;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 &gt;&gt; 2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87570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</p:spTree>
    <p:extLst>
      <p:ext uri="{BB962C8B-B14F-4D97-AF65-F5344CB8AC3E}">
        <p14:creationId xmlns:p14="http://schemas.microsoft.com/office/powerpoint/2010/main" val="206184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수식 연산자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593992"/>
              </p:ext>
            </p:extLst>
          </p:nvPr>
        </p:nvGraphicFramePr>
        <p:xfrm>
          <a:off x="838199" y="2054087"/>
          <a:ext cx="10515602" cy="4200939"/>
        </p:xfrm>
        <a:graphic>
          <a:graphicData uri="http://schemas.openxmlformats.org/drawingml/2006/table">
            <a:tbl>
              <a:tblPr/>
              <a:tblGrid>
                <a:gridCol w="1028112">
                  <a:extLst>
                    <a:ext uri="{9D8B030D-6E8A-4147-A177-3AD203B41FA5}">
                      <a16:colId xmlns:a16="http://schemas.microsoft.com/office/drawing/2014/main" val="4002303242"/>
                    </a:ext>
                  </a:extLst>
                </a:gridCol>
                <a:gridCol w="7052487">
                  <a:extLst>
                    <a:ext uri="{9D8B030D-6E8A-4147-A177-3AD203B41FA5}">
                      <a16:colId xmlns:a16="http://schemas.microsoft.com/office/drawing/2014/main" val="2801455214"/>
                    </a:ext>
                  </a:extLst>
                </a:gridCol>
                <a:gridCol w="2435003">
                  <a:extLst>
                    <a:ext uri="{9D8B030D-6E8A-4147-A177-3AD203B41FA5}">
                      <a16:colId xmlns:a16="http://schemas.microsoft.com/office/drawing/2014/main" val="1958840047"/>
                    </a:ext>
                  </a:extLst>
                </a:gridCol>
              </a:tblGrid>
              <a:tr h="466771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분류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기능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예 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875940"/>
                  </a:ext>
                </a:extLst>
              </a:tr>
              <a:tr h="466771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+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양쪽 피연산자를 서로 더함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 + 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850647"/>
                  </a:ext>
                </a:extLst>
              </a:tr>
              <a:tr h="93354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-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왼쪽 피연산자에서 오른쪽 피연산자를 뺌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 - 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417055"/>
                  </a:ext>
                </a:extLst>
              </a:tr>
              <a:tr h="466771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*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양쪽 피연산자를 서로 곱함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 * 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13114"/>
                  </a:ext>
                </a:extLst>
              </a:tr>
              <a:tr h="93354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/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왼쪽 피연산자를 오른쪽 피연산자로 나눔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 / 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152708"/>
                  </a:ext>
                </a:extLst>
              </a:tr>
              <a:tr h="93354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%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왼쪽 피연산자를 오른쪽 피연산자로 나눈 뒤의 나머지를 구함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 % 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18702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499365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</p:spTree>
    <p:extLst>
      <p:ext uri="{BB962C8B-B14F-4D97-AF65-F5344CB8AC3E}">
        <p14:creationId xmlns:p14="http://schemas.microsoft.com/office/powerpoint/2010/main" val="268510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증감 연산자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486927"/>
              </p:ext>
            </p:extLst>
          </p:nvPr>
        </p:nvGraphicFramePr>
        <p:xfrm>
          <a:off x="838200" y="1815550"/>
          <a:ext cx="10515600" cy="3326293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5112519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247129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282871"/>
                    </a:ext>
                  </a:extLst>
                </a:gridCol>
              </a:tblGrid>
              <a:tr h="36958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분류 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기능 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예 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590816"/>
                  </a:ext>
                </a:extLst>
              </a:tr>
              <a:tr h="739176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++ (</a:t>
                      </a:r>
                      <a:r>
                        <a:rPr lang="ko-KR" altLang="en-US">
                          <a:effectLst/>
                        </a:rPr>
                        <a:t>전위 증가 연산자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effectLst/>
                        </a:rPr>
                        <a:t>피연산자의</a:t>
                      </a:r>
                      <a:r>
                        <a:rPr lang="ko-KR" altLang="en-US" dirty="0">
                          <a:effectLst/>
                        </a:rPr>
                        <a:t> 값을 </a:t>
                      </a:r>
                      <a:r>
                        <a:rPr lang="en-US" altLang="ko-KR" dirty="0">
                          <a:effectLst/>
                        </a:rPr>
                        <a:t>1</a:t>
                      </a:r>
                      <a:r>
                        <a:rPr lang="ko-KR" altLang="en-US" dirty="0">
                          <a:effectLst/>
                        </a:rPr>
                        <a:t>만큼 증가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++a;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93996"/>
                  </a:ext>
                </a:extLst>
              </a:tr>
              <a:tr h="73917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-- (</a:t>
                      </a:r>
                      <a:r>
                        <a:rPr lang="ko-KR" altLang="en-US" dirty="0">
                          <a:effectLst/>
                        </a:rPr>
                        <a:t>전위 감소 연산자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effectLst/>
                        </a:rPr>
                        <a:t>피연산자의</a:t>
                      </a:r>
                      <a:r>
                        <a:rPr lang="ko-KR" altLang="en-US" dirty="0">
                          <a:effectLst/>
                        </a:rPr>
                        <a:t> 값을 </a:t>
                      </a:r>
                      <a:r>
                        <a:rPr lang="en-US" altLang="ko-KR" dirty="0">
                          <a:effectLst/>
                        </a:rPr>
                        <a:t>1</a:t>
                      </a:r>
                      <a:r>
                        <a:rPr lang="ko-KR" altLang="en-US" dirty="0">
                          <a:effectLst/>
                        </a:rPr>
                        <a:t>만큼 감소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--a;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811018"/>
                  </a:ext>
                </a:extLst>
              </a:tr>
              <a:tr h="739176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++ (</a:t>
                      </a:r>
                      <a:r>
                        <a:rPr lang="ko-KR" altLang="en-US">
                          <a:effectLst/>
                        </a:rPr>
                        <a:t>후위 증가 연산자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effectLst/>
                        </a:rPr>
                        <a:t>피연산자의</a:t>
                      </a:r>
                      <a:r>
                        <a:rPr lang="ko-KR" altLang="en-US" dirty="0">
                          <a:effectLst/>
                        </a:rPr>
                        <a:t> 값을 </a:t>
                      </a:r>
                      <a:r>
                        <a:rPr lang="en-US" altLang="ko-KR" dirty="0">
                          <a:effectLst/>
                        </a:rPr>
                        <a:t>1</a:t>
                      </a:r>
                      <a:r>
                        <a:rPr lang="ko-KR" altLang="en-US" dirty="0">
                          <a:effectLst/>
                        </a:rPr>
                        <a:t>만큼 증가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a++;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955150"/>
                  </a:ext>
                </a:extLst>
              </a:tr>
              <a:tr h="739176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-- (</a:t>
                      </a:r>
                      <a:r>
                        <a:rPr lang="ko-KR" altLang="en-US">
                          <a:effectLst/>
                        </a:rPr>
                        <a:t>후위 감소 연산자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effectLst/>
                        </a:rPr>
                        <a:t>피연산자의</a:t>
                      </a:r>
                      <a:r>
                        <a:rPr lang="ko-KR" altLang="en-US" dirty="0">
                          <a:effectLst/>
                        </a:rPr>
                        <a:t> 값을 </a:t>
                      </a:r>
                      <a:r>
                        <a:rPr lang="en-US" altLang="ko-KR" dirty="0">
                          <a:effectLst/>
                        </a:rPr>
                        <a:t>1</a:t>
                      </a:r>
                      <a:r>
                        <a:rPr lang="ko-KR" altLang="en-US" dirty="0">
                          <a:effectLst/>
                        </a:rPr>
                        <a:t>만큼 감소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a--;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91044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499365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</p:spTree>
    <p:extLst>
      <p:ext uri="{BB962C8B-B14F-4D97-AF65-F5344CB8AC3E}">
        <p14:creationId xmlns:p14="http://schemas.microsoft.com/office/powerpoint/2010/main" val="99233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081437"/>
              </p:ext>
            </p:extLst>
          </p:nvPr>
        </p:nvGraphicFramePr>
        <p:xfrm>
          <a:off x="838200" y="1855306"/>
          <a:ext cx="10515600" cy="4359966"/>
        </p:xfrm>
        <a:graphic>
          <a:graphicData uri="http://schemas.openxmlformats.org/drawingml/2006/table">
            <a:tbl>
              <a:tblPr/>
              <a:tblGrid>
                <a:gridCol w="865778">
                  <a:extLst>
                    <a:ext uri="{9D8B030D-6E8A-4147-A177-3AD203B41FA5}">
                      <a16:colId xmlns:a16="http://schemas.microsoft.com/office/drawing/2014/main" val="2875125347"/>
                    </a:ext>
                  </a:extLst>
                </a:gridCol>
                <a:gridCol w="7052487">
                  <a:extLst>
                    <a:ext uri="{9D8B030D-6E8A-4147-A177-3AD203B41FA5}">
                      <a16:colId xmlns:a16="http://schemas.microsoft.com/office/drawing/2014/main" val="2524336723"/>
                    </a:ext>
                  </a:extLst>
                </a:gridCol>
                <a:gridCol w="2597335">
                  <a:extLst>
                    <a:ext uri="{9D8B030D-6E8A-4147-A177-3AD203B41FA5}">
                      <a16:colId xmlns:a16="http://schemas.microsoft.com/office/drawing/2014/main" val="773134167"/>
                    </a:ext>
                  </a:extLst>
                </a:gridCol>
              </a:tblGrid>
              <a:tr h="335382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분류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기능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예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356554"/>
                  </a:ext>
                </a:extLst>
              </a:tr>
              <a:tr h="670764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&lt;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오른쪽 피연산자가 왼쪽 피연산자보다 크면 참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작으면 거짓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 &lt; b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31525"/>
                  </a:ext>
                </a:extLst>
              </a:tr>
              <a:tr h="670764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&gt;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왼쪽 </a:t>
                      </a:r>
                      <a:r>
                        <a:rPr lang="ko-KR" altLang="en-US" dirty="0" err="1">
                          <a:effectLst/>
                        </a:rPr>
                        <a:t>피연산자가</a:t>
                      </a:r>
                      <a:r>
                        <a:rPr lang="ko-KR" altLang="en-US" dirty="0">
                          <a:effectLst/>
                        </a:rPr>
                        <a:t> 오른쪽 피연산자보다 크면 참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작으면 거짓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 &gt; b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20050"/>
                  </a:ext>
                </a:extLst>
              </a:tr>
              <a:tr h="670764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==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왼쪽 피연산자가 오른쪽 피연산자와 같으면 참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다르면 거짓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 == b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368984"/>
                  </a:ext>
                </a:extLst>
              </a:tr>
              <a:tr h="670764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!=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왼쪽 피연산자가 오른쪽 피연산자와 다르면 참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같으면 거짓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 != b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913654"/>
                  </a:ext>
                </a:extLst>
              </a:tr>
              <a:tr h="670764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&gt;=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왼쪽 피연산자가 오른쪽 피연산자보다 크거나 같으면 참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작으면 거짓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 &gt;= b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322808"/>
                  </a:ext>
                </a:extLst>
              </a:tr>
              <a:tr h="670764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&lt;=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오른쪽 피연산자가 왼쪽 피연산자보다 크거나 같으면 참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작으면 거짓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 &lt;= b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70371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499365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</p:spTree>
    <p:extLst>
      <p:ext uri="{BB962C8B-B14F-4D97-AF65-F5344CB8AC3E}">
        <p14:creationId xmlns:p14="http://schemas.microsoft.com/office/powerpoint/2010/main" val="258642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할당 연산자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680940"/>
              </p:ext>
            </p:extLst>
          </p:nvPr>
        </p:nvGraphicFramePr>
        <p:xfrm>
          <a:off x="838200" y="1690687"/>
          <a:ext cx="10515600" cy="4723368"/>
        </p:xfrm>
        <a:graphic>
          <a:graphicData uri="http://schemas.openxmlformats.org/drawingml/2006/table">
            <a:tbl>
              <a:tblPr/>
              <a:tblGrid>
                <a:gridCol w="2186234">
                  <a:extLst>
                    <a:ext uri="{9D8B030D-6E8A-4147-A177-3AD203B41FA5}">
                      <a16:colId xmlns:a16="http://schemas.microsoft.com/office/drawing/2014/main" val="3853163257"/>
                    </a:ext>
                  </a:extLst>
                </a:gridCol>
                <a:gridCol w="4824166">
                  <a:extLst>
                    <a:ext uri="{9D8B030D-6E8A-4147-A177-3AD203B41FA5}">
                      <a16:colId xmlns:a16="http://schemas.microsoft.com/office/drawing/2014/main" val="17845560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04504466"/>
                    </a:ext>
                  </a:extLst>
                </a:gridCol>
              </a:tblGrid>
              <a:tr h="36333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분류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기능 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예 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154432"/>
                  </a:ext>
                </a:extLst>
              </a:tr>
              <a:tr h="72667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오른쪽 </a:t>
                      </a:r>
                      <a:r>
                        <a:rPr lang="ko-KR" altLang="en-US" dirty="0" err="1">
                          <a:effectLst/>
                        </a:rPr>
                        <a:t>피연산자를</a:t>
                      </a:r>
                      <a:r>
                        <a:rPr lang="ko-KR" altLang="en-US" dirty="0">
                          <a:effectLst/>
                        </a:rPr>
                        <a:t> 왼쪽 </a:t>
                      </a:r>
                      <a:r>
                        <a:rPr lang="ko-KR" altLang="en-US" dirty="0" err="1">
                          <a:effectLst/>
                        </a:rPr>
                        <a:t>피연산자에</a:t>
                      </a:r>
                      <a:r>
                        <a:rPr lang="ko-KR" altLang="en-US" dirty="0">
                          <a:effectLst/>
                        </a:rPr>
                        <a:t> 할당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 = b;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714956"/>
                  </a:ext>
                </a:extLst>
              </a:tr>
              <a:tr h="72667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+=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 += b</a:t>
                      </a:r>
                      <a:r>
                        <a:rPr lang="ko-KR" altLang="en-US" dirty="0">
                          <a:effectLst/>
                        </a:rPr>
                        <a:t>는 </a:t>
                      </a:r>
                      <a:r>
                        <a:rPr lang="en-US" dirty="0">
                          <a:effectLst/>
                        </a:rPr>
                        <a:t>a = a + b</a:t>
                      </a:r>
                      <a:r>
                        <a:rPr lang="ko-KR" altLang="en-US" dirty="0">
                          <a:effectLst/>
                        </a:rPr>
                        <a:t>와 같음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 += b;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09770"/>
                  </a:ext>
                </a:extLst>
              </a:tr>
              <a:tr h="72667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-=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 -= b</a:t>
                      </a:r>
                      <a:r>
                        <a:rPr lang="ko-KR" altLang="en-US" dirty="0">
                          <a:effectLst/>
                        </a:rPr>
                        <a:t>는 </a:t>
                      </a:r>
                      <a:r>
                        <a:rPr lang="en-US" dirty="0">
                          <a:effectLst/>
                        </a:rPr>
                        <a:t>a = a - b</a:t>
                      </a:r>
                      <a:r>
                        <a:rPr lang="ko-KR" altLang="en-US" dirty="0">
                          <a:effectLst/>
                        </a:rPr>
                        <a:t>와 같음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 -= b;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119547"/>
                  </a:ext>
                </a:extLst>
              </a:tr>
              <a:tr h="726672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*</a:t>
                      </a:r>
                      <a:r>
                        <a:rPr lang="en-US" altLang="ko-KR">
                          <a:effectLst/>
                        </a:rPr>
                        <a:t>=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 *= b</a:t>
                      </a:r>
                      <a:r>
                        <a:rPr lang="ko-KR" altLang="en-US">
                          <a:effectLst/>
                        </a:rPr>
                        <a:t>는 </a:t>
                      </a:r>
                      <a:r>
                        <a:rPr lang="en-US">
                          <a:effectLst/>
                        </a:rPr>
                        <a:t>a = a * b</a:t>
                      </a:r>
                      <a:r>
                        <a:rPr lang="ko-KR" altLang="en-US">
                          <a:effectLst/>
                        </a:rPr>
                        <a:t>와 같음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 *= b;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68504"/>
                  </a:ext>
                </a:extLst>
              </a:tr>
              <a:tr h="72667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/=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 /= b</a:t>
                      </a:r>
                      <a:r>
                        <a:rPr lang="ko-KR" altLang="en-US">
                          <a:effectLst/>
                        </a:rPr>
                        <a:t>는 </a:t>
                      </a:r>
                      <a:r>
                        <a:rPr lang="en-US">
                          <a:effectLst/>
                        </a:rPr>
                        <a:t>a = a / b</a:t>
                      </a:r>
                      <a:r>
                        <a:rPr lang="ko-KR" altLang="en-US">
                          <a:effectLst/>
                        </a:rPr>
                        <a:t>와 같음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 /= b;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21086"/>
                  </a:ext>
                </a:extLst>
              </a:tr>
              <a:tr h="72667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%=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 %= b</a:t>
                      </a:r>
                      <a:r>
                        <a:rPr lang="ko-KR" altLang="en-US">
                          <a:effectLst/>
                        </a:rPr>
                        <a:t>는 </a:t>
                      </a:r>
                      <a:r>
                        <a:rPr lang="en-US">
                          <a:effectLst/>
                        </a:rPr>
                        <a:t>a = a % b</a:t>
                      </a:r>
                      <a:r>
                        <a:rPr lang="ko-KR" altLang="en-US">
                          <a:effectLst/>
                        </a:rPr>
                        <a:t>와 같음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 %= b;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27416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499365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</p:spTree>
    <p:extLst>
      <p:ext uri="{BB962C8B-B14F-4D97-AF65-F5344CB8AC3E}">
        <p14:creationId xmlns:p14="http://schemas.microsoft.com/office/powerpoint/2010/main" val="186527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52608"/>
              </p:ext>
            </p:extLst>
          </p:nvPr>
        </p:nvGraphicFramePr>
        <p:xfrm>
          <a:off x="838198" y="1690688"/>
          <a:ext cx="10515604" cy="2960825"/>
        </p:xfrm>
        <a:graphic>
          <a:graphicData uri="http://schemas.openxmlformats.org/drawingml/2006/table">
            <a:tbl>
              <a:tblPr/>
              <a:tblGrid>
                <a:gridCol w="2628901">
                  <a:extLst>
                    <a:ext uri="{9D8B030D-6E8A-4147-A177-3AD203B41FA5}">
                      <a16:colId xmlns:a16="http://schemas.microsoft.com/office/drawing/2014/main" val="3275017744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1932649606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2515320583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3832670973"/>
                    </a:ext>
                  </a:extLst>
                </a:gridCol>
              </a:tblGrid>
              <a:tr h="59216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A &amp;&amp; B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effectLst/>
                        </a:rPr>
                        <a:t>A || B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864340"/>
                  </a:ext>
                </a:extLst>
              </a:tr>
              <a:tr h="5921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effectLst/>
                        </a:rPr>
                        <a:t>true</a:t>
                      </a:r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true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effectLst/>
                        </a:rPr>
                        <a:t>true</a:t>
                      </a:r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true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43896"/>
                  </a:ext>
                </a:extLst>
              </a:tr>
              <a:tr h="5921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effectLst/>
                        </a:rPr>
                        <a:t>true</a:t>
                      </a:r>
                      <a:endParaRPr lang="ko-KR" altLang="en-US" dirty="0" smtClean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false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false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effectLst/>
                        </a:rPr>
                        <a:t>true</a:t>
                      </a:r>
                      <a:endParaRPr lang="ko-KR" altLang="en-US" dirty="0" smtClean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827941"/>
                  </a:ext>
                </a:extLst>
              </a:tr>
              <a:tr h="59216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false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effectLst/>
                        </a:rPr>
                        <a:t>true</a:t>
                      </a:r>
                      <a:endParaRPr lang="ko-KR" altLang="en-US" dirty="0" smtClean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false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effectLst/>
                        </a:rPr>
                        <a:t>true</a:t>
                      </a:r>
                      <a:endParaRPr lang="ko-KR" altLang="en-US" dirty="0" smtClean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645032"/>
                  </a:ext>
                </a:extLst>
              </a:tr>
              <a:tr h="59216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false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false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effectLst/>
                        </a:rPr>
                        <a:t>false</a:t>
                      </a:r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false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88411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6316789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smtClean="0">
                <a:ln>
                  <a:noFill/>
                </a:ln>
                <a:solidFill>
                  <a:srgbClr val="4641D9"/>
                </a:solidFill>
                <a:effectLst/>
                <a:latin typeface="Arial" panose="020B0604020202020204" pitchFamily="34" charset="0"/>
              </a:rPr>
              <a:t>&lt;논리곱(&amp;&amp;) 연산자의 진리표&gt;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5662"/>
              </p:ext>
            </p:extLst>
          </p:nvPr>
        </p:nvGraphicFramePr>
        <p:xfrm>
          <a:off x="838200" y="4651514"/>
          <a:ext cx="10515600" cy="1563756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51645306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9061577"/>
                    </a:ext>
                  </a:extLst>
                </a:gridCol>
              </a:tblGrid>
              <a:tr h="52125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A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!A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605457"/>
                  </a:ext>
                </a:extLst>
              </a:tr>
              <a:tr h="52125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true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false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325982"/>
                  </a:ext>
                </a:extLst>
              </a:tr>
              <a:tr h="52125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false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true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59903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631678950" y="3589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smtClean="0">
                <a:ln>
                  <a:noFill/>
                </a:ln>
                <a:solidFill>
                  <a:srgbClr val="4641D9"/>
                </a:solidFill>
                <a:effectLst/>
                <a:latin typeface="Arial" panose="020B0604020202020204" pitchFamily="34" charset="0"/>
              </a:rPr>
              <a:t>&lt;부정(!) 연산자의 진리표&gt;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</p:spTree>
    <p:extLst>
      <p:ext uri="{BB962C8B-B14F-4D97-AF65-F5344CB8AC3E}">
        <p14:creationId xmlns:p14="http://schemas.microsoft.com/office/powerpoint/2010/main" val="373068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=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2.6f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 = 1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.5f;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 =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a+b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c={0}, a-b={1}"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c, a-b);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23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2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= 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3;</a:t>
            </a:r>
            <a:endParaRPr lang="en-US" altLang="ko-KR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 = 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2;</a:t>
            </a:r>
            <a:endParaRPr lang="en-US" altLang="ko-KR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 = 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/ b;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24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c={0}, </a:t>
            </a:r>
            <a:r>
              <a:rPr lang="en-US" altLang="ko-KR" sz="24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a%b</a:t>
            </a:r>
            <a:r>
              <a:rPr lang="en-US" altLang="ko-KR" sz="24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={1}, a*b={2}"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c, 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a%b</a:t>
            </a: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a*b);</a:t>
            </a:r>
            <a:endParaRPr lang="en-US" altLang="ko-KR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636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664</Words>
  <Application>Microsoft Office PowerPoint</Application>
  <PresentationFormat>와이드스크린</PresentationFormat>
  <Paragraphs>190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돋움체</vt:lpstr>
      <vt:lpstr>맑은 고딕</vt:lpstr>
      <vt:lpstr>Arial</vt:lpstr>
      <vt:lpstr>Office 테마</vt:lpstr>
      <vt:lpstr>C# 2차</vt:lpstr>
      <vt:lpstr>연산자의 종류</vt:lpstr>
      <vt:lpstr>1. 수식 연산자</vt:lpstr>
      <vt:lpstr>2. 증감 연산자</vt:lpstr>
      <vt:lpstr>3. 관계 연산자</vt:lpstr>
      <vt:lpstr>4. 할당 연산자</vt:lpstr>
      <vt:lpstr>6. 논리 연산자</vt:lpstr>
      <vt:lpstr>예제</vt:lpstr>
      <vt:lpstr>예제</vt:lpstr>
      <vt:lpstr>예제</vt:lpstr>
      <vt:lpstr>예제</vt:lpstr>
      <vt:lpstr>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개요</dc:title>
  <dc:creator>MTJsan</dc:creator>
  <cp:lastModifiedBy>MTJsan</cp:lastModifiedBy>
  <cp:revision>29</cp:revision>
  <dcterms:created xsi:type="dcterms:W3CDTF">2018-06-18T10:00:43Z</dcterms:created>
  <dcterms:modified xsi:type="dcterms:W3CDTF">2018-06-28T04:51:02Z</dcterms:modified>
</cp:coreProperties>
</file>