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109" autoAdjust="0"/>
  </p:normalViewPr>
  <p:slideViewPr>
    <p:cSldViewPr>
      <p:cViewPr varScale="1">
        <p:scale>
          <a:sx n="52" d="100"/>
          <a:sy n="52" d="100"/>
        </p:scale>
        <p:origin x="17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1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Each thread has</a:t>
            </a:r>
            <a:r>
              <a:rPr lang="en-US" baseline="0" dirty="0" smtClean="0"/>
              <a:t> a smaller individual queue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6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Something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75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</a:t>
            </a:r>
            <a:r>
              <a:rPr lang="en-US" baseline="0" dirty="0" smtClean="0"/>
              <a:t> – things that we assume</a:t>
            </a:r>
          </a:p>
          <a:p>
            <a:r>
              <a:rPr lang="en-US" baseline="0" dirty="0" smtClean="0"/>
              <a:t>Like pointer is never null (since nothing makes it so)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0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2/10/2014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mono/commit/d3818605a16ee8af9518032f940235291c19366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mono/commit/f2f98b1bb5ac1e98514a13b7abf5ae730ed7e9a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Synchronizing a Thread pool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Reading unfamiliar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defect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a new defect added with this commit. Can you detect it?</a:t>
            </a:r>
          </a:p>
          <a:p>
            <a:pPr marL="800100" lvl="1" indent="-342900"/>
            <a:r>
              <a:rPr lang="en-US" dirty="0" smtClean="0"/>
              <a:t>The fix for the new defect was committed a few hours later: </a:t>
            </a:r>
            <a:r>
              <a:rPr lang="en-US" dirty="0">
                <a:hlinkClick r:id="rId3"/>
              </a:rPr>
              <a:t>https://github.com/mono/mono/commit/d3818605a16ee8af9518032f940235291c193660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thread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pool is a collection of threads which always run.</a:t>
            </a:r>
          </a:p>
          <a:p>
            <a:pPr marL="800100" lvl="1" indent="-342900"/>
            <a:r>
              <a:rPr lang="en-US" dirty="0" smtClean="0"/>
              <a:t>When a task needs to be performed on a thread, one of the threads in the pool will execute it.</a:t>
            </a:r>
          </a:p>
          <a:p>
            <a:pPr marL="800100" lvl="1" indent="-342900"/>
            <a:r>
              <a:rPr lang="en-US" dirty="0" smtClean="0"/>
              <a:t>If there a will be many short-running tasks, this avoids overhead</a:t>
            </a:r>
          </a:p>
          <a:p>
            <a:pPr marL="1485900" lvl="2" indent="-342900"/>
            <a:r>
              <a:rPr lang="en-US" dirty="0" smtClean="0"/>
              <a:t>Starting a thread for each task</a:t>
            </a:r>
          </a:p>
          <a:p>
            <a:pPr marL="1485900" lvl="2" indent="-342900"/>
            <a:r>
              <a:rPr lang="en-US" dirty="0" smtClean="0"/>
              <a:t>Stopping the thread for each task</a:t>
            </a:r>
          </a:p>
          <a:p>
            <a:pPr marL="1485900" lvl="2" indent="-342900"/>
            <a:r>
              <a:rPr lang="en-US" dirty="0" smtClean="0"/>
              <a:t>Single block of code for error handling</a:t>
            </a:r>
          </a:p>
          <a:p>
            <a:pPr marL="1485900" lvl="2" indent="-342900"/>
            <a:r>
              <a:rPr lang="en-US" dirty="0" smtClean="0"/>
              <a:t>Adjust number of threads for specific hardware</a:t>
            </a:r>
          </a:p>
          <a:p>
            <a:pPr marL="800100" lvl="1" indent="-342900"/>
            <a:r>
              <a:rPr lang="en-US" dirty="0" smtClean="0"/>
              <a:t>You can roll your own thread pool in C++.</a:t>
            </a:r>
          </a:p>
          <a:p>
            <a:pPr marL="800100" lvl="1" indent="-342900"/>
            <a:r>
              <a:rPr lang="en-US" dirty="0" smtClean="0"/>
              <a:t>Many languages have one in their standard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pool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4191000"/>
            <a:ext cx="6705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4648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4648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4648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1600200"/>
            <a:ext cx="18288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Work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33800" y="2057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2438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33800" y="3200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3800" y="3581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214303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single queue can often lead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ache ping-ponging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 pool with multiple queues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3124200"/>
            <a:ext cx="670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48006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48006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48006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381000"/>
            <a:ext cx="1828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Global Work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990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53200" y="1371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1752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53200" y="2133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3200" y="2514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600" y="3505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00200" y="3886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00200" y="4267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05200" y="3505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33800" y="3886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33800" y="4267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38800" y="3505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67400" y="3886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67400" y="4267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43000" y="19812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thread takes tasks from the Global Work Queue when its queue is empty.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stealing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676400"/>
            <a:ext cx="670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33528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3528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33528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2057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2438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002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05200" y="2057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2438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38800" y="2057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Queue 3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9</a:t>
            </a:r>
            <a:endParaRPr lang="en-US"/>
          </a:p>
        </p:txBody>
      </p:sp>
      <p:cxnSp>
        <p:nvCxnSpPr>
          <p:cNvPr id="20" name="Straight Arrow Connector 19"/>
          <p:cNvCxnSpPr>
            <a:stCxn id="14" idx="3"/>
          </p:cNvCxnSpPr>
          <p:nvPr/>
        </p:nvCxnSpPr>
        <p:spPr>
          <a:xfrm flipV="1">
            <a:off x="5257800" y="27432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52578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one thread is out of tasks, and another thread has tasks that have not started, a thread can </a:t>
            </a:r>
            <a:r>
              <a:rPr lang="en-US" i="1" dirty="0" smtClean="0"/>
              <a:t>steal</a:t>
            </a:r>
            <a:r>
              <a:rPr lang="en-US" dirty="0" smtClean="0"/>
              <a:t> a task from another thread’s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thread pool defect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Mono is a cross-platform implementation of the .NET Framework.</a:t>
            </a:r>
          </a:p>
          <a:p>
            <a:pPr marL="800100" lvl="1" indent="-342900"/>
            <a:r>
              <a:rPr lang="en-US" dirty="0" smtClean="0"/>
              <a:t>Open-source project</a:t>
            </a:r>
          </a:p>
          <a:p>
            <a:pPr marL="800100" lvl="1" indent="-342900"/>
            <a:r>
              <a:rPr lang="en-US" dirty="0" smtClean="0"/>
              <a:t>Written in C and C#</a:t>
            </a:r>
          </a:p>
          <a:p>
            <a:pPr marL="800100" lvl="1" indent="-342900"/>
            <a:r>
              <a:rPr lang="en-US" dirty="0" smtClean="0"/>
              <a:t>Implements (among other things)</a:t>
            </a:r>
          </a:p>
          <a:p>
            <a:pPr marL="1485900" lvl="2" indent="-342900"/>
            <a:r>
              <a:rPr lang="en-US" dirty="0" smtClean="0"/>
              <a:t>C# Compiler</a:t>
            </a:r>
          </a:p>
          <a:p>
            <a:pPr marL="1485900" lvl="2" indent="-342900"/>
            <a:r>
              <a:rPr lang="en-US" dirty="0" smtClean="0"/>
              <a:t>.NET runtime</a:t>
            </a:r>
          </a:p>
          <a:p>
            <a:pPr marL="1485900" lvl="2" indent="-342900"/>
            <a:r>
              <a:rPr lang="en-US" dirty="0" smtClean="0"/>
              <a:t>C# standard library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Let’s start with the fix for the defect:</a:t>
            </a:r>
          </a:p>
          <a:p>
            <a:pPr marL="342900" indent="-342900"/>
            <a:r>
              <a:rPr lang="en-US" dirty="0">
                <a:hlinkClick r:id="rId3"/>
              </a:rPr>
              <a:t>https://github.com/mono/mono/commit/f2f98b1bb5ac1e98514a13b7abf5ae730ed7e9a4</a:t>
            </a:r>
            <a:endParaRPr lang="en-US" dirty="0" smtClean="0"/>
          </a:p>
          <a:p>
            <a:pPr marL="1485900" lvl="2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reading new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make sense of this code?</a:t>
            </a:r>
          </a:p>
          <a:p>
            <a:pPr marL="800100" lvl="1" indent="-342900"/>
            <a:r>
              <a:rPr lang="en-US" dirty="0" smtClean="0"/>
              <a:t>Look at commit information</a:t>
            </a:r>
          </a:p>
          <a:p>
            <a:pPr marL="800100" lvl="1" indent="-342900"/>
            <a:r>
              <a:rPr lang="en-US" dirty="0" smtClean="0"/>
              <a:t>What data does the changed code use?</a:t>
            </a:r>
          </a:p>
          <a:p>
            <a:pPr marL="800100" lvl="1" indent="-342900"/>
            <a:r>
              <a:rPr lang="en-US" dirty="0" smtClean="0"/>
              <a:t>What methods does the changed code call?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Understand the context of the code.</a:t>
            </a:r>
          </a:p>
          <a:p>
            <a:pPr marL="800100" lvl="1" indent="-342900"/>
            <a:r>
              <a:rPr lang="en-US" dirty="0" smtClean="0"/>
              <a:t>What method is a called in?</a:t>
            </a:r>
          </a:p>
          <a:p>
            <a:pPr marL="800100" lvl="1" indent="-342900"/>
            <a:r>
              <a:rPr lang="en-US" dirty="0" smtClean="0"/>
              <a:t>Is it inside any conditionals?</a:t>
            </a:r>
          </a:p>
          <a:p>
            <a:pPr marL="800100" lvl="1" indent="-342900"/>
            <a:r>
              <a:rPr lang="en-US" dirty="0" smtClean="0"/>
              <a:t>Is it inside any loops?</a:t>
            </a:r>
          </a:p>
          <a:p>
            <a:pPr marL="800100" lvl="1" indent="-342900"/>
            <a:r>
              <a:rPr lang="en-US" dirty="0" smtClean="0"/>
              <a:t>Ignore everything that is not relevant!</a:t>
            </a:r>
          </a:p>
          <a:p>
            <a:pPr marL="800100" lvl="1" indent="-342900"/>
            <a:r>
              <a:rPr lang="en-US" dirty="0" smtClean="0"/>
              <a:t>What invariants does the code assume?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commit message we can understand the key invariant for this code:</a:t>
            </a:r>
          </a:p>
          <a:p>
            <a:pPr marL="800100" lvl="1" indent="-342900"/>
            <a:r>
              <a:rPr lang="en-US" dirty="0" smtClean="0"/>
              <a:t>No other queues can have work when a thread enters the waiting state.</a:t>
            </a:r>
          </a:p>
          <a:p>
            <a:pPr marL="800100" lvl="1" indent="-342900"/>
            <a:r>
              <a:rPr lang="en-US" dirty="0" smtClean="0"/>
              <a:t>Waiting assumes there is no work to be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202</TotalTime>
  <Words>514</Words>
  <Application>Microsoft Office PowerPoint</Application>
  <PresentationFormat>On-screen Show (4:3)</PresentationFormat>
  <Paragraphs>115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Calibri</vt:lpstr>
      <vt:lpstr>Essential</vt:lpstr>
      <vt:lpstr>Synchronizing a Thread pool</vt:lpstr>
      <vt:lpstr>A thread pool</vt:lpstr>
      <vt:lpstr>Thread pool layout</vt:lpstr>
      <vt:lpstr>Thread pool with multiple queues</vt:lpstr>
      <vt:lpstr>Work stealing</vt:lpstr>
      <vt:lpstr>A thread pool defect</vt:lpstr>
      <vt:lpstr>Tips for reading new code</vt:lpstr>
      <vt:lpstr>Key invariant</vt:lpstr>
      <vt:lpstr>The problem</vt:lpstr>
      <vt:lpstr>Another defect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Gilmer, Kathleen E.</cp:lastModifiedBy>
  <cp:revision>14</cp:revision>
  <dcterms:created xsi:type="dcterms:W3CDTF">2013-10-08T10:17:29Z</dcterms:created>
  <dcterms:modified xsi:type="dcterms:W3CDTF">2014-02-11T01:31:28Z</dcterms:modified>
</cp:coreProperties>
</file>