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8614" autoAdjust="0"/>
  </p:normalViewPr>
  <p:slideViewPr>
    <p:cSldViewPr>
      <p:cViewPr varScale="1">
        <p:scale>
          <a:sx n="52" d="100"/>
          <a:sy n="52" d="100"/>
        </p:scale>
        <p:origin x="78" y="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0ECA1-3FBF-48AE-AD2A-4439AE745E19}" type="datetimeFigureOut">
              <a:rPr lang="en-US" smtClean="0"/>
              <a:t>1/27/2014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EB61B5-0B25-4052-8EFA-97E46EEAD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0327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Have to</a:t>
            </a:r>
            <a:r>
              <a:rPr lang="en-US" baseline="0" dirty="0" smtClean="0"/>
              <a:t> make sure 2 different threads don’t try to change data at the same time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EB61B5-0B25-4052-8EFA-97E46EEADB3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3696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Recall end of database… </a:t>
            </a:r>
            <a:r>
              <a:rPr lang="en-US" dirty="0" err="1" smtClean="0"/>
              <a:t>serializable</a:t>
            </a:r>
            <a:r>
              <a:rPr lang="en-US" dirty="0" smtClean="0"/>
              <a:t>???</a:t>
            </a:r>
          </a:p>
          <a:p>
            <a:endParaRPr lang="en-US" dirty="0" smtClean="0"/>
          </a:p>
          <a:p>
            <a:r>
              <a:rPr lang="en-US" dirty="0" smtClean="0"/>
              <a:t>UNDEFINED</a:t>
            </a:r>
            <a:r>
              <a:rPr lang="en-US" baseline="0" dirty="0" smtClean="0"/>
              <a:t> BEHAVIOUR IS A REALLY BAD THING – we don’t know what the program’s doing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There’s no such thing as a benign race condition – possible paper topic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EB61B5-0B25-4052-8EFA-97E46EEADB3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5497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(Check</a:t>
            </a:r>
            <a:r>
              <a:rPr lang="en-US" baseline="0" dirty="0" smtClean="0"/>
              <a:t> comments in </a:t>
            </a:r>
            <a:r>
              <a:rPr lang="en-US" baseline="0" dirty="0" err="1" smtClean="0"/>
              <a:t>datarace</a:t>
            </a:r>
            <a:r>
              <a:rPr lang="en-US" baseline="0" dirty="0" smtClean="0"/>
              <a:t>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EB61B5-0B25-4052-8EFA-97E46EEADB3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9034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Mutex</a:t>
            </a:r>
            <a:r>
              <a:rPr lang="en-US" dirty="0" smtClean="0"/>
              <a:t> – mutual exclusion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Prevents read or write access until</a:t>
            </a:r>
            <a:r>
              <a:rPr lang="en-US" baseline="0" dirty="0" smtClean="0"/>
              <a:t> unlocked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/>
              <a:t>Again, check out data race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EB61B5-0B25-4052-8EFA-97E46EEADB3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4487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Placing a local </a:t>
            </a:r>
            <a:r>
              <a:rPr lang="en-US" dirty="0" err="1" smtClean="0"/>
              <a:t>lock_guard</a:t>
            </a:r>
            <a:r>
              <a:rPr lang="en-US" dirty="0" smtClean="0"/>
              <a:t> inside</a:t>
            </a:r>
            <a:r>
              <a:rPr lang="en-US" baseline="0" dirty="0" smtClean="0"/>
              <a:t> scope allows for throws and stuff to be alright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EB61B5-0B25-4052-8EFA-97E46EEADB3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8134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SEE queue</a:t>
            </a:r>
            <a:r>
              <a:rPr lang="en-US" baseline="0" dirty="0" smtClean="0"/>
              <a:t> example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//gauss story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Locking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 expensive (slow)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Lock at the highest level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Remember, locking is basically serializing code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 profiler to determine performance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EB61B5-0B25-4052-8EFA-97E46EEADB3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8229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SEE</a:t>
            </a:r>
            <a:r>
              <a:rPr lang="en-US" baseline="0" dirty="0" smtClean="0"/>
              <a:t> DEADLOCK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EB61B5-0B25-4052-8EFA-97E46EEADB3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8325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you’re holding a lock, don’t call</a:t>
            </a:r>
            <a:r>
              <a:rPr lang="en-US" baseline="0" dirty="0" smtClean="0"/>
              <a:t> code you don’t know – it might have a lock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EB61B5-0B25-4052-8EFA-97E46EEADB3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4552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EB61B5-0B25-4052-8EFA-97E46EEADB3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371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9DED8-28D4-45B9-A00F-7CFE9335FEA6}" type="datetime1">
              <a:rPr lang="en-US" smtClean="0"/>
              <a:t>1/27/2014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3D439-1F88-44B4-B5F7-F9BCD4064257}" type="datetime1">
              <a:rPr lang="en-US" smtClean="0"/>
              <a:t>1/27/2014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5638F-6F55-4055-935C-67841BE78C36}" type="datetime1">
              <a:rPr lang="en-US" smtClean="0"/>
              <a:t>1/27/2014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87D90-0C92-4B22-A29D-FED15412CED2}" type="datetime1">
              <a:rPr lang="en-US" smtClean="0"/>
              <a:t>1/27/2014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67BC4-9554-49E0-BCB3-D1EF965BA0B8}" type="datetime1">
              <a:rPr lang="en-US" smtClean="0"/>
              <a:t>1/27/2014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4D770-803D-4E01-921C-9C100DD8230C}" type="datetime1">
              <a:rPr lang="en-US" smtClean="0"/>
              <a:t>1/27/2014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AD44B-78A4-4209-8070-7DCBE2DC4992}" type="datetime1">
              <a:rPr lang="en-US" smtClean="0"/>
              <a:t>1/27/2014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3C59A-7CA2-467F-B7F1-9096881A01B8}" type="datetime1">
              <a:rPr lang="en-US" smtClean="0"/>
              <a:t>1/27/2014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B58D0-2488-434A-8ED1-692E09B85CC5}" type="datetime1">
              <a:rPr lang="en-US" smtClean="0"/>
              <a:t>1/27/2014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0AFC2-7D64-4F61-A7B7-9932D3305DDA}" type="datetime1">
              <a:rPr lang="en-US" smtClean="0"/>
              <a:t>1/27/2014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3D17A-D7B2-4ECE-8A2C-93679B9D177B}" type="datetime1">
              <a:rPr lang="en-US" smtClean="0"/>
              <a:t>1/27/2014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2A5275F7-419E-4C23-8A3D-2EE5742B2EC9}" type="datetime1">
              <a:rPr lang="en-US" smtClean="0"/>
              <a:t>1/27/2014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 smtClean="0"/>
              <a:t>Mutexes and shared data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Dealing with contention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2948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guidelines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/>
                </a:solidFill>
              </a:rPr>
              <a:t>Guidelines: </a:t>
            </a:r>
          </a:p>
          <a:p>
            <a:pPr marL="800100" lvl="1" indent="-342900"/>
            <a:r>
              <a:rPr lang="en-US" dirty="0">
                <a:solidFill>
                  <a:schemeClr val="accent3"/>
                </a:solidFill>
              </a:rPr>
              <a:t>Don’t call lock or unlock on a </a:t>
            </a:r>
            <a:r>
              <a:rPr lang="en-US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::mutex</a:t>
            </a:r>
            <a:r>
              <a:rPr lang="en-US" dirty="0">
                <a:solidFill>
                  <a:schemeClr val="accent3"/>
                </a:solidFill>
              </a:rPr>
              <a:t> object</a:t>
            </a:r>
          </a:p>
          <a:p>
            <a:pPr marL="800100" lvl="1" indent="-342900"/>
            <a:r>
              <a:rPr lang="en-US" dirty="0">
                <a:solidFill>
                  <a:schemeClr val="accent3"/>
                </a:solidFill>
              </a:rPr>
              <a:t>Do use </a:t>
            </a:r>
            <a:r>
              <a:rPr lang="en-US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lock_guard</a:t>
            </a:r>
            <a:r>
              <a:rPr lang="en-US" dirty="0">
                <a:solidFill>
                  <a:schemeClr val="accent3"/>
                </a:solidFill>
              </a:rPr>
              <a:t> or </a:t>
            </a:r>
            <a:r>
              <a:rPr lang="en-US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unique_lock</a:t>
            </a:r>
            <a:r>
              <a:rPr lang="en-US" dirty="0">
                <a:solidFill>
                  <a:schemeClr val="accent3"/>
                </a:solidFill>
              </a:rPr>
              <a:t> with each </a:t>
            </a:r>
            <a:r>
              <a:rPr lang="en-US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::mutex</a:t>
            </a:r>
          </a:p>
          <a:p>
            <a:pPr marL="800100" lvl="1" indent="-342900"/>
            <a:r>
              <a:rPr lang="en-US" dirty="0" smtClean="0">
                <a:solidFill>
                  <a:schemeClr val="accent3"/>
                </a:solidFill>
              </a:rPr>
              <a:t>Avoid </a:t>
            </a:r>
            <a:r>
              <a:rPr lang="en-US" dirty="0">
                <a:solidFill>
                  <a:schemeClr val="accent3"/>
                </a:solidFill>
              </a:rPr>
              <a:t>nested locks - do not acquire another lock if your already have one</a:t>
            </a:r>
          </a:p>
          <a:p>
            <a:pPr marL="800100" lvl="1" indent="-342900"/>
            <a:r>
              <a:rPr lang="en-US" dirty="0">
                <a:solidFill>
                  <a:schemeClr val="accent3"/>
                </a:solidFill>
              </a:rPr>
              <a:t>Avoid calling user-supplied code while holding a lock</a:t>
            </a:r>
          </a:p>
          <a:p>
            <a:pPr marL="800100" lvl="1" indent="-342900"/>
            <a:r>
              <a:rPr lang="en-US" dirty="0">
                <a:solidFill>
                  <a:schemeClr val="accent3"/>
                </a:solidFill>
              </a:rPr>
              <a:t>Acquire locks in a fixed order – always (a lock hierarchy can help)</a:t>
            </a:r>
          </a:p>
          <a:p>
            <a:pPr marL="800100" lvl="1" indent="-342900"/>
            <a:endParaRPr lang="en-US" dirty="0">
              <a:solidFill>
                <a:schemeClr val="accent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189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concurrency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Clearly, concurrency adds complexity to an application</a:t>
            </a:r>
          </a:p>
          <a:p>
            <a:pPr marL="800100" lvl="1" indent="-342900"/>
            <a:r>
              <a:rPr lang="en-US" dirty="0" smtClean="0"/>
              <a:t>Separation of concerns</a:t>
            </a:r>
          </a:p>
          <a:p>
            <a:pPr marL="1485900" lvl="2" indent="-342900"/>
            <a:r>
              <a:rPr lang="en-US" dirty="0" smtClean="0"/>
              <a:t>Keep one part of the application responsive</a:t>
            </a:r>
          </a:p>
          <a:p>
            <a:pPr marL="1943100" lvl="3" indent="-342900"/>
            <a:r>
              <a:rPr lang="en-US" dirty="0" smtClean="0"/>
              <a:t>GUI</a:t>
            </a:r>
          </a:p>
          <a:p>
            <a:pPr marL="1943100" lvl="3" indent="-342900"/>
            <a:r>
              <a:rPr lang="en-US" dirty="0" smtClean="0"/>
              <a:t>Server</a:t>
            </a:r>
          </a:p>
          <a:p>
            <a:pPr marL="1485900" lvl="2" indent="-342900"/>
            <a:r>
              <a:rPr lang="en-US" dirty="0" smtClean="0"/>
              <a:t>Perform long-running processing concurrently</a:t>
            </a:r>
          </a:p>
          <a:p>
            <a:pPr marL="800100" lvl="1" indent="-342900"/>
            <a:r>
              <a:rPr lang="en-US" dirty="0" smtClean="0"/>
              <a:t>Performance – the same answer in less time</a:t>
            </a:r>
          </a:p>
          <a:p>
            <a:pPr marL="1485900" lvl="2" indent="-342900"/>
            <a:r>
              <a:rPr lang="en-US" dirty="0" smtClean="0"/>
              <a:t>Large set of data</a:t>
            </a:r>
          </a:p>
          <a:p>
            <a:pPr marL="1485900" lvl="2" indent="-342900"/>
            <a:r>
              <a:rPr lang="en-US" dirty="0" smtClean="0"/>
              <a:t>Same code executes on segments of the data</a:t>
            </a:r>
          </a:p>
          <a:p>
            <a:pPr marL="342900" indent="-342900"/>
            <a:endParaRPr lang="en-US" dirty="0" smtClean="0"/>
          </a:p>
          <a:p>
            <a:pPr marL="342900" indent="-342900"/>
            <a:r>
              <a:rPr lang="en-US" dirty="0" smtClean="0"/>
              <a:t>In both cases, multiple threads are accessing shared data</a:t>
            </a:r>
          </a:p>
          <a:p>
            <a:pPr marL="1485900" lvl="2" indent="-34290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691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shared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difference between reads and writes</a:t>
            </a:r>
          </a:p>
          <a:p>
            <a:pPr marL="800100" lvl="1" indent="-342900"/>
            <a:r>
              <a:rPr lang="en-US" dirty="0" smtClean="0"/>
              <a:t>A program may do only two things with data</a:t>
            </a:r>
          </a:p>
          <a:p>
            <a:pPr marL="1485900" lvl="2" indent="-342900"/>
            <a:r>
              <a:rPr lang="en-US" dirty="0" smtClean="0"/>
              <a:t>Read it from memory</a:t>
            </a:r>
          </a:p>
          <a:p>
            <a:pPr marL="1485900" lvl="2" indent="-342900"/>
            <a:r>
              <a:rPr lang="en-US" dirty="0" smtClean="0"/>
              <a:t>Write it to memory</a:t>
            </a:r>
          </a:p>
          <a:p>
            <a:pPr marL="800100" lvl="1" indent="-342900"/>
            <a:r>
              <a:rPr lang="en-US" dirty="0" smtClean="0"/>
              <a:t>If all shared data is read-only, there is no problem.</a:t>
            </a:r>
          </a:p>
          <a:p>
            <a:pPr marL="342900" indent="-342900"/>
            <a:endParaRPr lang="en-US" dirty="0"/>
          </a:p>
          <a:p>
            <a:pPr marL="342900" indent="-342900"/>
            <a:r>
              <a:rPr lang="en-US" dirty="0" smtClean="0"/>
              <a:t>Race condition</a:t>
            </a:r>
          </a:p>
          <a:p>
            <a:pPr marL="800100" lvl="1" indent="-342900"/>
            <a:r>
              <a:rPr lang="en-US" dirty="0" smtClean="0"/>
              <a:t>Occurs when two of more threads share data, and at least one writes to it.</a:t>
            </a:r>
          </a:p>
          <a:p>
            <a:pPr marL="800100" lvl="1" indent="-342900"/>
            <a:r>
              <a:rPr lang="en-US" dirty="0" smtClean="0"/>
              <a:t>Race conditions may be benign or problematic</a:t>
            </a:r>
          </a:p>
          <a:p>
            <a:pPr marL="800100" lvl="1" indent="-342900"/>
            <a:r>
              <a:rPr lang="en-US" dirty="0" smtClean="0"/>
              <a:t>C++ defines a </a:t>
            </a:r>
            <a:r>
              <a:rPr lang="en-US" i="1" dirty="0" smtClean="0"/>
              <a:t>data race</a:t>
            </a:r>
            <a:r>
              <a:rPr lang="en-US" dirty="0" smtClean="0"/>
              <a:t> as a problematic race condition, which cases undefined behavior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Source: Williams, Chapter 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255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Race condition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see an example of a simple data race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933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Protecting shared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Shared data can be protected by eliminating the sharing</a:t>
            </a:r>
          </a:p>
          <a:p>
            <a:pPr marL="800100" lvl="1" indent="-342900"/>
            <a:r>
              <a:rPr lang="en-US" dirty="0" smtClean="0"/>
              <a:t>Each thread can get mutually exclusive access to the data</a:t>
            </a:r>
          </a:p>
          <a:p>
            <a:pPr marL="800100" lvl="1" indent="-342900"/>
            <a:r>
              <a:rPr lang="en-US" dirty="0" smtClean="0"/>
              <a:t>A </a:t>
            </a:r>
            <a:r>
              <a:rPr lang="en-US" i="1" dirty="0" smtClean="0"/>
              <a:t>mutex</a:t>
            </a:r>
            <a:r>
              <a:rPr lang="en-US" dirty="0" smtClean="0"/>
              <a:t> is the tool that allows this occur</a:t>
            </a:r>
          </a:p>
          <a:p>
            <a:pPr marL="1485900" lvl="2" indent="-342900"/>
            <a:r>
              <a:rPr lang="en-US" dirty="0" smtClean="0"/>
              <a:t>A mutex is locked to prevent sharing</a:t>
            </a:r>
          </a:p>
          <a:p>
            <a:pPr marL="1485900" lvl="2" indent="-342900"/>
            <a:r>
              <a:rPr lang="en-US" dirty="0" smtClean="0"/>
              <a:t>It is unlocked to allow sharing</a:t>
            </a:r>
          </a:p>
          <a:p>
            <a:pPr marL="800100" lvl="1" indent="-342900"/>
            <a:r>
              <a:rPr lang="en-US" dirty="0" smtClean="0"/>
              <a:t>A thread must wait for a locked mutex</a:t>
            </a:r>
          </a:p>
          <a:p>
            <a:pPr marL="800100" lvl="1" indent="-342900"/>
            <a:r>
              <a:rPr lang="en-US" dirty="0" smtClean="0"/>
              <a:t>A mutex is shared data, that prevents other data from being shared</a:t>
            </a:r>
          </a:p>
          <a:p>
            <a:pPr marL="342900" indent="-342900"/>
            <a:endParaRPr lang="en-US" dirty="0" smtClean="0"/>
          </a:p>
          <a:p>
            <a:pPr marL="342900" indent="-342900"/>
            <a:r>
              <a:rPr lang="en-US" dirty="0" smtClean="0"/>
              <a:t>Let’s use a mutex to eliminate the data race</a:t>
            </a:r>
          </a:p>
          <a:p>
            <a:pPr marL="342900" indent="-342900"/>
            <a:r>
              <a:rPr lang="en-US" dirty="0" smtClean="0"/>
              <a:t>What is wrong with this code?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Source: Williams, Chapter 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277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RAII to the rescue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code </a:t>
            </a:r>
            <a:r>
              <a:rPr lang="en-US" i="1" dirty="0" smtClean="0"/>
              <a:t>must</a:t>
            </a:r>
            <a:r>
              <a:rPr lang="en-US" dirty="0" smtClean="0"/>
              <a:t> unlock the mutex on all code paths</a:t>
            </a:r>
          </a:p>
          <a:p>
            <a:pPr marL="800100" lvl="1" indent="-342900"/>
            <a:r>
              <a:rPr lang="en-US" dirty="0" smtClean="0"/>
              <a:t>An exception will prevent the mutex from being unlocked</a:t>
            </a:r>
          </a:p>
          <a:p>
            <a:pPr marL="800100" lvl="1" indent="-342900"/>
            <a:r>
              <a:rPr lang="en-US" dirty="0" smtClean="0"/>
              <a:t>A new return statement will prevent the mutex from being unlocked</a:t>
            </a:r>
          </a:p>
          <a:p>
            <a:pPr marL="800100" lvl="1" indent="-342900"/>
            <a:r>
              <a:rPr lang="en-US" dirty="0" smtClean="0"/>
              <a:t>Two options</a:t>
            </a:r>
          </a:p>
          <a:p>
            <a:pPr marL="1485900" lvl="2" indent="-342900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lock_guard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/>
              <a:t>– always owns a mutex</a:t>
            </a:r>
          </a:p>
          <a:p>
            <a:pPr marL="1485900" lvl="2" indent="-342900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unique_lock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/>
              <a:t>– may not own a mutex</a:t>
            </a:r>
          </a:p>
          <a:p>
            <a:r>
              <a:rPr lang="en-US" dirty="0" smtClean="0">
                <a:solidFill>
                  <a:schemeClr val="accent3"/>
                </a:solidFill>
              </a:rPr>
              <a:t>Guidelines: </a:t>
            </a:r>
          </a:p>
          <a:p>
            <a:pPr marL="800100" lvl="1" indent="-342900"/>
            <a:r>
              <a:rPr lang="en-US" dirty="0" smtClean="0">
                <a:solidFill>
                  <a:schemeClr val="accent3"/>
                </a:solidFill>
              </a:rPr>
              <a:t>Don’t call lock or unlock on a </a:t>
            </a:r>
            <a:r>
              <a:rPr lang="en-US" dirty="0" err="1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::mutex</a:t>
            </a:r>
            <a:r>
              <a:rPr lang="en-US" dirty="0" smtClean="0">
                <a:solidFill>
                  <a:schemeClr val="accent3"/>
                </a:solidFill>
              </a:rPr>
              <a:t> object</a:t>
            </a:r>
          </a:p>
          <a:p>
            <a:pPr marL="800100" lvl="1" indent="-342900"/>
            <a:r>
              <a:rPr lang="en-US" dirty="0" smtClean="0">
                <a:solidFill>
                  <a:schemeClr val="accent3"/>
                </a:solidFill>
              </a:rPr>
              <a:t>Do use </a:t>
            </a:r>
            <a:r>
              <a:rPr lang="en-US" dirty="0" err="1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lock_guard</a:t>
            </a:r>
            <a:r>
              <a:rPr lang="en-US" dirty="0" smtClean="0">
                <a:solidFill>
                  <a:schemeClr val="accent3"/>
                </a:solidFill>
              </a:rPr>
              <a:t> or </a:t>
            </a:r>
            <a:r>
              <a:rPr lang="en-US" dirty="0" err="1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unique_lock</a:t>
            </a:r>
            <a:r>
              <a:rPr lang="en-US" dirty="0" smtClean="0">
                <a:solidFill>
                  <a:schemeClr val="accent3"/>
                </a:solidFill>
              </a:rPr>
              <a:t> with each </a:t>
            </a:r>
            <a:r>
              <a:rPr lang="en-US" dirty="0" err="1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::mutex</a:t>
            </a:r>
          </a:p>
          <a:p>
            <a:pPr marL="342900" indent="-342900"/>
            <a:endParaRPr lang="en-US" dirty="0">
              <a:solidFill>
                <a:schemeClr val="accent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/>
            <a:r>
              <a:rPr lang="en-US" dirty="0" smtClean="0">
                <a:cs typeface="Courier New" panose="02070309020205020404" pitchFamily="49" charset="0"/>
              </a:rPr>
              <a:t>Let’s improve the code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Source: Williams, Chapter 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409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create a producer/consumer queue that is safe to use from multiple threads</a:t>
            </a:r>
          </a:p>
          <a:p>
            <a:endParaRPr lang="en-US" dirty="0"/>
          </a:p>
          <a:p>
            <a:r>
              <a:rPr lang="en-US" dirty="0" smtClean="0">
                <a:solidFill>
                  <a:schemeClr val="accent3"/>
                </a:solidFill>
              </a:rPr>
              <a:t>Guidelines:</a:t>
            </a:r>
          </a:p>
          <a:p>
            <a:pPr marL="800100" lvl="1" indent="-342900"/>
            <a:r>
              <a:rPr lang="en-US" dirty="0" smtClean="0">
                <a:solidFill>
                  <a:schemeClr val="accent3"/>
                </a:solidFill>
              </a:rPr>
              <a:t>Lock at the highest level possible for correctness, profile for performance improvement</a:t>
            </a:r>
          </a:p>
          <a:p>
            <a:pPr marL="800100" lvl="1" indent="-342900"/>
            <a:r>
              <a:rPr lang="en-US" dirty="0" smtClean="0">
                <a:solidFill>
                  <a:schemeClr val="accent3"/>
                </a:solidFill>
              </a:rPr>
              <a:t>Do not expose an interface that let’s clients get into trouble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744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deadlocks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deadlock occurs when</a:t>
            </a:r>
          </a:p>
          <a:p>
            <a:pPr marL="800100" lvl="1" indent="-342900"/>
            <a:r>
              <a:rPr lang="en-US" dirty="0" smtClean="0"/>
              <a:t>One thread takes a lock</a:t>
            </a:r>
          </a:p>
          <a:p>
            <a:pPr marL="800100" lvl="1" indent="-342900"/>
            <a:r>
              <a:rPr lang="en-US" dirty="0" smtClean="0"/>
              <a:t>The thread with the lock waits for another thread</a:t>
            </a:r>
          </a:p>
          <a:p>
            <a:pPr marL="800100" lvl="1" indent="-342900"/>
            <a:r>
              <a:rPr lang="en-US" dirty="0" smtClean="0"/>
              <a:t>The second thread waits for the first thread</a:t>
            </a:r>
          </a:p>
          <a:p>
            <a:pPr marL="342900" indent="-342900"/>
            <a:r>
              <a:rPr lang="en-US" dirty="0" smtClean="0"/>
              <a:t>A deadlock requires</a:t>
            </a:r>
          </a:p>
          <a:p>
            <a:pPr marL="800100" lvl="1" indent="-342900"/>
            <a:r>
              <a:rPr lang="en-US" dirty="0" smtClean="0"/>
              <a:t>Two </a:t>
            </a:r>
            <a:r>
              <a:rPr lang="en-US" i="1" dirty="0" smtClean="0"/>
              <a:t>different</a:t>
            </a:r>
            <a:r>
              <a:rPr lang="en-US" dirty="0" smtClean="0"/>
              <a:t> mutexes</a:t>
            </a:r>
          </a:p>
          <a:p>
            <a:pPr marL="800100" lvl="1" indent="-342900"/>
            <a:r>
              <a:rPr lang="en-US" dirty="0" smtClean="0"/>
              <a:t>Two threads</a:t>
            </a:r>
          </a:p>
          <a:p>
            <a:pPr marL="800100" lvl="1" indent="-342900"/>
            <a:r>
              <a:rPr lang="en-US" dirty="0" smtClean="0"/>
              <a:t>The two mutexes are locked in different orders</a:t>
            </a:r>
          </a:p>
          <a:p>
            <a:pPr marL="342900" indent="-342900"/>
            <a:r>
              <a:rPr lang="en-US" dirty="0" smtClean="0"/>
              <a:t>Let’s take a look at an example of a deadlock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640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Avoiding deadlocks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Deadlocks can be avoided by following some rules</a:t>
            </a:r>
          </a:p>
          <a:p>
            <a:r>
              <a:rPr lang="en-US" dirty="0" smtClean="0">
                <a:solidFill>
                  <a:schemeClr val="accent3"/>
                </a:solidFill>
              </a:rPr>
              <a:t>Guidelines:</a:t>
            </a:r>
          </a:p>
          <a:p>
            <a:pPr marL="800100" lvl="1" indent="-342900"/>
            <a:r>
              <a:rPr lang="en-US" dirty="0" smtClean="0">
                <a:solidFill>
                  <a:schemeClr val="accent3"/>
                </a:solidFill>
              </a:rPr>
              <a:t>Avoid nested locks - do not acquire another lock if your already have one</a:t>
            </a:r>
          </a:p>
          <a:p>
            <a:pPr marL="800100" lvl="1" indent="-342900"/>
            <a:r>
              <a:rPr lang="en-US" dirty="0" smtClean="0">
                <a:solidFill>
                  <a:schemeClr val="accent3"/>
                </a:solidFill>
              </a:rPr>
              <a:t>Avoid calling user-supplied code while holding a lock</a:t>
            </a:r>
          </a:p>
          <a:p>
            <a:pPr marL="800100" lvl="1" indent="-342900"/>
            <a:r>
              <a:rPr lang="en-US" dirty="0" smtClean="0">
                <a:solidFill>
                  <a:schemeClr val="accent3"/>
                </a:solidFill>
              </a:rPr>
              <a:t>Acquire locks in a fixed order – always (a lock hierarchy can help)</a:t>
            </a:r>
          </a:p>
          <a:p>
            <a:pPr marL="800100" lvl="1" indent="-342900"/>
            <a:endParaRPr lang="en-US" dirty="0" smtClean="0"/>
          </a:p>
          <a:p>
            <a:pPr marL="800100" lvl="1" indent="-342900"/>
            <a:endParaRPr lang="en-US" dirty="0" smtClean="0"/>
          </a:p>
          <a:p>
            <a:pPr marL="800100" lvl="1" indent="-34290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Source: Williams, Chapter 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149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432</TotalTime>
  <Words>711</Words>
  <Application>Microsoft Office PowerPoint</Application>
  <PresentationFormat>On-screen Show (4:3)</PresentationFormat>
  <Paragraphs>124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Arial Black</vt:lpstr>
      <vt:lpstr>Calibri</vt:lpstr>
      <vt:lpstr>Courier New</vt:lpstr>
      <vt:lpstr>Essential</vt:lpstr>
      <vt:lpstr>Mutexes and shared data</vt:lpstr>
      <vt:lpstr>Why concurrency</vt:lpstr>
      <vt:lpstr>Defining shared data</vt:lpstr>
      <vt:lpstr>Race condition example</vt:lpstr>
      <vt:lpstr>Protecting shared data</vt:lpstr>
      <vt:lpstr>RAII to the rescue</vt:lpstr>
      <vt:lpstr>Example</vt:lpstr>
      <vt:lpstr>deadlocks</vt:lpstr>
      <vt:lpstr>Avoiding deadlocks</vt:lpstr>
      <vt:lpstr>Summary of guidelines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Modern CPU Architecture and Concurrency</dc:title>
  <dc:creator>Josh</dc:creator>
  <cp:lastModifiedBy>Gilmer, Kathleen E.</cp:lastModifiedBy>
  <cp:revision>25</cp:revision>
  <dcterms:created xsi:type="dcterms:W3CDTF">2013-10-08T10:17:29Z</dcterms:created>
  <dcterms:modified xsi:type="dcterms:W3CDTF">2014-01-28T04:45:59Z</dcterms:modified>
</cp:coreProperties>
</file>