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295" autoAdjust="0"/>
  </p:normalViewPr>
  <p:slideViewPr>
    <p:cSldViewPr>
      <p:cViewPr varScale="1">
        <p:scale>
          <a:sx n="62" d="100"/>
          <a:sy n="62" d="100"/>
        </p:scale>
        <p:origin x="140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Can exist without threads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cpu</a:t>
            </a:r>
            <a:r>
              <a:rPr lang="en-US" baseline="0" dirty="0" smtClean="0"/>
              <a:t> gives each process so much memory then shoves all the instructions into memory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20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Cpp</a:t>
            </a:r>
            <a:r>
              <a:rPr lang="en-US" baseline="0" dirty="0" smtClean="0"/>
              <a:t> 11 in threading library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Like a gate: can tell one thread to stop and wait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Also similar to a </a:t>
            </a:r>
            <a:r>
              <a:rPr lang="en-US" baseline="0" dirty="0" err="1" smtClean="0"/>
              <a:t>mutex</a:t>
            </a:r>
            <a:r>
              <a:rPr lang="en-US" baseline="0" dirty="0" smtClean="0"/>
              <a:t>, but more complex – know when it’s allowed to go through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7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GAUSS EXAMPLE</a:t>
            </a:r>
          </a:p>
          <a:p>
            <a:endParaRPr lang="en-US" dirty="0" smtClean="0"/>
          </a:p>
          <a:p>
            <a:r>
              <a:rPr lang="en-US" dirty="0" err="1" smtClean="0"/>
              <a:t>Notify</a:t>
            </a:r>
            <a:r>
              <a:rPr lang="en-US" baseline="0" dirty="0" err="1" smtClean="0"/>
              <a:t>_one</a:t>
            </a:r>
            <a:r>
              <a:rPr lang="en-US" baseline="0" dirty="0" smtClean="0"/>
              <a:t> – lets one thing through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04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8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57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90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the</a:t>
            </a:r>
            <a:r>
              <a:rPr lang="en-US" baseline="0" dirty="0" smtClean="0"/>
              <a:t> two threads interact with each other a little more closely (is constantly checking)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17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Apparently not possible in x86, x64 processors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Happens</a:t>
            </a:r>
            <a:r>
              <a:rPr lang="en-US" baseline="0" dirty="0" smtClean="0"/>
              <a:t> on ARM Processors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44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8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2/3/2014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thread/futur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a/12335206/381697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oparallel.sourceforge.net/calculate-pi-with-custom-c-clas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Asynchronous Operations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Useful multithreading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additional flexibility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exposes more wait methods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wait_for</a:t>
            </a:r>
            <a:r>
              <a:rPr lang="en-US" dirty="0"/>
              <a:t> </a:t>
            </a:r>
            <a:r>
              <a:rPr lang="en-US" dirty="0" smtClean="0"/>
              <a:t>– exit the wait after a given </a:t>
            </a:r>
            <a:r>
              <a:rPr lang="en-US" dirty="0" smtClean="0"/>
              <a:t>time (1s, 50 </a:t>
            </a:r>
            <a:r>
              <a:rPr lang="en-US" dirty="0" err="1" smtClean="0"/>
              <a:t>ms</a:t>
            </a:r>
            <a:r>
              <a:rPr lang="en-US" dirty="0" smtClean="0"/>
              <a:t>, 20:31:15)</a:t>
            </a:r>
            <a:endParaRPr lang="en-US" dirty="0" smtClean="0"/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wait_until</a:t>
            </a:r>
            <a:r>
              <a:rPr lang="en-US" dirty="0" smtClean="0"/>
              <a:t> – exit the wait at a given time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dirty="0" smtClean="0"/>
              <a:t> type also has a method to notify more than one waiting thread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notify_one</a:t>
            </a:r>
            <a:r>
              <a:rPr lang="en-US" dirty="0" smtClean="0"/>
              <a:t> is like a gate that always allows </a:t>
            </a:r>
            <a:r>
              <a:rPr lang="en-US" u="sng" dirty="0" smtClean="0"/>
              <a:t>one</a:t>
            </a:r>
            <a:r>
              <a:rPr lang="en-US" dirty="0" smtClean="0"/>
              <a:t> thread to continue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notify_all</a:t>
            </a:r>
            <a:r>
              <a:rPr lang="en-US" dirty="0" smtClean="0"/>
              <a:t> allows </a:t>
            </a:r>
            <a:r>
              <a:rPr lang="en-US" b="1" dirty="0" smtClean="0"/>
              <a:t>all</a:t>
            </a:r>
            <a:r>
              <a:rPr lang="en-US" dirty="0" smtClean="0"/>
              <a:t> threads to continue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7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Spurious wakes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call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 smtClean="0"/>
              <a:t> may exit before one of the notify methods is called</a:t>
            </a:r>
          </a:p>
          <a:p>
            <a:pPr marL="800100" lvl="1" indent="-342900"/>
            <a:r>
              <a:rPr lang="en-US" dirty="0" smtClean="0"/>
              <a:t>This is called a </a:t>
            </a:r>
            <a:r>
              <a:rPr lang="en-US" i="1" dirty="0" smtClean="0"/>
              <a:t>spurious wake</a:t>
            </a:r>
            <a:endParaRPr lang="en-US" dirty="0" smtClean="0"/>
          </a:p>
          <a:p>
            <a:pPr marL="800100" lvl="1" indent="-342900"/>
            <a:r>
              <a:rPr lang="en-US" dirty="0" smtClean="0"/>
              <a:t>May happen at any time</a:t>
            </a:r>
          </a:p>
          <a:p>
            <a:pPr marL="800100" lvl="1" indent="-342900"/>
            <a:r>
              <a:rPr lang="en-US" dirty="0" smtClean="0"/>
              <a:t>Could happen when predicate returns true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Guidelines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Prefer to use 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 smtClean="0">
                <a:solidFill>
                  <a:schemeClr val="accent3"/>
                </a:solidFill>
              </a:rPr>
              <a:t> with a wake condition.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Check wake condition again after 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wake</a:t>
            </a:r>
            <a:r>
              <a:rPr lang="en-US" dirty="0" smtClean="0">
                <a:solidFill>
                  <a:schemeClr val="accent3"/>
                </a:solidFill>
              </a:rPr>
              <a:t> returns.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Do not lock a mutex while calling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notify_one</a:t>
            </a:r>
            <a:r>
              <a:rPr lang="en-US" dirty="0" smtClean="0">
                <a:solidFill>
                  <a:schemeClr val="accent3"/>
                </a:solidFill>
              </a:rPr>
              <a:t> or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notify_all</a:t>
            </a:r>
            <a:r>
              <a:rPr lang="en-US" dirty="0" smtClean="0">
                <a:solidFill>
                  <a:schemeClr val="accent3"/>
                </a:solidFill>
                <a:cs typeface="Courier New" panose="02070309020205020404" pitchFamily="49" charset="0"/>
              </a:rPr>
              <a:t>.</a:t>
            </a:r>
            <a:endParaRPr lang="en-US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avoiding detach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exit a process which has spawned a thread</a:t>
            </a:r>
          </a:p>
          <a:p>
            <a:pPr marL="800100" lvl="1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r>
              <a:rPr lang="en-US" dirty="0" smtClean="0"/>
              <a:t> on the thread</a:t>
            </a:r>
          </a:p>
          <a:p>
            <a:pPr marL="800100" lvl="1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dirty="0" smtClean="0"/>
              <a:t> on the thread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For a thread doing to some work,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r>
              <a:rPr lang="en-US" dirty="0" smtClean="0"/>
              <a:t> can be problematic.</a:t>
            </a:r>
          </a:p>
          <a:p>
            <a:pPr marL="342900" indent="-342900"/>
            <a:r>
              <a:rPr lang="en-US" dirty="0" smtClean="0"/>
              <a:t>A condition variable can be used to exit a thread.</a:t>
            </a:r>
            <a:endParaRPr lang="en-US" dirty="0"/>
          </a:p>
          <a:p>
            <a:pPr marL="342900" indent="-342900"/>
            <a:r>
              <a:rPr lang="en-US" dirty="0" smtClean="0"/>
              <a:t>Let’s see an example.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>
                <a:solidFill>
                  <a:schemeClr val="tx2"/>
                </a:solidFill>
              </a:rPr>
              <a:t>There is a better way to do this though – we’ll see that later.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5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 gauss a job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instead we want to give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gauss</a:t>
            </a:r>
            <a:r>
              <a:rPr lang="en-US" dirty="0" smtClean="0"/>
              <a:t> method a fix number of values to sum, and let it run.</a:t>
            </a:r>
          </a:p>
          <a:p>
            <a:pPr marL="800100" lvl="1" indent="-342900"/>
            <a:r>
              <a:rPr lang="en-US" dirty="0" smtClean="0"/>
              <a:t>We can avoid the overhead and complexity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We still want to do other work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gauss</a:t>
            </a:r>
            <a:r>
              <a:rPr lang="en-US" dirty="0" smtClean="0">
                <a:cs typeface="Courier New" panose="02070309020205020404" pitchFamily="49" charset="0"/>
              </a:rPr>
              <a:t> is working, and get its result when we need it.</a:t>
            </a:r>
          </a:p>
          <a:p>
            <a:pPr marL="342900" indent="-342900"/>
            <a:r>
              <a:rPr lang="en-US" dirty="0" smtClean="0">
                <a:cs typeface="Courier New" panose="02070309020205020404" pitchFamily="49" charset="0"/>
              </a:rPr>
              <a:t>C++ provides an abstraction named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asnyc</a:t>
            </a:r>
            <a:r>
              <a:rPr lang="en-US" dirty="0" smtClean="0">
                <a:cs typeface="Courier New" panose="02070309020205020404" pitchFamily="49" charset="0"/>
              </a:rPr>
              <a:t> to execute an </a:t>
            </a:r>
            <a:r>
              <a:rPr lang="en-US" i="1" dirty="0" smtClean="0">
                <a:cs typeface="Courier New" panose="02070309020205020404" pitchFamily="49" charset="0"/>
              </a:rPr>
              <a:t>asynchronous task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</a:p>
          <a:p>
            <a:pPr marL="800100" lvl="1" indent="-3429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>
                <a:cs typeface="Courier New" panose="02070309020205020404" pitchFamily="49" charset="0"/>
              </a:rPr>
              <a:t> expects a callable object like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>
                <a:cs typeface="Courier New" panose="02070309020205020404" pitchFamily="49" charset="0"/>
              </a:rPr>
              <a:t> constructor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>
                <a:cs typeface="Courier New" panose="02070309020205020404" pitchFamily="49" charset="0"/>
              </a:rPr>
              <a:t> returns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::future&lt;T&gt;</a:t>
            </a:r>
            <a:r>
              <a:rPr lang="en-US" dirty="0" smtClean="0">
                <a:cs typeface="Courier New" panose="02070309020205020404" pitchFamily="49" charset="0"/>
              </a:rPr>
              <a:t> which will have the return value of the callable object </a:t>
            </a:r>
            <a:r>
              <a:rPr lang="en-US" dirty="0" smtClean="0">
                <a:solidFill>
                  <a:schemeClr val="tx2"/>
                </a:solidFill>
                <a:cs typeface="Courier New" panose="02070309020205020404" pitchFamily="49" charset="0"/>
              </a:rPr>
              <a:t>when it is ready</a:t>
            </a:r>
            <a:endParaRPr lang="en-US" dirty="0">
              <a:solidFill>
                <a:schemeClr val="tx2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9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on a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::future&lt;T&gt;</a:t>
            </a:r>
            <a:r>
              <a:rPr lang="en-US" dirty="0" smtClean="0"/>
              <a:t> provides two ways to wait</a:t>
            </a:r>
          </a:p>
          <a:p>
            <a:pPr marL="800100" lvl="1" indent="-342900"/>
            <a:r>
              <a:rPr lang="en-US" dirty="0" smtClean="0"/>
              <a:t>A call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 smtClean="0"/>
              <a:t> waits until the future is ready, then returns the value of type T</a:t>
            </a:r>
          </a:p>
          <a:p>
            <a:pPr marL="800100" lvl="1" indent="-342900"/>
            <a:r>
              <a:rPr lang="en-US" dirty="0" smtClean="0"/>
              <a:t>A call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 smtClean="0"/>
              <a:t> waits until the future is ready, then returns.</a:t>
            </a:r>
          </a:p>
          <a:p>
            <a:pPr marL="1485900" lvl="2" indent="-3429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 smtClean="0"/>
              <a:t> – wait indefinitely</a:t>
            </a:r>
          </a:p>
          <a:p>
            <a:pPr marL="1485900" lvl="2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wait_for</a:t>
            </a:r>
            <a:r>
              <a:rPr lang="en-US" dirty="0" smtClean="0"/>
              <a:t> – wait for </a:t>
            </a:r>
            <a:r>
              <a:rPr lang="en-US" i="1" dirty="0" smtClean="0"/>
              <a:t>at least </a:t>
            </a:r>
            <a:r>
              <a:rPr lang="en-US" dirty="0" smtClean="0"/>
              <a:t>a given length of time</a:t>
            </a:r>
          </a:p>
          <a:p>
            <a:pPr marL="1485900" lvl="2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wait_until</a:t>
            </a:r>
            <a:r>
              <a:rPr lang="en-US" dirty="0" smtClean="0"/>
              <a:t> – wait until </a:t>
            </a:r>
            <a:r>
              <a:rPr lang="en-US" i="1" dirty="0" smtClean="0"/>
              <a:t>at least </a:t>
            </a:r>
            <a:r>
              <a:rPr lang="en-US" dirty="0" smtClean="0"/>
              <a:t>a given time has been reached</a:t>
            </a:r>
          </a:p>
          <a:p>
            <a:pPr marL="342900" indent="-342900"/>
            <a:r>
              <a:rPr lang="en-US" dirty="0" smtClean="0"/>
              <a:t>Notes</a:t>
            </a:r>
          </a:p>
          <a:p>
            <a:pPr marL="800100" lvl="1" indent="-342900"/>
            <a:r>
              <a:rPr lang="en-US" dirty="0" smtClean="0"/>
              <a:t>Not subject to a spurious wake</a:t>
            </a:r>
          </a:p>
          <a:p>
            <a:pPr marL="800100" lvl="1" indent="-342900"/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 smtClean="0"/>
              <a:t> method may be called after any wait method</a:t>
            </a:r>
          </a:p>
          <a:p>
            <a:pPr marL="800100" lvl="1" indent="-342900"/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 smtClean="0"/>
              <a:t> method may be called only once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1"/>
            <a:r>
              <a:rPr lang="en-US" sz="1000" dirty="0"/>
              <a:t>Source: </a:t>
            </a:r>
            <a:r>
              <a:rPr lang="en-US" sz="1000" dirty="0" smtClean="0">
                <a:hlinkClick r:id="rId3"/>
              </a:rPr>
              <a:t>cppeference.com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6356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a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172200" cy="4373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::future&lt;T&gt;</a:t>
            </a:r>
            <a:r>
              <a:rPr lang="en-US" dirty="0" smtClean="0"/>
              <a:t> can be obtained in three ways.</a:t>
            </a:r>
          </a:p>
          <a:p>
            <a:pPr marL="800100" lvl="1" indent="-342900"/>
            <a:r>
              <a:rPr lang="en-US" dirty="0" smtClean="0"/>
              <a:t>Return value of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>
                <a:cs typeface="Courier New" panose="02070309020205020404" pitchFamily="49" charset="0"/>
              </a:rPr>
              <a:t> method</a:t>
            </a:r>
            <a:r>
              <a:rPr lang="en-US" dirty="0" smtClean="0">
                <a:cs typeface="Courier New" panose="02070309020205020404" pitchFamily="49" charset="0"/>
              </a:rPr>
              <a:t>. –probably going to use this method</a:t>
            </a:r>
            <a:endParaRPr lang="en-US" dirty="0" smtClean="0">
              <a:cs typeface="Courier New" panose="02070309020205020404" pitchFamily="49" charset="0"/>
            </a:endParaRPr>
          </a:p>
          <a:p>
            <a:pPr marL="800100" lvl="1" indent="-342900"/>
            <a:r>
              <a:rPr lang="en-US" dirty="0" smtClean="0"/>
              <a:t>From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packaged_task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get_future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method.</a:t>
            </a:r>
          </a:p>
          <a:p>
            <a:pPr marL="800100" lvl="1" indent="-342900"/>
            <a:r>
              <a:rPr lang="en-US" dirty="0" smtClean="0"/>
              <a:t>From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::promise&lt;T&gt;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get_future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method</a:t>
            </a:r>
            <a:r>
              <a:rPr lang="en-US" dirty="0" smtClean="0"/>
              <a:t>. – only for libraries, mostly</a:t>
            </a:r>
            <a:endParaRPr lang="en-US" dirty="0" smtClean="0"/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::promise&lt;T&gt;</a:t>
            </a:r>
            <a:r>
              <a:rPr lang="en-US" dirty="0" smtClean="0"/>
              <a:t> may be used to implement</a:t>
            </a:r>
          </a:p>
          <a:p>
            <a:pPr marL="800100" lvl="1" indent="-342900"/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/>
              <a:t> method</a:t>
            </a:r>
          </a:p>
          <a:p>
            <a:pPr marL="800100" lvl="1" indent="-342900"/>
            <a:r>
              <a:rPr lang="en-US" dirty="0" smtClean="0"/>
              <a:t>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packaged_task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 smtClean="0"/>
              <a:t>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15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6629400" y="2362200"/>
            <a:ext cx="685800" cy="16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00800" y="18288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7000" y="41148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15200" y="27064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Level of abstraction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</a:t>
            </a:r>
            <a:r>
              <a:rPr lang="en-US" smtClean="0">
                <a:hlinkClick r:id="rId2"/>
              </a:rPr>
              <a:t>Stack Overflow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4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with futures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an exception is thrown by the callable object which is part of an asynchronous operation?</a:t>
            </a:r>
          </a:p>
          <a:p>
            <a:pPr lvl="1"/>
            <a:r>
              <a:rPr lang="en-US" dirty="0" smtClean="0"/>
              <a:t>The callable object stops executing.</a:t>
            </a:r>
          </a:p>
          <a:p>
            <a:pPr lvl="1"/>
            <a:r>
              <a:rPr lang="en-US" dirty="0" smtClean="0"/>
              <a:t>The exception is caught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The exception is thrown when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 smtClean="0">
                <a:cs typeface="Courier New" panose="02070309020205020404" pitchFamily="49" charset="0"/>
              </a:rPr>
              <a:t> is called.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5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Asynchronous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explore a GUI application that computes the value of pi.</a:t>
            </a:r>
          </a:p>
          <a:p>
            <a:pPr marL="800100" lvl="1" indent="-342900"/>
            <a:r>
              <a:rPr lang="en-US" dirty="0" smtClean="0"/>
              <a:t>We will start with the computation on the </a:t>
            </a:r>
            <a:r>
              <a:rPr lang="en-US" smtClean="0"/>
              <a:t>GUI thread.</a:t>
            </a:r>
            <a:endParaRPr lang="en-US" dirty="0" smtClean="0"/>
          </a:p>
          <a:p>
            <a:pPr marL="800100" lvl="1" indent="-342900"/>
            <a:r>
              <a:rPr lang="en-US" dirty="0" smtClean="0"/>
              <a:t>We will move the computation to a background thread using an asynchronous task and a condition variable.</a:t>
            </a:r>
          </a:p>
          <a:p>
            <a:pPr marL="800100" lvl="1" indent="-342900"/>
            <a:endParaRPr lang="en-US" dirty="0"/>
          </a:p>
          <a:p>
            <a:pPr marL="342900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733800"/>
            <a:ext cx="31432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1"/>
            <a:r>
              <a:rPr lang="en-US" sz="1000" dirty="0" smtClean="0"/>
              <a:t>Source: </a:t>
            </a:r>
            <a:r>
              <a:rPr lang="en-US" sz="1000" dirty="0">
                <a:hlinkClick r:id="rId3"/>
              </a:rPr>
              <a:t>Jeff </a:t>
            </a:r>
            <a:r>
              <a:rPr lang="en-US" sz="1000" dirty="0" err="1">
                <a:hlinkClick r:id="rId3"/>
              </a:rPr>
              <a:t>Coswell</a:t>
            </a:r>
            <a:endParaRPr lang="en-US" sz="1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4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Guidelines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Prefer to use 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>
                <a:solidFill>
                  <a:schemeClr val="accent3"/>
                </a:solidFill>
              </a:rPr>
              <a:t> with a wake condition.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Check wake condition again after 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wake</a:t>
            </a:r>
            <a:r>
              <a:rPr lang="en-US" dirty="0">
                <a:solidFill>
                  <a:schemeClr val="accent3"/>
                </a:solidFill>
              </a:rPr>
              <a:t> returns.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Do not lock a mutex while calling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notify_one</a:t>
            </a:r>
            <a:r>
              <a:rPr lang="en-US" dirty="0">
                <a:solidFill>
                  <a:schemeClr val="accent3"/>
                </a:solidFill>
              </a:rPr>
              <a:t> or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notify_all</a:t>
            </a:r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.</a:t>
            </a:r>
            <a:endParaRPr lang="en-US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1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operations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operations are </a:t>
            </a:r>
            <a:r>
              <a:rPr lang="en-US" i="1" dirty="0" smtClean="0"/>
              <a:t>asynchronous</a:t>
            </a:r>
            <a:r>
              <a:rPr lang="en-US" dirty="0" smtClean="0"/>
              <a:t> when we have no knowledge of how the operating system will execute them</a:t>
            </a:r>
          </a:p>
          <a:p>
            <a:pPr marL="800100" lvl="1" indent="-342900"/>
            <a:r>
              <a:rPr lang="en-US" dirty="0" smtClean="0"/>
              <a:t>Preemptive multitasking operating systems use time slices to execute instructions (Windows and Linus are examples).</a:t>
            </a:r>
          </a:p>
          <a:p>
            <a:pPr marL="800100" lvl="1" indent="-342900"/>
            <a:r>
              <a:rPr lang="en-US" dirty="0" smtClean="0"/>
              <a:t>A given processor, in a time slice</a:t>
            </a:r>
          </a:p>
          <a:p>
            <a:pPr marL="1485900" lvl="2" indent="-342900"/>
            <a:r>
              <a:rPr lang="en-US" dirty="0" smtClean="0"/>
              <a:t>Executes a sequence of instructions</a:t>
            </a:r>
          </a:p>
          <a:p>
            <a:pPr marL="1485900" lvl="2" indent="-342900"/>
            <a:r>
              <a:rPr lang="en-US" dirty="0" smtClean="0"/>
              <a:t>Stores its register values (its context)</a:t>
            </a:r>
          </a:p>
          <a:p>
            <a:pPr marL="1485900" lvl="2" indent="-342900"/>
            <a:r>
              <a:rPr lang="en-US" dirty="0" smtClean="0"/>
              <a:t>Switches to execute a different sequence of instructions</a:t>
            </a:r>
          </a:p>
          <a:p>
            <a:pPr marL="800100" lvl="1" indent="-342900"/>
            <a:r>
              <a:rPr lang="en-US" dirty="0" smtClean="0"/>
              <a:t>The instructions way be from a different processes or different threads in the same process</a:t>
            </a:r>
          </a:p>
          <a:p>
            <a:pPr marL="800100" lvl="1" indent="-342900"/>
            <a:r>
              <a:rPr lang="en-US" dirty="0" smtClean="0"/>
              <a:t>This makes coding with multiple threads both difficult and useful.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/>
              <a:t>allows one thread to signal another thread.</a:t>
            </a:r>
          </a:p>
          <a:p>
            <a:pPr marL="800100" lvl="1" indent="-342900"/>
            <a:r>
              <a:rPr lang="en-US" sz="2400" dirty="0" smtClean="0"/>
              <a:t>Allows a thread to wait without constant looping</a:t>
            </a:r>
          </a:p>
          <a:p>
            <a:pPr marL="800100" lvl="1" indent="-342900"/>
            <a:r>
              <a:rPr lang="en-US" sz="2400" dirty="0" smtClean="0"/>
              <a:t>Allows a thread to know exactly when to do something</a:t>
            </a:r>
          </a:p>
          <a:p>
            <a:pPr marL="800100" lvl="1" indent="-342900"/>
            <a:r>
              <a:rPr lang="en-US" sz="2400" dirty="0" smtClean="0"/>
              <a:t>Used to synchronize two asynchronous operations</a:t>
            </a:r>
          </a:p>
          <a:p>
            <a:pPr marL="342900" indent="-342900"/>
            <a:endParaRPr lang="en-US" sz="2400" dirty="0"/>
          </a:p>
          <a:p>
            <a:pPr marL="342900" indent="-342900"/>
            <a:r>
              <a:rPr lang="en-US" sz="2400" dirty="0" smtClean="0"/>
              <a:t>Let’s apply this to the gauss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Gauss with  a condition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::mutex m;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45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gauss(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&gt;&amp; </a:t>
            </a:r>
            <a:r>
              <a:rPr lang="en-US" sz="45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4500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&amp; sum){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sum = 0;</a:t>
            </a:r>
          </a:p>
          <a:p>
            <a:r>
              <a:rPr lang="en-US" sz="45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45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 //iterate forever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::mutex&gt;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notifier.wait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45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queue.empty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//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queue.front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queue.pop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43400" y="3810000"/>
            <a:ext cx="3581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Notice that we are using </a:t>
            </a:r>
            <a:r>
              <a:rPr lang="en-US" dirty="0" err="1" smtClean="0"/>
              <a:t>std</a:t>
            </a:r>
            <a:r>
              <a:rPr lang="en-US" dirty="0" smtClean="0"/>
              <a:t>::queue now, which is not thread-safe.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>
            <a:off x="2895600" y="2438400"/>
            <a:ext cx="381000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43400" y="3810000"/>
            <a:ext cx="3581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mutex is locked here.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52400" y="32004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43400" y="3810000"/>
            <a:ext cx="3581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The wait method: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Unlocks the mutex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Causes this thread to sleep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Returns only when the </a:t>
            </a:r>
            <a:r>
              <a:rPr lang="en-US" dirty="0" err="1" smtClean="0"/>
              <a:t>notify_one</a:t>
            </a:r>
            <a:r>
              <a:rPr lang="en-US" dirty="0" smtClean="0"/>
              <a:t> method is called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Locks the mutex when it returns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52400" y="35052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3400" y="3810000"/>
            <a:ext cx="3581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Now one entry in the queue is processed.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152400" y="4038600"/>
            <a:ext cx="838200" cy="876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7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gauss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::mutex m;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t(gauss,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::ref(sum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));//queue should be passed here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::mutex&gt;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notifier.notify_one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2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for a predicate also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example is not too useful. What if we don’t want to call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notify_one</a:t>
            </a:r>
            <a:r>
              <a:rPr lang="en-US" dirty="0" smtClean="0"/>
              <a:t> each time we add something to the queue?</a:t>
            </a:r>
          </a:p>
          <a:p>
            <a:pPr marL="800100" lvl="1" indent="-342900"/>
            <a:r>
              <a:rPr lang="en-US" dirty="0" smtClean="0"/>
              <a:t>A predicate is a callable object that returns a </a:t>
            </a:r>
            <a:r>
              <a:rPr lang="en-US" dirty="0" smtClean="0"/>
              <a:t>Boolean (can be put into an if statement)</a:t>
            </a:r>
            <a:endParaRPr lang="en-US" dirty="0" smtClean="0"/>
          </a:p>
          <a:p>
            <a:pPr marL="800100" lvl="1" indent="-342900"/>
            <a:r>
              <a:rPr lang="en-US" dirty="0" smtClean="0"/>
              <a:t>We can add a predicate as a wake condition</a:t>
            </a:r>
          </a:p>
          <a:p>
            <a:pPr marL="800100" lvl="1" indent="-342900"/>
            <a:r>
              <a:rPr lang="en-US" dirty="0" smtClean="0"/>
              <a:t>This predicate will be called by the wait</a:t>
            </a:r>
          </a:p>
          <a:p>
            <a:pPr marL="1485900" lvl="2" indent="-342900"/>
            <a:r>
              <a:rPr lang="en-US" dirty="0" smtClean="0"/>
              <a:t>No telling when it will be called</a:t>
            </a:r>
          </a:p>
          <a:p>
            <a:pPr marL="1485900" lvl="2" indent="-342900"/>
            <a:r>
              <a:rPr lang="en-US" dirty="0" smtClean="0"/>
              <a:t>Always called with the mutex locked</a:t>
            </a:r>
          </a:p>
          <a:p>
            <a:pPr marL="1485900" lvl="2" indent="-342900"/>
            <a:r>
              <a:rPr lang="en-US" dirty="0" smtClean="0"/>
              <a:t>Returning true causes a </a:t>
            </a:r>
            <a:r>
              <a:rPr lang="en-US" i="1" dirty="0" smtClean="0"/>
              <a:t>spurious wakeup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4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useful gauss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::mutex m;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3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3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t(gauss,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::ref(sum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));//pass queue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::mutex&gt;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en-US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(i=1; i &lt;= 10000; ++</a:t>
            </a:r>
            <a:r>
              <a:rPr lang="nn-NO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i) </a:t>
            </a:r>
            <a:r>
              <a:rPr lang="nn-NO" sz="23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nn-NO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.push(i</a:t>
            </a:r>
            <a:r>
              <a:rPr lang="nn-NO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);//it’s not locked for periods of time here!</a:t>
            </a:r>
            <a:endParaRPr lang="nn-NO" sz="2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notifier.notify_one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6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 with a wake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::mutex m;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gauss(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&gt;&amp; </a:t>
            </a:r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&amp; sum){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sum = 0;</a:t>
            </a:r>
          </a:p>
          <a:p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::mutex&gt;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en-US" sz="21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notifier.wait</a:t>
            </a:r>
            <a:r>
              <a:rPr lang="en-US" sz="2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2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[]{return !</a:t>
            </a:r>
            <a:r>
              <a:rPr lang="en-US" sz="2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queue.empty</a:t>
            </a:r>
            <a:r>
              <a:rPr lang="en-US" sz="2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()});</a:t>
            </a:r>
            <a:endParaRPr lang="en-US" sz="21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queue.empty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queue.front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queue.pop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5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wait() Behavior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504729"/>
              </p:ext>
            </p:extLst>
          </p:nvPr>
        </p:nvGraphicFramePr>
        <p:xfrm>
          <a:off x="990600" y="1752600"/>
          <a:ext cx="7162800" cy="494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19200"/>
                <a:gridCol w="2667000"/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Signaled?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Behavior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Locked</a:t>
                      </a:r>
                      <a:r>
                        <a:rPr lang="en-US" baseline="0" dirty="0" smtClean="0"/>
                        <a:t> on exit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(the gate’s opened)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false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Check if </a:t>
                      </a:r>
                      <a:r>
                        <a:rPr lang="en-US" baseline="0" dirty="0" smtClean="0"/>
                        <a:t>signaled 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Check </a:t>
                      </a:r>
                      <a:r>
                        <a:rPr lang="en-US" baseline="0" dirty="0" smtClean="0"/>
                        <a:t>predicate(if yes)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Release lock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Sleep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r>
                        <a:rPr lang="en-US" baseline="0" dirty="0" smtClean="0"/>
                        <a:t> not exit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false</a:t>
                      </a:r>
                      <a:endParaRPr lang="en-US" dirty="0" smtClean="0">
                        <a:latin typeface="+mn-lt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Check</a:t>
                      </a:r>
                      <a:r>
                        <a:rPr lang="en-US" baseline="0" dirty="0" smtClean="0"/>
                        <a:t> if </a:t>
                      </a:r>
                      <a:r>
                        <a:rPr lang="en-US" baseline="0" dirty="0" smtClean="0"/>
                        <a:t>signaled (means wake up!)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Check if signaled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Check predicate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Check</a:t>
                      </a:r>
                      <a:r>
                        <a:rPr lang="en-US" baseline="0" dirty="0" smtClean="0"/>
                        <a:t> if signaled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Return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Exits via 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0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459</TotalTime>
  <Words>1416</Words>
  <Application>Microsoft Office PowerPoint</Application>
  <PresentationFormat>On-screen Show (4:3)</PresentationFormat>
  <Paragraphs>235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Courier New</vt:lpstr>
      <vt:lpstr>Essential</vt:lpstr>
      <vt:lpstr>Asynchronous Operations</vt:lpstr>
      <vt:lpstr>Asynchronous operations </vt:lpstr>
      <vt:lpstr>Condition variables</vt:lpstr>
      <vt:lpstr>Gauss with  a condition variable</vt:lpstr>
      <vt:lpstr>Calling gauss</vt:lpstr>
      <vt:lpstr>Waiting for a predicate also</vt:lpstr>
      <vt:lpstr>A More useful gauss</vt:lpstr>
      <vt:lpstr>Gauss with a wake condition</vt:lpstr>
      <vt:lpstr>Summary of wait() Behavior</vt:lpstr>
      <vt:lpstr>Additional Methods</vt:lpstr>
      <vt:lpstr>Spurious wakes</vt:lpstr>
      <vt:lpstr>Use case: avoiding detach</vt:lpstr>
      <vt:lpstr>Give gauss a job to do</vt:lpstr>
      <vt:lpstr>Waiting on a future</vt:lpstr>
      <vt:lpstr>How to get a future</vt:lpstr>
      <vt:lpstr>Exceptions with futures</vt:lpstr>
      <vt:lpstr>Example: Asynchronous GUI</vt:lpstr>
      <vt:lpstr>Summary of guidelines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Gilmer, Kathleen E.</cp:lastModifiedBy>
  <cp:revision>38</cp:revision>
  <dcterms:created xsi:type="dcterms:W3CDTF">2013-10-08T10:17:29Z</dcterms:created>
  <dcterms:modified xsi:type="dcterms:W3CDTF">2014-02-04T00:48:08Z</dcterms:modified>
</cp:coreProperties>
</file>