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14" autoAdjust="0"/>
  </p:normalViewPr>
  <p:slideViewPr>
    <p:cSldViewPr>
      <p:cViewPr varScale="1">
        <p:scale>
          <a:sx n="54" d="100"/>
          <a:sy n="54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Amdahl's</a:t>
            </a:r>
            <a:r>
              <a:rPr lang="en-US" baseline="0" dirty="0"/>
              <a:t> Law for values of </a:t>
            </a:r>
            <a:r>
              <a:rPr lang="en-US" i="1" baseline="0" dirty="0"/>
              <a:t>f</a:t>
            </a:r>
            <a:r>
              <a:rPr lang="en-US" i="1" baseline="-25000" dirty="0"/>
              <a:t>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(fs = 0.01)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1.9801980198019802</c:v>
                </c:pt>
                <c:pt idx="2">
                  <c:v>2.9411764705882351</c:v>
                </c:pt>
                <c:pt idx="3">
                  <c:v>3.883495145631068</c:v>
                </c:pt>
                <c:pt idx="4">
                  <c:v>5.7142857142857135</c:v>
                </c:pt>
                <c:pt idx="5">
                  <c:v>6.6037735849056602</c:v>
                </c:pt>
                <c:pt idx="6">
                  <c:v>7.4766355140186915</c:v>
                </c:pt>
                <c:pt idx="7">
                  <c:v>8.3333333333333339</c:v>
                </c:pt>
                <c:pt idx="8">
                  <c:v>9.1743119266055047</c:v>
                </c:pt>
                <c:pt idx="9">
                  <c:v>10</c:v>
                </c:pt>
                <c:pt idx="10">
                  <c:v>10.810810810810811</c:v>
                </c:pt>
                <c:pt idx="11">
                  <c:v>11.607142857142858</c:v>
                </c:pt>
                <c:pt idx="12">
                  <c:v>12.389380530973451</c:v>
                </c:pt>
                <c:pt idx="13">
                  <c:v>13.157894736842106</c:v>
                </c:pt>
                <c:pt idx="14">
                  <c:v>13.913043478260871</c:v>
                </c:pt>
                <c:pt idx="15">
                  <c:v>14.655172413793103</c:v>
                </c:pt>
                <c:pt idx="16">
                  <c:v>15.384615384615383</c:v>
                </c:pt>
                <c:pt idx="17">
                  <c:v>16.101694915254235</c:v>
                </c:pt>
                <c:pt idx="18">
                  <c:v>16.806722689075627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(fs = 0.05)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1.9047619047619047</c:v>
                </c:pt>
                <c:pt idx="2">
                  <c:v>2.7272727272727275</c:v>
                </c:pt>
                <c:pt idx="3">
                  <c:v>3.4782608695652177</c:v>
                </c:pt>
                <c:pt idx="4">
                  <c:v>4.8000000000000007</c:v>
                </c:pt>
                <c:pt idx="5">
                  <c:v>5.3846153846153841</c:v>
                </c:pt>
                <c:pt idx="6">
                  <c:v>5.9259259259259256</c:v>
                </c:pt>
                <c:pt idx="7">
                  <c:v>6.4285714285714288</c:v>
                </c:pt>
                <c:pt idx="8">
                  <c:v>6.8965517241379306</c:v>
                </c:pt>
                <c:pt idx="9">
                  <c:v>7.3333333333333339</c:v>
                </c:pt>
                <c:pt idx="10">
                  <c:v>7.7419354838709689</c:v>
                </c:pt>
                <c:pt idx="11">
                  <c:v>8.125</c:v>
                </c:pt>
                <c:pt idx="12">
                  <c:v>8.4848484848484844</c:v>
                </c:pt>
                <c:pt idx="13">
                  <c:v>8.8235294117647065</c:v>
                </c:pt>
                <c:pt idx="14">
                  <c:v>9.1428571428571423</c:v>
                </c:pt>
                <c:pt idx="15">
                  <c:v>9.4444444444444446</c:v>
                </c:pt>
                <c:pt idx="16">
                  <c:v>9.7297297297297298</c:v>
                </c:pt>
                <c:pt idx="17">
                  <c:v>10</c:v>
                </c:pt>
                <c:pt idx="18">
                  <c:v>10.256410256410255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 (fs = 0.1)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4</c:v>
                </c:pt>
                <c:pt idx="5">
                  <c:v>4.375</c:v>
                </c:pt>
                <c:pt idx="6">
                  <c:v>4.7058823529411757</c:v>
                </c:pt>
                <c:pt idx="7">
                  <c:v>5</c:v>
                </c:pt>
                <c:pt idx="8">
                  <c:v>5.2631578947368425</c:v>
                </c:pt>
                <c:pt idx="9">
                  <c:v>5.5</c:v>
                </c:pt>
                <c:pt idx="10">
                  <c:v>5.7142857142857144</c:v>
                </c:pt>
                <c:pt idx="11">
                  <c:v>5.9090909090909092</c:v>
                </c:pt>
                <c:pt idx="12">
                  <c:v>6.086956521739129</c:v>
                </c:pt>
                <c:pt idx="13">
                  <c:v>6.25</c:v>
                </c:pt>
                <c:pt idx="14">
                  <c:v>6.4</c:v>
                </c:pt>
                <c:pt idx="15">
                  <c:v>6.5384615384615383</c:v>
                </c:pt>
                <c:pt idx="16">
                  <c:v>6.6666666666666661</c:v>
                </c:pt>
                <c:pt idx="17">
                  <c:v>6.7857142857142847</c:v>
                </c:pt>
                <c:pt idx="18">
                  <c:v>6.8965517241379306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 (fs = 0.2)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1</c:v>
                </c:pt>
                <c:pt idx="1">
                  <c:v>1.6666666666666665</c:v>
                </c:pt>
                <c:pt idx="2">
                  <c:v>2.1428571428571428</c:v>
                </c:pt>
                <c:pt idx="3">
                  <c:v>2.5</c:v>
                </c:pt>
                <c:pt idx="4">
                  <c:v>2.9999999999999996</c:v>
                </c:pt>
                <c:pt idx="5">
                  <c:v>3.1818181818181821</c:v>
                </c:pt>
                <c:pt idx="6">
                  <c:v>3.333333333333333</c:v>
                </c:pt>
                <c:pt idx="7">
                  <c:v>3.4615384615384612</c:v>
                </c:pt>
                <c:pt idx="8">
                  <c:v>3.5714285714285712</c:v>
                </c:pt>
                <c:pt idx="9">
                  <c:v>3.6666666666666661</c:v>
                </c:pt>
                <c:pt idx="10">
                  <c:v>3.75</c:v>
                </c:pt>
                <c:pt idx="11">
                  <c:v>3.8235294117647056</c:v>
                </c:pt>
                <c:pt idx="12">
                  <c:v>3.8888888888888884</c:v>
                </c:pt>
                <c:pt idx="13">
                  <c:v>3.9473684210526314</c:v>
                </c:pt>
                <c:pt idx="14">
                  <c:v>4</c:v>
                </c:pt>
                <c:pt idx="15">
                  <c:v>4.0476190476190474</c:v>
                </c:pt>
                <c:pt idx="16">
                  <c:v>4.0909090909090908</c:v>
                </c:pt>
                <c:pt idx="17">
                  <c:v>4.1304347826086953</c:v>
                </c:pt>
                <c:pt idx="18">
                  <c:v>4.1666666666666661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 (fs = 0.3)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Sheet1!$F$2:$F$20</c:f>
              <c:numCache>
                <c:formatCode>General</c:formatCode>
                <c:ptCount val="19"/>
                <c:pt idx="0">
                  <c:v>1</c:v>
                </c:pt>
                <c:pt idx="1">
                  <c:v>1.5384615384615388</c:v>
                </c:pt>
                <c:pt idx="2">
                  <c:v>1.875</c:v>
                </c:pt>
                <c:pt idx="3">
                  <c:v>2.1052631578947367</c:v>
                </c:pt>
                <c:pt idx="4">
                  <c:v>2.4000000000000004</c:v>
                </c:pt>
                <c:pt idx="5">
                  <c:v>2.5</c:v>
                </c:pt>
                <c:pt idx="6">
                  <c:v>2.580645161290323</c:v>
                </c:pt>
                <c:pt idx="7">
                  <c:v>2.6470588235294117</c:v>
                </c:pt>
                <c:pt idx="8">
                  <c:v>2.7027027027027026</c:v>
                </c:pt>
                <c:pt idx="9">
                  <c:v>2.75</c:v>
                </c:pt>
                <c:pt idx="10">
                  <c:v>2.7906976744186047</c:v>
                </c:pt>
                <c:pt idx="11">
                  <c:v>2.8260869565217392</c:v>
                </c:pt>
                <c:pt idx="12">
                  <c:v>2.8571428571428572</c:v>
                </c:pt>
                <c:pt idx="13">
                  <c:v>2.8846153846153846</c:v>
                </c:pt>
                <c:pt idx="14">
                  <c:v>2.9090909090909092</c:v>
                </c:pt>
                <c:pt idx="15">
                  <c:v>2.9310344827586206</c:v>
                </c:pt>
                <c:pt idx="16">
                  <c:v>2.9508196721311473</c:v>
                </c:pt>
                <c:pt idx="17">
                  <c:v>2.96875</c:v>
                </c:pt>
                <c:pt idx="18">
                  <c:v>2.9850746268656718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 (fs = 0.4)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1.4285714285714286</c:v>
                </c:pt>
                <c:pt idx="2">
                  <c:v>1.6666666666666667</c:v>
                </c:pt>
                <c:pt idx="3">
                  <c:v>1.8181818181818181</c:v>
                </c:pt>
                <c:pt idx="4">
                  <c:v>2</c:v>
                </c:pt>
                <c:pt idx="5">
                  <c:v>2.0588235294117645</c:v>
                </c:pt>
                <c:pt idx="6">
                  <c:v>2.1052631578947367</c:v>
                </c:pt>
                <c:pt idx="7">
                  <c:v>2.1428571428571428</c:v>
                </c:pt>
                <c:pt idx="8">
                  <c:v>2.1739130434782608</c:v>
                </c:pt>
                <c:pt idx="9">
                  <c:v>2.1999999999999997</c:v>
                </c:pt>
                <c:pt idx="10">
                  <c:v>2.2222222222222223</c:v>
                </c:pt>
                <c:pt idx="11">
                  <c:v>2.2413793103448274</c:v>
                </c:pt>
                <c:pt idx="12">
                  <c:v>2.258064516129032</c:v>
                </c:pt>
                <c:pt idx="13">
                  <c:v>2.2727272727272729</c:v>
                </c:pt>
                <c:pt idx="14">
                  <c:v>2.2857142857142856</c:v>
                </c:pt>
                <c:pt idx="15">
                  <c:v>2.2972972972972974</c:v>
                </c:pt>
                <c:pt idx="16">
                  <c:v>2.3076923076923075</c:v>
                </c:pt>
                <c:pt idx="17">
                  <c:v>2.3170731707317072</c:v>
                </c:pt>
                <c:pt idx="18">
                  <c:v>2.3255813953488369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 (fs = 0.5)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1.7142857142857142</c:v>
                </c:pt>
                <c:pt idx="5">
                  <c:v>1.75</c:v>
                </c:pt>
                <c:pt idx="6">
                  <c:v>1.7777777777777777</c:v>
                </c:pt>
                <c:pt idx="7">
                  <c:v>1.7999999999999998</c:v>
                </c:pt>
                <c:pt idx="8">
                  <c:v>1.8181818181818181</c:v>
                </c:pt>
                <c:pt idx="9">
                  <c:v>1.8333333333333335</c:v>
                </c:pt>
                <c:pt idx="10">
                  <c:v>1.8461538461538463</c:v>
                </c:pt>
                <c:pt idx="11">
                  <c:v>1.8571428571428572</c:v>
                </c:pt>
                <c:pt idx="12">
                  <c:v>1.8666666666666667</c:v>
                </c:pt>
                <c:pt idx="13">
                  <c:v>1.875</c:v>
                </c:pt>
                <c:pt idx="14">
                  <c:v>1.8823529411764706</c:v>
                </c:pt>
                <c:pt idx="15">
                  <c:v>1.8888888888888888</c:v>
                </c:pt>
                <c:pt idx="16">
                  <c:v>1.8947368421052631</c:v>
                </c:pt>
                <c:pt idx="17">
                  <c:v>1.9000000000000001</c:v>
                </c:pt>
                <c:pt idx="18">
                  <c:v>1.9047619047619047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039968"/>
        <c:axId val="469575608"/>
      </c:scatterChart>
      <c:valAx>
        <c:axId val="470039968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9575608"/>
        <c:crosses val="autoZero"/>
        <c:crossBetween val="midCat"/>
      </c:valAx>
      <c:valAx>
        <c:axId val="469575608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0039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running on</a:t>
            </a:r>
            <a:r>
              <a:rPr lang="en-US" baseline="0" dirty="0" smtClean="0"/>
              <a:t> same machine, communicate via TCP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application treats old one as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calls across (like windows pumping thread)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one is busy, then it will just sit there and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2: dividing</a:t>
            </a:r>
            <a:r>
              <a:rPr lang="en-US" baseline="0" dirty="0" smtClean="0"/>
              <a:t> up the data (scale with the size of the data)</a:t>
            </a:r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: dividing up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AND MAPREDUCE!!!!!!!</a:t>
            </a:r>
          </a:p>
          <a:p>
            <a:endParaRPr lang="en-US" dirty="0" smtClean="0"/>
          </a:p>
          <a:p>
            <a:r>
              <a:rPr lang="en-US" dirty="0" smtClean="0"/>
              <a:t>Reduce is a serial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quicksort</a:t>
            </a:r>
          </a:p>
          <a:p>
            <a:r>
              <a:rPr lang="en-US" dirty="0" smtClean="0"/>
              <a:t>Each step operates</a:t>
            </a:r>
            <a:r>
              <a:rPr lang="en-US" baseline="0" dirty="0" smtClean="0"/>
              <a:t> on more processors</a:t>
            </a:r>
          </a:p>
          <a:p>
            <a:r>
              <a:rPr lang="en-US" baseline="0" dirty="0" smtClean="0"/>
              <a:t>Don’t see this much since requires special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in high frequency trading</a:t>
            </a:r>
            <a:r>
              <a:rPr lang="en-US" baseline="0" dirty="0" smtClean="0"/>
              <a:t> algorithm since normal CPU’s don’t work (slow) – use VHDL and FPGAs (code it in hardware)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r>
              <a:rPr lang="en-US" dirty="0" smtClean="0"/>
              <a:t>Quicksort recursively sorts subsections of the input</a:t>
            </a:r>
          </a:p>
          <a:p>
            <a:pPr marL="800100" lvl="1" indent="-342900"/>
            <a:r>
              <a:rPr lang="en-US" dirty="0" smtClean="0"/>
              <a:t>Each recursive call operates on an independent partition of the data</a:t>
            </a:r>
          </a:p>
          <a:p>
            <a:pPr marL="800100" lvl="1" indent="-342900"/>
            <a:r>
              <a:rPr lang="en-US" dirty="0" smtClean="0"/>
              <a:t>Each call can execute on a separate thread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7666"/>
              </p:ext>
            </p:extLst>
          </p:nvPr>
        </p:nvGraphicFramePr>
        <p:xfrm>
          <a:off x="12192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8747"/>
              </p:ext>
            </p:extLst>
          </p:nvPr>
        </p:nvGraphicFramePr>
        <p:xfrm>
          <a:off x="381000" y="4648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6889"/>
              </p:ext>
            </p:extLst>
          </p:nvPr>
        </p:nvGraphicFramePr>
        <p:xfrm>
          <a:off x="5410200" y="46482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70799"/>
              </p:ext>
            </p:extLst>
          </p:nvPr>
        </p:nvGraphicFramePr>
        <p:xfrm>
          <a:off x="609600" y="55727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8526"/>
              </p:ext>
            </p:extLst>
          </p:nvPr>
        </p:nvGraphicFramePr>
        <p:xfrm>
          <a:off x="2819400" y="5572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115"/>
              </p:ext>
            </p:extLst>
          </p:nvPr>
        </p:nvGraphicFramePr>
        <p:xfrm>
          <a:off x="5334000" y="55727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312"/>
              </p:ext>
            </p:extLst>
          </p:nvPr>
        </p:nvGraphicFramePr>
        <p:xfrm>
          <a:off x="6781800" y="5572760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43200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1910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019800" y="41910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1371600" y="5029200"/>
            <a:ext cx="2286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505200" y="5029200"/>
            <a:ext cx="1524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5029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7162800" y="5029200"/>
            <a:ext cx="3429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 by task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have a independent sequence of steps</a:t>
            </a:r>
          </a:p>
          <a:p>
            <a:pPr marL="800100" lvl="1" indent="-342900"/>
            <a:r>
              <a:rPr lang="en-US" dirty="0" smtClean="0"/>
              <a:t>Each part of the data may be an input to each step</a:t>
            </a:r>
          </a:p>
          <a:p>
            <a:pPr marL="800100" lvl="1" indent="-342900"/>
            <a:r>
              <a:rPr lang="en-US" dirty="0" smtClean="0"/>
              <a:t>The steps operate on a sequence of data</a:t>
            </a:r>
          </a:p>
          <a:p>
            <a:pPr marL="800100" lvl="1" indent="-342900"/>
            <a:r>
              <a:rPr lang="en-US" dirty="0" smtClean="0"/>
              <a:t>Each step can be executed on a separate thread.</a:t>
            </a:r>
          </a:p>
          <a:p>
            <a:pPr marL="800100" lvl="1" indent="-342900"/>
            <a:r>
              <a:rPr lang="en-US" dirty="0" smtClean="0"/>
              <a:t>This is often called pipelining.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5801"/>
              </p:ext>
            </p:extLst>
          </p:nvPr>
        </p:nvGraphicFramePr>
        <p:xfrm>
          <a:off x="1143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dirty="0"/>
              <a:t>2</a:t>
            </a:r>
            <a:endParaRPr lang="en-US" dirty="0" smtClean="0"/>
          </a:p>
          <a:p>
            <a:pPr algn="ctr"/>
            <a:r>
              <a:rPr lang="en-US" dirty="0" smtClean="0"/>
              <a:t>Step2</a:t>
            </a:r>
            <a:endParaRPr lang="en-US" dirty="0" smtClean="0"/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dirty="0" smtClean="0"/>
              <a:t>3</a:t>
            </a:r>
            <a:endParaRPr lang="en-US" dirty="0" smtClean="0"/>
          </a:p>
          <a:p>
            <a:pPr algn="ctr"/>
            <a:r>
              <a:rPr lang="en-US" dirty="0" smtClean="0"/>
              <a:t>Step </a:t>
            </a:r>
            <a:r>
              <a:rPr lang="en-US" dirty="0" smtClean="0"/>
              <a:t>3</a:t>
            </a:r>
            <a:endParaRPr lang="en-US" dirty="0" smtClean="0"/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7289" y="5301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8956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05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7315200" y="5486400"/>
            <a:ext cx="3820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5286885"/>
            <a:ext cx="68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752600"/>
            <a:ext cx="8839201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It depends on the situation!</a:t>
            </a:r>
          </a:p>
          <a:p>
            <a:pPr marL="800100" lvl="1" indent="-342900"/>
            <a:r>
              <a:rPr lang="en-US" dirty="0" smtClean="0"/>
              <a:t>Dividing work by task type</a:t>
            </a:r>
          </a:p>
          <a:p>
            <a:pPr marL="1485900" lvl="2" indent="-342900"/>
            <a:r>
              <a:rPr lang="en-US" dirty="0" smtClean="0"/>
              <a:t>All of the patterns for responsiveness are special </a:t>
            </a:r>
            <a:r>
              <a:rPr lang="en-US" dirty="0" smtClean="0"/>
              <a:t>cases of this.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High frequency trading algorithms often operate on a stream of data.</a:t>
            </a:r>
          </a:p>
          <a:p>
            <a:pPr marL="1485900" lvl="2" indent="-342900"/>
            <a:r>
              <a:rPr lang="en-US" dirty="0" smtClean="0"/>
              <a:t>Limits scalability, but requires known hardware</a:t>
            </a:r>
          </a:p>
          <a:p>
            <a:pPr marL="800100" lvl="1" indent="-342900"/>
            <a:r>
              <a:rPr lang="en-US" dirty="0" smtClean="0"/>
              <a:t>Partitioning during execution</a:t>
            </a:r>
          </a:p>
          <a:p>
            <a:pPr marL="1485900" lvl="2" indent="-342900"/>
            <a:r>
              <a:rPr lang="en-US" dirty="0" smtClean="0"/>
              <a:t>Tied to specific algorithms</a:t>
            </a:r>
          </a:p>
          <a:p>
            <a:pPr marL="1485900" lvl="2" indent="-342900"/>
            <a:r>
              <a:rPr lang="en-US" dirty="0" smtClean="0"/>
              <a:t>Difficult to determine hardware requirements</a:t>
            </a:r>
          </a:p>
          <a:p>
            <a:pPr marL="800100" lvl="1" indent="-342900"/>
            <a:r>
              <a:rPr lang="en-US" dirty="0" smtClean="0"/>
              <a:t>Partitioning input </a:t>
            </a:r>
            <a:r>
              <a:rPr lang="en-US" dirty="0" smtClean="0"/>
              <a:t>data *** 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Usually input data is known and can be partitioned</a:t>
            </a:r>
          </a:p>
          <a:p>
            <a:pPr marL="1485900" lvl="2" indent="-342900"/>
            <a:r>
              <a:rPr lang="en-US" dirty="0" smtClean="0"/>
              <a:t>Offer best chance to scale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two related, but different concepts.</a:t>
            </a:r>
          </a:p>
          <a:p>
            <a:pPr marL="800100" lvl="1" indent="-342900"/>
            <a:r>
              <a:rPr lang="en-US" i="1" dirty="0" smtClean="0"/>
              <a:t>Performance</a:t>
            </a:r>
            <a:r>
              <a:rPr lang="en-US" dirty="0" smtClean="0"/>
              <a:t>: the time an action takes to complete</a:t>
            </a:r>
          </a:p>
          <a:p>
            <a:pPr marL="800100" lvl="1" indent="-342900"/>
            <a:r>
              <a:rPr lang="en-US" i="1" dirty="0" smtClean="0"/>
              <a:t>Scalability</a:t>
            </a:r>
            <a:r>
              <a:rPr lang="en-US" dirty="0" smtClean="0"/>
              <a:t>: how the performance changes with more resources or a larger </a:t>
            </a:r>
            <a:r>
              <a:rPr lang="en-US" dirty="0" smtClean="0"/>
              <a:t>problem </a:t>
            </a:r>
          </a:p>
          <a:p>
            <a:pPr marL="1485900" lvl="2" indent="-342900"/>
            <a:r>
              <a:rPr lang="en-US" dirty="0" smtClean="0"/>
              <a:t>Does performance improve as you add more processors? Often algorithms only scale well to 4 cores.</a:t>
            </a:r>
          </a:p>
          <a:p>
            <a:pPr marL="1485900" lvl="2" indent="-342900"/>
            <a:r>
              <a:rPr lang="en-US" dirty="0" smtClean="0"/>
              <a:t>If it scales wel</a:t>
            </a:r>
            <a:r>
              <a:rPr lang="en-US" dirty="0" smtClean="0"/>
              <a:t>l, you’ve future-proofed your software</a:t>
            </a:r>
            <a:endParaRPr lang="en-US" dirty="0" smtClean="0"/>
          </a:p>
          <a:p>
            <a:pPr marL="342900" indent="-342900"/>
            <a:r>
              <a:rPr lang="en-US" dirty="0" smtClean="0"/>
              <a:t>We have already seen the he need for increased performance has pushed CPU designs to more processors and cores.</a:t>
            </a:r>
          </a:p>
          <a:p>
            <a:pPr marL="800100" lvl="1" indent="-342900"/>
            <a:r>
              <a:rPr lang="en-US" dirty="0" smtClean="0"/>
              <a:t>Partitioning input provides the best potential for scalability</a:t>
            </a:r>
          </a:p>
          <a:p>
            <a:pPr marL="800100" lvl="1" indent="-342900"/>
            <a:r>
              <a:rPr lang="en-US" dirty="0" smtClean="0"/>
              <a:t>Therefore, it provides the best potential for </a:t>
            </a:r>
            <a:r>
              <a:rPr lang="en-US" i="1" dirty="0" smtClean="0"/>
              <a:t>future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relates performance and scalability.</a:t>
                </a:r>
              </a:p>
              <a:p>
                <a:pPr marL="800100" lvl="1" indent="-342900"/>
                <a:r>
                  <a:rPr lang="en-US" dirty="0" smtClean="0"/>
                  <a:t>Given a certain number of processors, what is the expected performance gain?</a:t>
                </a:r>
              </a:p>
              <a:p>
                <a:pPr marL="800100" lvl="1" indent="-342900"/>
                <a:r>
                  <a:rPr lang="en-US" dirty="0" smtClean="0"/>
                  <a:t>Helps us understand the benefit of making code parallel.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00100" lvl="1" indent="-342900"/>
                <a:r>
                  <a:rPr lang="en-US" i="1" dirty="0" smtClean="0"/>
                  <a:t>P</a:t>
                </a:r>
                <a:r>
                  <a:rPr lang="en-US" dirty="0" smtClean="0"/>
                  <a:t> is the expected performance gain</a:t>
                </a:r>
              </a:p>
              <a:p>
                <a:pPr marL="800100" lvl="1" indent="-342900"/>
                <a:r>
                  <a:rPr lang="en-US" i="1" dirty="0" smtClean="0"/>
                  <a:t>N</a:t>
                </a:r>
                <a:r>
                  <a:rPr lang="en-US" dirty="0" smtClean="0"/>
                  <a:t> is the number of processors</a:t>
                </a:r>
              </a:p>
              <a:p>
                <a:pPr marL="800100" lvl="1" indent="-342900"/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 is the fraction of the program which is serial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𝑷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, is zero (no serial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 = N</a:t>
                </a:r>
                <a:r>
                  <a:rPr lang="en-US" dirty="0" smtClean="0"/>
                  <a:t>, each processor is used a full efficiency</a:t>
                </a:r>
              </a:p>
              <a:p>
                <a:pPr marL="800100" lvl="1" indent="-342900"/>
                <a:r>
                  <a:rPr lang="en-US" dirty="0" smtClean="0"/>
                  <a:t>Called and </a:t>
                </a:r>
                <a:r>
                  <a:rPr lang="en-US" i="1" dirty="0" smtClean="0"/>
                  <a:t>embarrassingly parallel</a:t>
                </a:r>
                <a:r>
                  <a:rPr lang="en-US" dirty="0" smtClean="0"/>
                  <a:t> algorithm</a:t>
                </a:r>
              </a:p>
              <a:p>
                <a:pPr marL="342900" indent="-342900"/>
                <a:r>
                  <a:rPr lang="en-US" dirty="0"/>
                  <a:t>If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/>
                  <a:t>, </a:t>
                </a:r>
                <a:r>
                  <a:rPr lang="en-US" dirty="0" smtClean="0"/>
                  <a:t>is one (no parallel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1, each processor is used at zero efficiency</a:t>
                </a:r>
              </a:p>
              <a:p>
                <a:pPr marL="800100" lvl="1" indent="-342900"/>
                <a:r>
                  <a:rPr lang="en-US" dirty="0" smtClean="0"/>
                  <a:t>The algorithm will not benefit at all from more processors</a:t>
                </a:r>
              </a:p>
              <a:p>
                <a:r>
                  <a:rPr lang="en-US" dirty="0" smtClean="0"/>
                  <a:t>More likely,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 smtClean="0"/>
                  <a:t>, is something like 0.3 (30% serial code)</a:t>
                </a:r>
              </a:p>
              <a:p>
                <a:pPr marL="800100" lvl="1" indent="-342900"/>
                <a:r>
                  <a:rPr lang="en-US" dirty="0" smtClean="0"/>
                  <a:t>The benefit of additional processors is bounded</a:t>
                </a:r>
              </a:p>
              <a:p>
                <a:pPr marL="800100" lvl="1" indent="-342900"/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Amdahl’s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87880"/>
              </p:ext>
            </p:extLst>
          </p:nvPr>
        </p:nvGraphicFramePr>
        <p:xfrm>
          <a:off x="381000" y="1524000"/>
          <a:ext cx="838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324600" y="30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Determining the value of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often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serial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? – Eliminate sharing</a:t>
            </a:r>
          </a:p>
          <a:p>
            <a:pPr marL="800100" lvl="1" indent="-342900"/>
            <a:r>
              <a:rPr lang="en-US" dirty="0" smtClean="0"/>
              <a:t>Limit code which is I/O bound</a:t>
            </a:r>
          </a:p>
          <a:p>
            <a:pPr marL="1485900" lvl="2" indent="-342900"/>
            <a:r>
              <a:rPr lang="en-US" dirty="0" smtClean="0"/>
              <a:t>I/O is usually shared</a:t>
            </a:r>
          </a:p>
          <a:p>
            <a:pPr marL="1485900" lvl="2" indent="-342900"/>
            <a:r>
              <a:rPr lang="en-US" dirty="0" smtClean="0"/>
              <a:t>I/O is usually slow</a:t>
            </a:r>
          </a:p>
          <a:p>
            <a:pPr marL="800100" lvl="1" indent="-342900"/>
            <a:r>
              <a:rPr lang="en-US" dirty="0" smtClean="0"/>
              <a:t>Avoid </a:t>
            </a:r>
            <a:r>
              <a:rPr lang="en-US" i="1" dirty="0" smtClean="0"/>
              <a:t>oversubscription</a:t>
            </a:r>
            <a:r>
              <a:rPr lang="en-US" dirty="0" smtClean="0"/>
              <a:t> – more threads than cores</a:t>
            </a:r>
          </a:p>
          <a:p>
            <a:pPr marL="1485900" lvl="2" indent="-342900"/>
            <a:r>
              <a:rPr lang="en-US" dirty="0" smtClean="0"/>
              <a:t>Leads to time spent context switching in CPUs</a:t>
            </a:r>
          </a:p>
          <a:p>
            <a:pPr marL="1485900" lvl="2" indent="-342900"/>
            <a:r>
              <a:rPr lang="en-US" dirty="0" smtClean="0"/>
              <a:t>Effectively sharing CPU registers</a:t>
            </a:r>
          </a:p>
          <a:p>
            <a:pPr marL="800100" lvl="1" indent="-342900"/>
            <a:r>
              <a:rPr lang="en-US" dirty="0" smtClean="0"/>
              <a:t>Limit shared data</a:t>
            </a:r>
          </a:p>
          <a:p>
            <a:pPr marL="1485900" lvl="2" indent="-342900"/>
            <a:r>
              <a:rPr lang="en-US" dirty="0" smtClean="0"/>
              <a:t>Minimize data used by the algorithm that is shared</a:t>
            </a:r>
          </a:p>
          <a:p>
            <a:pPr marL="1485900" lvl="2" indent="-342900"/>
            <a:r>
              <a:rPr lang="en-US" dirty="0" smtClean="0"/>
              <a:t>Minimize the number of mutexes – they are always shared</a:t>
            </a:r>
          </a:p>
          <a:p>
            <a:pPr marL="1485900" lvl="2" indent="-342900"/>
            <a:r>
              <a:rPr lang="en-US" dirty="0" smtClean="0"/>
              <a:t>Minimize the number of atomics – they are always shared</a:t>
            </a:r>
          </a:p>
          <a:p>
            <a:pPr marL="1485900" lvl="2" indent="-342900"/>
            <a:r>
              <a:rPr lang="en-US" dirty="0" smtClean="0"/>
              <a:t>Understand cache size and performance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cache is the key factor to improving performance of concurrent code in my experience.</a:t>
            </a:r>
          </a:p>
          <a:p>
            <a:pPr marL="800100" lvl="1" indent="-342900"/>
            <a:r>
              <a:rPr lang="en-US" dirty="0" smtClean="0"/>
              <a:t>A cache is a small, fast segment of memory.</a:t>
            </a:r>
          </a:p>
          <a:p>
            <a:pPr marL="800100" lvl="1" indent="-342900"/>
            <a:r>
              <a:rPr lang="en-US" dirty="0" smtClean="0"/>
              <a:t>Caches are often provided in levels, where each level is used by more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9436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operate on </a:t>
            </a:r>
            <a:r>
              <a:rPr lang="en-US" i="1" dirty="0" smtClean="0"/>
              <a:t>cache lines</a:t>
            </a:r>
            <a:r>
              <a:rPr lang="en-US" dirty="0" smtClean="0"/>
              <a:t>, usually 32 or 64 bytes segments of memory.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06628"/>
              </p:ext>
            </p:extLst>
          </p:nvPr>
        </p:nvGraphicFramePr>
        <p:xfrm>
          <a:off x="1143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8355"/>
              </p:ext>
            </p:extLst>
          </p:nvPr>
        </p:nvGraphicFramePr>
        <p:xfrm>
          <a:off x="1143000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191000" y="4267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read from one memory location causes the line to be loaded in cache.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write to one memory location causes the line to be written to memory.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how cache can impact the performance of concurrent code is important.</a:t>
            </a:r>
          </a:p>
          <a:p>
            <a:pPr marL="914400" lvl="1" indent="-457200"/>
            <a:r>
              <a:rPr lang="en-US" i="1" dirty="0" smtClean="0"/>
              <a:t>Cache </a:t>
            </a:r>
            <a:r>
              <a:rPr lang="en-US" i="1" dirty="0" err="1" smtClean="0"/>
              <a:t>ping-pong</a:t>
            </a:r>
            <a:r>
              <a:rPr lang="en-US" dirty="0" smtClean="0"/>
              <a:t>: If two threads are reading from a memory location and one thread writes to it, then</a:t>
            </a:r>
          </a:p>
          <a:p>
            <a:pPr marL="1600200" lvl="2" indent="-457200"/>
            <a:r>
              <a:rPr lang="en-US" dirty="0" smtClean="0"/>
              <a:t>Each read and write must go to main memory</a:t>
            </a:r>
          </a:p>
          <a:p>
            <a:pPr marL="1600200" lvl="2" indent="-457200"/>
            <a:r>
              <a:rPr lang="en-US" dirty="0" smtClean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avoid mutexes – especially in loops</a:t>
            </a:r>
          </a:p>
          <a:p>
            <a:pPr marL="914400" lvl="1" indent="-457200"/>
            <a:r>
              <a:rPr lang="en-US" i="1" dirty="0" smtClean="0"/>
              <a:t>False sharing</a:t>
            </a:r>
            <a:r>
              <a:rPr lang="en-US" dirty="0" smtClean="0"/>
              <a:t>: If two threads read or write data which is on the same cache line, then</a:t>
            </a:r>
          </a:p>
          <a:p>
            <a:pPr marL="1600200" lvl="2" indent="-457200"/>
            <a:r>
              <a:rPr lang="en-US" dirty="0"/>
              <a:t>Each read and write must go to main memory</a:t>
            </a:r>
          </a:p>
          <a:p>
            <a:pPr marL="1600200" lvl="2" indent="-457200"/>
            <a:r>
              <a:rPr lang="en-US" dirty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keep data used by different threads separated</a:t>
            </a:r>
          </a:p>
          <a:p>
            <a:pPr marL="457200" indent="-457200"/>
            <a:r>
              <a:rPr lang="en-US" dirty="0" smtClean="0"/>
              <a:t>These problems are difficult to detect – measure them!</a:t>
            </a:r>
          </a:p>
          <a:p>
            <a:pPr marL="1600200" lvl="2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26894"/>
            <a:ext cx="5791200" cy="887506"/>
          </a:xfrm>
        </p:spPr>
        <p:txBody>
          <a:bodyPr/>
          <a:lstStyle/>
          <a:p>
            <a:r>
              <a:rPr lang="en-US" dirty="0" smtClean="0"/>
              <a:t>Benefits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Use the speed and size of cache to your advantage.</a:t>
            </a:r>
          </a:p>
          <a:p>
            <a:pPr marL="800100" lvl="1" indent="-342900"/>
            <a:r>
              <a:rPr lang="en-US" dirty="0" smtClean="0"/>
              <a:t>Understand as much about your target CPU architectures as possible.</a:t>
            </a:r>
          </a:p>
          <a:p>
            <a:pPr marL="1485900" lvl="2" indent="-342900"/>
            <a:r>
              <a:rPr lang="en-US" dirty="0" smtClean="0"/>
              <a:t>How large are the caches?</a:t>
            </a:r>
          </a:p>
          <a:p>
            <a:pPr marL="1485900" lvl="2" indent="-342900"/>
            <a:r>
              <a:rPr lang="en-US" dirty="0" smtClean="0"/>
              <a:t>What are the cache line sizes?</a:t>
            </a:r>
          </a:p>
          <a:p>
            <a:pPr marL="1485900" lvl="2" indent="-342900"/>
            <a:r>
              <a:rPr lang="en-US" dirty="0" smtClean="0"/>
              <a:t>How many levels of cache exist?</a:t>
            </a:r>
          </a:p>
          <a:p>
            <a:pPr marL="1485900" lvl="2" indent="-342900"/>
            <a:r>
              <a:rPr lang="en-US" dirty="0" smtClean="0"/>
              <a:t>How are the caches shared?</a:t>
            </a:r>
          </a:p>
          <a:p>
            <a:pPr marL="800100" lvl="1" indent="-342900"/>
            <a:r>
              <a:rPr lang="en-US" dirty="0" smtClean="0"/>
              <a:t>Keep data used on one thread close in memory.</a:t>
            </a:r>
          </a:p>
          <a:p>
            <a:pPr marL="1485900" lvl="2" indent="-342900"/>
            <a:r>
              <a:rPr lang="en-US" dirty="0" smtClean="0"/>
              <a:t>Prefer contiguous arrays of data.</a:t>
            </a:r>
          </a:p>
          <a:p>
            <a:pPr marL="1485900" lvl="2" indent="-342900"/>
            <a:r>
              <a:rPr lang="en-US" dirty="0" smtClean="0"/>
              <a:t>Avoid data structures with heap-allocated memory</a:t>
            </a:r>
            <a:r>
              <a:rPr lang="en-US" dirty="0" smtClean="0"/>
              <a:t>. (like list (linked))</a:t>
            </a:r>
            <a:endParaRPr lang="en-US" dirty="0"/>
          </a:p>
          <a:p>
            <a:pPr marL="342900" indent="-342900"/>
            <a:r>
              <a:rPr lang="en-US" dirty="0"/>
              <a:t>These </a:t>
            </a:r>
            <a:r>
              <a:rPr lang="en-US" dirty="0" smtClean="0"/>
              <a:t>benefits are </a:t>
            </a:r>
            <a:r>
              <a:rPr lang="en-US" dirty="0"/>
              <a:t>difficult to </a:t>
            </a:r>
            <a:r>
              <a:rPr lang="en-US" dirty="0" smtClean="0"/>
              <a:t>find – </a:t>
            </a:r>
            <a:r>
              <a:rPr lang="en-US" dirty="0"/>
              <a:t>measure them!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Write code sequentially, design a clean API, test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Apply one of these (or other) known patterns to execute it on a separate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domain-specific code and the threading code should not mix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Measure impact of cache used on performance.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</a:t>
            </a:r>
            <a:r>
              <a:rPr lang="en-US" dirty="0" smtClean="0"/>
              <a:t>data</a:t>
            </a:r>
          </a:p>
          <a:p>
            <a:pPr marL="1485900" lvl="2" indent="-342900"/>
            <a:r>
              <a:rPr lang="en-US" dirty="0" smtClean="0"/>
              <a:t>Read/Write on different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</a:t>
            </a:r>
            <a:r>
              <a:rPr lang="en-US" dirty="0" smtClean="0"/>
              <a:t>continuing *** best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the known 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</a:t>
            </a:r>
            <a:r>
              <a:rPr lang="en-US" dirty="0" smtClean="0"/>
              <a:t>? (Linear </a:t>
            </a:r>
            <a:r>
              <a:rPr lang="en-US" dirty="0" err="1" smtClean="0"/>
              <a:t>scalablility</a:t>
            </a:r>
            <a:r>
              <a:rPr lang="en-US" dirty="0"/>
              <a:t>)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b="1" dirty="0" smtClean="0"/>
              <a:t>Prior</a:t>
            </a:r>
            <a:r>
              <a:rPr lang="en-US" dirty="0" smtClean="0"/>
              <a:t>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b="1" dirty="0" smtClean="0"/>
              <a:t>During</a:t>
            </a:r>
            <a:r>
              <a:rPr lang="en-US" dirty="0" smtClean="0"/>
              <a:t>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</a:t>
            </a:r>
            <a:r>
              <a:rPr lang="en-US" b="1" dirty="0" smtClean="0"/>
              <a:t>perform each step in parallel </a:t>
            </a:r>
            <a:r>
              <a:rPr lang="en-US" dirty="0" smtClean="0"/>
              <a:t>on a stream of data</a:t>
            </a:r>
          </a:p>
          <a:p>
            <a:pPr marL="800100" lvl="1" indent="-342900"/>
            <a:r>
              <a:rPr lang="en-US" dirty="0" smtClean="0"/>
              <a:t>Approaches 1 and 2 parallelize based on data</a:t>
            </a:r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371</TotalTime>
  <Words>1642</Words>
  <Application>Microsoft Office PowerPoint</Application>
  <PresentationFormat>On-screen Show (4:3)</PresentationFormat>
  <Paragraphs>332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Dividing work by task type</vt:lpstr>
      <vt:lpstr>What is the best approach?</vt:lpstr>
      <vt:lpstr>Performance vs. Scalability</vt:lpstr>
      <vt:lpstr>Amdahl’s Law</vt:lpstr>
      <vt:lpstr>Exploring Amdahl’s law</vt:lpstr>
      <vt:lpstr>Plot of Amdahl’s Law</vt:lpstr>
      <vt:lpstr>Minimizing serial code</vt:lpstr>
      <vt:lpstr> Understanding cache layout</vt:lpstr>
      <vt:lpstr>Understanding cache layout</vt:lpstr>
      <vt:lpstr>Problems with cache</vt:lpstr>
      <vt:lpstr>Benefits of cache</vt:lpstr>
      <vt:lpstr>Summary of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32</cp:revision>
  <dcterms:created xsi:type="dcterms:W3CDTF">2013-10-08T10:17:29Z</dcterms:created>
  <dcterms:modified xsi:type="dcterms:W3CDTF">2014-02-04T01:26:10Z</dcterms:modified>
</cp:coreProperties>
</file>